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308" r:id="rId2"/>
    <p:sldId id="330" r:id="rId3"/>
    <p:sldId id="309" r:id="rId4"/>
    <p:sldId id="316" r:id="rId5"/>
    <p:sldId id="318" r:id="rId6"/>
    <p:sldId id="315" r:id="rId7"/>
    <p:sldId id="322" r:id="rId8"/>
    <p:sldId id="317" r:id="rId9"/>
    <p:sldId id="319" r:id="rId10"/>
    <p:sldId id="327" r:id="rId11"/>
    <p:sldId id="334" r:id="rId12"/>
    <p:sldId id="333" r:id="rId13"/>
    <p:sldId id="335" r:id="rId14"/>
    <p:sldId id="336" r:id="rId15"/>
    <p:sldId id="337" r:id="rId16"/>
    <p:sldId id="320" r:id="rId17"/>
    <p:sldId id="324" r:id="rId18"/>
    <p:sldId id="314" r:id="rId19"/>
    <p:sldId id="313" r:id="rId20"/>
    <p:sldId id="312" r:id="rId21"/>
    <p:sldId id="331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327620"/>
    <a:srgbClr val="FF9933"/>
    <a:srgbClr val="620000"/>
    <a:srgbClr val="621906"/>
    <a:srgbClr val="009999"/>
    <a:srgbClr val="33CCCC"/>
    <a:srgbClr val="0099FF"/>
    <a:srgbClr val="33CCFF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66F39-B7C7-4CA6-BB5D-738EFA7BADD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43EB-C7CF-426C-8E51-F3A5EB489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01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743C3-C838-40AE-B803-BE68B128E29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6DF3-5259-417A-AB65-8C2D336DD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23.jpeg"/><Relationship Id="rId3" Type="http://schemas.openxmlformats.org/officeDocument/2006/relationships/image" Target="../media/image32.png"/><Relationship Id="rId7" Type="http://schemas.openxmlformats.org/officeDocument/2006/relationships/hyperlink" Target="http://www.ph4.ru/d_logo.ph4?dom=promsvyazbank&amp;cat=bank&amp;dom2=promsvyazbank______" TargetMode="External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image" Target="../media/image31.emf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а края прозр.png"/>
          <p:cNvPicPr>
            <a:picLocks noChangeAspect="1"/>
          </p:cNvPicPr>
          <p:nvPr/>
        </p:nvPicPr>
        <p:blipFill>
          <a:blip r:embed="rId2" cstate="print">
            <a:lum bright="7000" contrast="10000"/>
          </a:blip>
          <a:stretch>
            <a:fillRect/>
          </a:stretch>
        </p:blipFill>
        <p:spPr>
          <a:xfrm rot="536938">
            <a:off x="-2489780" y="-311232"/>
            <a:ext cx="11633832" cy="6008267"/>
          </a:xfrm>
          <a:prstGeom prst="rect">
            <a:avLst/>
          </a:prstGeom>
        </p:spPr>
      </p:pic>
      <p:pic>
        <p:nvPicPr>
          <p:cNvPr id="9" name="Рисунок 8" descr="здани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057" y="1434027"/>
            <a:ext cx="7004943" cy="39391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445224"/>
            <a:ext cx="9144000" cy="1700808"/>
          </a:xfrm>
          <a:prstGeom prst="rect">
            <a:avLst/>
          </a:prstGeom>
          <a:solidFill>
            <a:srgbClr val="C6956B"/>
          </a:solidFill>
          <a:ln>
            <a:solidFill>
              <a:srgbClr val="C695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93296"/>
            <a:ext cx="8172400" cy="7647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24868" y="5374957"/>
            <a:ext cx="559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АВТОПОЕЗД «Мой бизнес»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27" y="6237312"/>
            <a:ext cx="7437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Перезагрузка мер государственной поддержки бизнеса</a:t>
            </a:r>
          </a:p>
        </p:txBody>
      </p:sp>
      <p:pic>
        <p:nvPicPr>
          <p:cNvPr id="15" name="Рисунок 14" descr="ракета проз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1294554" cy="22768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defRPr/>
            </a:pPr>
            <a:r>
              <a:rPr lang="ru-RU" b="1" dirty="0">
                <a:solidFill>
                  <a:srgbClr val="620000"/>
                </a:solidFill>
              </a:rPr>
              <a:t>Банки-партнеры фонда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200" b="1" dirty="0"/>
              <a:t/>
            </a:r>
            <a:br>
              <a:rPr lang="ru-RU" sz="2200" b="1" dirty="0"/>
            </a:b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rgbClr val="32762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76872"/>
            <a:ext cx="17656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Alexander\работа\АГФ\Банки\banks\altk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1368152" cy="6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abb_blok_rus_v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140968"/>
            <a:ext cx="1368152" cy="87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340768"/>
            <a:ext cx="20320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www.raexpert.ru/companies/bank_accept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501008"/>
            <a:ext cx="2016224" cy="4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romsvyazban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725144"/>
            <a:ext cx="22131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D:\Alexander\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484784"/>
            <a:ext cx="20545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www.vkpress.ru/upload/iblock/6c9/6c90e8cae2af8d5ee284ad451e7fc5f9.jpeg"/>
          <p:cNvPicPr>
            <a:picLocks noChangeAspect="1" noChangeArrowheads="1"/>
          </p:cNvPicPr>
          <p:nvPr/>
        </p:nvPicPr>
        <p:blipFill>
          <a:blip r:embed="rId10" cstate="print"/>
          <a:srcRect t="34615" b="36539"/>
          <a:stretch>
            <a:fillRect/>
          </a:stretch>
        </p:blipFill>
        <p:spPr bwMode="auto">
          <a:xfrm>
            <a:off x="2771800" y="2276872"/>
            <a:ext cx="2095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forbank.ru/images/log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3645024"/>
            <a:ext cx="119721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Priem\Desktop\логотип втб.jpg"/>
          <p:cNvPicPr>
            <a:picLocks noChangeAspect="1" noChangeArrowheads="1"/>
          </p:cNvPicPr>
          <p:nvPr/>
        </p:nvPicPr>
        <p:blipFill>
          <a:blip r:embed="rId12" cstate="print"/>
          <a:srcRect t="16075" b="36466"/>
          <a:stretch>
            <a:fillRect/>
          </a:stretch>
        </p:blipFill>
        <p:spPr bwMode="auto">
          <a:xfrm>
            <a:off x="323528" y="2420888"/>
            <a:ext cx="1637253" cy="749146"/>
          </a:xfrm>
          <a:prstGeom prst="rect">
            <a:avLst/>
          </a:prstGeom>
          <a:noFill/>
        </p:spPr>
      </p:pic>
      <p:pic>
        <p:nvPicPr>
          <p:cNvPr id="15" name="Picture 3" descr="C:\Users\Priem\Desktop\интеза банк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2996952"/>
            <a:ext cx="2160240" cy="594066"/>
          </a:xfrm>
          <a:prstGeom prst="rect">
            <a:avLst/>
          </a:prstGeom>
          <a:noFill/>
        </p:spPr>
      </p:pic>
      <p:pic>
        <p:nvPicPr>
          <p:cNvPr id="16" name="Picture 4" descr="C:\Users\Priem\Desktop\MSPlogo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4293096"/>
            <a:ext cx="2304256" cy="560340"/>
          </a:xfrm>
          <a:prstGeom prst="rect">
            <a:avLst/>
          </a:prstGeom>
          <a:noFill/>
        </p:spPr>
      </p:pic>
      <p:pic>
        <p:nvPicPr>
          <p:cNvPr id="17" name="Picture 19" descr="C:\Alexander\работа\АГФ\Банки\banks\sbr.jpg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4581128"/>
            <a:ext cx="2304256" cy="6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www.altfond.ru/images/pages/agf/32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4048" y="2132856"/>
            <a:ext cx="1296144" cy="990433"/>
          </a:xfrm>
          <a:prstGeom prst="rect">
            <a:avLst/>
          </a:prstGeom>
          <a:noFill/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3429000"/>
            <a:ext cx="19636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_32-2.jpe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64288" y="0"/>
            <a:ext cx="1872209" cy="17384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7544" y="58052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Центра «Мой Бизнес» окажут содействие в получении кредита АО «МСП </a:t>
            </a:r>
            <a:r>
              <a:rPr lang="ru-RU" sz="160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</a:t>
            </a:r>
            <a:r>
              <a:rPr lang="ru-RU" sz="1600" smtClean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ru-RU" sz="1600" smtClean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проконсультируют о действующих программах льготного кредитования</a:t>
            </a:r>
          </a:p>
          <a:p>
            <a:pPr algn="ctr"/>
            <a:r>
              <a:rPr lang="ru-RU" sz="16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малого и среднего бизнеса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558924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12160" y="558924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3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8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0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621906"/>
                          </a:solidFill>
                          <a:latin typeface="Arial" pitchFamily="34" charset="0"/>
                          <a:cs typeface="Arial" pitchFamily="34" charset="0"/>
                        </a:rPr>
                        <a:t>Кто получатель                                                                                            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620000"/>
                          </a:solidFill>
                        </a:rPr>
                        <a:t>Требования к получателю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Субъекты </a:t>
                      </a:r>
                      <a:r>
                        <a:rPr lang="ru-RU" sz="1400" b="1" u="none" dirty="0">
                          <a:solidFill>
                            <a:srgbClr val="620000"/>
                          </a:solidFill>
                          <a:latin typeface="Arial" pitchFamily="34" charset="0"/>
                          <a:cs typeface="Arial" pitchFamily="34" charset="0"/>
                        </a:rPr>
                        <a:t>микро и малого!!!</a:t>
                      </a:r>
                      <a:r>
                        <a:rPr lang="ru-RU" sz="1400" u="none" dirty="0">
                          <a:solidFill>
                            <a:srgbClr val="62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предпринимательства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Крестьянские (фермерские) хозяйства,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Сельскохозяйственные потребительские кооперативы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620000"/>
                          </a:solidFill>
                          <a:latin typeface="Arial" pitchFamily="34" charset="0"/>
                          <a:cs typeface="Arial" pitchFamily="34" charset="0"/>
                        </a:rPr>
                        <a:t>НЕ ВЫДАЕТСЯ МИКРОЗАЕМ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кредитной и/или страховой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организации,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страховым или кредитным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кооперативам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лизинговой,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факторинговой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компании,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МФО, инвестиционным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фондам,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НПФ, проф.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участникам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РЦБ,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ломбардам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или иной НФО, а также СМП,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осуществляющим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деятельность в сфере финансового посредничества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наличие регистрации в крае;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отсутствие долгов по налоговым платежам и во внебюджетные фонды;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отсутствие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процедур несостоятельности в течение 2 лет до обращения;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отсутствие просроченных обязательств по кредитным договорам, договорам за 6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месяцевдо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даты обращения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не находится в процессе ликвидации;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не является участником соглашений о разделе продукции;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не осуществляет деятельность в сфере игорного бизнеса;</a:t>
                      </a:r>
                      <a:b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- не является нерезидентом РФ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Уровень заработной платы не ниже 12 000 рублей.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62190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получить</a:t>
                      </a:r>
                      <a:r>
                        <a:rPr lang="ru-RU" dirty="0">
                          <a:solidFill>
                            <a:srgbClr val="62190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1" kern="1200" dirty="0">
                        <a:solidFill>
                          <a:srgbClr val="62190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Обратиться в ближайший офис некоммерческой организации</a:t>
                      </a:r>
                    </a:p>
                    <a:p>
                      <a:pPr algn="ctr"/>
                      <a:r>
                        <a:rPr lang="ru-RU" dirty="0"/>
                        <a:t>Алтайский фонд </a:t>
                      </a:r>
                      <a:r>
                        <a:rPr lang="ru-RU" dirty="0" err="1"/>
                        <a:t>микрозаймов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Развивай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altfond.ru/images/pages/afm/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126515" cy="8191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Развивай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altfond.ru/images/pages/afm/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3126515" cy="819147"/>
          </a:xfrm>
          <a:prstGeom prst="rect">
            <a:avLst/>
          </a:prstGeom>
          <a:noFill/>
        </p:spPr>
      </p:pic>
      <p:pic>
        <p:nvPicPr>
          <p:cNvPr id="12290" name="Picture 2" descr="https://vibirai.ru/image/683787.r490x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1224136" cy="127151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619672" y="1052736"/>
          <a:ext cx="43204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9933"/>
                          </a:solidFill>
                          <a:latin typeface="Arial" pitchFamily="34" charset="0"/>
                          <a:cs typeface="Arial" pitchFamily="34" charset="0"/>
                        </a:rPr>
                        <a:t>Фиксированная процентная ставка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FF99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9933"/>
                          </a:solidFill>
                          <a:latin typeface="Arial" pitchFamily="34" charset="0"/>
                          <a:cs typeface="Arial" pitchFamily="34" charset="0"/>
                        </a:rPr>
                        <a:t>Дисконтный платеж:</a:t>
                      </a:r>
                    </a:p>
                    <a:p>
                      <a:endParaRPr lang="ru-RU" sz="2000" b="1" kern="1200" dirty="0">
                        <a:solidFill>
                          <a:srgbClr val="620000"/>
                        </a:solidFill>
                        <a:latin typeface="Microsoft YaHei" pitchFamily="34" charset="-122"/>
                        <a:ea typeface="Microsoft YaHei" pitchFamily="34" charset="-122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6,25% и 7,75%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1,5% на срок 12 месяцев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0 % на срок  свыше 12 месяцев</a:t>
                      </a:r>
                      <a:endParaRPr lang="ru-RU" sz="1400" b="1" kern="1200" dirty="0">
                        <a:solidFill>
                          <a:srgbClr val="327620"/>
                        </a:solidFill>
                        <a:latin typeface="Microsoft YaHei" pitchFamily="34" charset="-122"/>
                        <a:ea typeface="Microsoft YaHei" pitchFamily="34" charset="-122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420888"/>
          <a:ext cx="8568952" cy="3953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4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ct val="65000"/>
                        </a:spcBef>
                      </a:pPr>
                      <a:endParaRPr lang="ru-RU" alt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ct val="65000"/>
                        </a:spcBef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Специальные льготные программы:  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5% годовых </a:t>
                      </a:r>
                      <a:r>
                        <a:rPr lang="ru-RU" sz="1400" b="1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срок свыше 12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ct val="65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по 14 направлениям деятельности: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Стимулирование концессионных соглашений в сфере ЖКХ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Развитие деревопереработки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Предоставление бытовых услуг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Развитие сферы </a:t>
                      </a:r>
                      <a:r>
                        <a:rPr lang="ru-RU" sz="1200" b="0" dirty="0" err="1">
                          <a:latin typeface="Arial" pitchFamily="34" charset="0"/>
                          <a:cs typeface="Arial" pitchFamily="34" charset="0"/>
                        </a:rPr>
                        <a:t>пассажироперевозок</a:t>
                      </a: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Заготовка и (или) переработка дикоросов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Приобретение тракторов, а также посевных комплексов, произведенных    (собранных) в Алтайском  крае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Стимулирование начинающих предпринимателей в возрасте до 30 лет и после 45 лет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Стимулирование женщин-предпринимателей, воспитывающих детей в возрасте до 3х лет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Предпринимателям с инвалидностью 2 и 3 группы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Предпринимателям переоборудующих автотранспорт на использование природного газа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Приобретение тракторов, а также посевных комплексов, произведенных    (собранных) в Алтайском  крае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Переработка молока и мяса 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Стимулирование начинающих предпринимателей в возрасте до 30 лет и после 45 лет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Стимулирование женщин-предпринимателей, воспитывающих детей в возрасте до 3х лет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Предпринимателям с инвалидностью 2 и 3 группы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Предпринимателям переоборудующих автотранспорт на использование природного газа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Развитие промышленности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Развитие сельскохозяйственной и потребительской кооперации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Развитие предприятий-экспортеров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Переработка молока и мяса 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5856" y="64533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Все </a:t>
            </a:r>
            <a:r>
              <a:rPr lang="ru-RU" b="1" dirty="0" err="1" smtClean="0">
                <a:solidFill>
                  <a:srgbClr val="FF3300"/>
                </a:solidFill>
              </a:rPr>
              <a:t>заемы</a:t>
            </a:r>
            <a:r>
              <a:rPr lang="ru-RU" b="1" dirty="0" smtClean="0">
                <a:solidFill>
                  <a:srgbClr val="FF3300"/>
                </a:solidFill>
              </a:rPr>
              <a:t> залоговые</a:t>
            </a:r>
            <a:endParaRPr lang="ru-RU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1886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Помогай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200" b="1" dirty="0">
                <a:latin typeface="+mj-lt"/>
                <a:ea typeface="+mj-ea"/>
                <a:cs typeface="+mj-cs"/>
              </a:rPr>
              <a:t>поддержка социально ориентированных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latin typeface="+mj-lt"/>
                <a:ea typeface="+mj-ea"/>
                <a:cs typeface="+mj-cs"/>
              </a:rPr>
              <a:t>предпринимателей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8 800 222 8322                                                                            мойбизнес22.рф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1216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7885" y="1772816"/>
            <a:ext cx="638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Социальный предприниматель</a:t>
            </a:r>
          </a:p>
          <a:p>
            <a:endParaRPr lang="ru-RU" sz="3200" dirty="0">
              <a:solidFill>
                <a:srgbClr val="7030A0"/>
              </a:solidFill>
            </a:endParaRPr>
          </a:p>
          <a:p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2708920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кого?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2190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621906"/>
                </a:solidFill>
                <a:latin typeface="+mj-lt"/>
                <a:ea typeface="+mj-ea"/>
                <a:cs typeface="+mj-cs"/>
              </a:rPr>
              <a:t>Для чего?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348880"/>
            <a:ext cx="42672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llustration_al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1512168" cy="15121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defRPr/>
            </a:pPr>
            <a:r>
              <a:rPr lang="ru-RU" sz="4900" b="1" dirty="0">
                <a:solidFill>
                  <a:srgbClr val="621906"/>
                </a:solidFill>
              </a:rPr>
              <a:t>Виды поддержки</a:t>
            </a:r>
            <a:r>
              <a:rPr lang="ru-RU" b="1" dirty="0"/>
              <a:t/>
            </a:r>
            <a:br>
              <a:rPr lang="ru-RU" b="1" dirty="0"/>
            </a:br>
            <a:endParaRPr kumimoji="0" lang="ru-RU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875436" cy="28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763688" y="1700808"/>
            <a:ext cx="6624736" cy="3931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+mj-lt"/>
                <a:ea typeface="+mj-ea"/>
                <a:cs typeface="+mj-cs"/>
              </a:rPr>
              <a:t>Обучение и консультирование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2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800" b="1" dirty="0">
                <a:latin typeface="+mj-lt"/>
                <a:ea typeface="+mj-ea"/>
                <a:cs typeface="+mj-cs"/>
              </a:rPr>
              <a:t>Продвижение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2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800" b="1" dirty="0">
                <a:latin typeface="+mj-lt"/>
                <a:ea typeface="+mj-ea"/>
                <a:cs typeface="+mj-cs"/>
              </a:rPr>
              <a:t>Конкурс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4800" dirty="0">
              <a:ln>
                <a:solidFill>
                  <a:srgbClr val="FF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4800" dirty="0">
              <a:ln>
                <a:solidFill>
                  <a:srgbClr val="FF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65864"/>
            <a:ext cx="792088" cy="70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_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628800"/>
            <a:ext cx="1008112" cy="9409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ужч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2105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166018"/>
            <a:ext cx="5133256" cy="528731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Создание и развитие бизнеса «Общежитие для пожилых людей и инвалидов»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Создание и развитие бизнеса в сфере дополнительных образовательных услуг для детей (художественные студии, кружки танцев, репетиторские услуги, спортивные секции и прочее)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Создание и развитие бизнеса в сфере частных медицинских услуг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837" y="476672"/>
            <a:ext cx="1771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Сферы </a:t>
            </a:r>
            <a:br>
              <a:rPr lang="ru-RU" sz="2000" b="1" dirty="0"/>
            </a:br>
            <a:r>
              <a:rPr lang="ru-RU" sz="2000" b="1" dirty="0"/>
              <a:t>деятельности: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95881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886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Экспортируй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200" b="1" dirty="0">
                <a:latin typeface="+mj-lt"/>
                <a:ea typeface="+mj-ea"/>
                <a:cs typeface="+mj-cs"/>
              </a:rPr>
              <a:t>экспортное сопровождение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656" y="338689"/>
            <a:ext cx="3059832" cy="13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628800"/>
            <a:ext cx="55572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Организация участия в выставках и </a:t>
            </a:r>
            <a:r>
              <a:rPr lang="ru-RU" dirty="0" err="1"/>
              <a:t>бизнес-миссиях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Маркетинговые исследования страны вхождения</a:t>
            </a:r>
          </a:p>
          <a:p>
            <a:pPr>
              <a:lnSpc>
                <a:spcPct val="150000"/>
              </a:lnSpc>
            </a:pPr>
            <a:r>
              <a:rPr lang="ru-RU" dirty="0"/>
              <a:t>Услуги переводчика</a:t>
            </a:r>
          </a:p>
          <a:p>
            <a:pPr>
              <a:lnSpc>
                <a:spcPct val="150000"/>
              </a:lnSpc>
            </a:pPr>
            <a:r>
              <a:rPr lang="ru-RU" dirty="0"/>
              <a:t>Переводы документации, сайтов</a:t>
            </a:r>
          </a:p>
          <a:p>
            <a:pPr>
              <a:lnSpc>
                <a:spcPct val="150000"/>
              </a:lnSpc>
            </a:pPr>
            <a:r>
              <a:rPr lang="ru-RU" dirty="0"/>
              <a:t>Помощь в составлении коммерческого предложения</a:t>
            </a:r>
          </a:p>
          <a:p>
            <a:pPr>
              <a:lnSpc>
                <a:spcPct val="150000"/>
              </a:lnSpc>
            </a:pPr>
            <a:r>
              <a:rPr lang="ru-RU" dirty="0"/>
              <a:t>Сертификация по стандарту ЕС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Проверка иностранных  контрагентов</a:t>
            </a:r>
          </a:p>
          <a:p>
            <a:pPr>
              <a:lnSpc>
                <a:spcPct val="150000"/>
              </a:lnSpc>
            </a:pPr>
            <a:r>
              <a:rPr lang="ru-RU" dirty="0"/>
              <a:t>Обучение модулям «Школы РЭЦ»</a:t>
            </a:r>
          </a:p>
          <a:p>
            <a:pPr>
              <a:lnSpc>
                <a:spcPct val="150000"/>
              </a:lnSpc>
            </a:pPr>
            <a:r>
              <a:rPr lang="ru-RU" dirty="0"/>
              <a:t>Сопровождение экспортных контрактов</a:t>
            </a:r>
          </a:p>
          <a:p>
            <a:pPr>
              <a:lnSpc>
                <a:spcPct val="150000"/>
              </a:lnSpc>
            </a:pPr>
            <a:r>
              <a:rPr lang="ru-RU" dirty="0"/>
              <a:t>Консультации по внешнеэкономической деятельности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8 800 222 8322                                                                            мойбизнес22.рф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1216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949280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2018 год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304" y="116632"/>
            <a:ext cx="159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 </a:t>
            </a:r>
          </a:p>
        </p:txBody>
      </p:sp>
      <p:pic>
        <p:nvPicPr>
          <p:cNvPr id="8" name="Рисунок 7" descr="с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168352" y="188640"/>
            <a:ext cx="6804248" cy="7840958"/>
          </a:xfrm>
          <a:prstGeom prst="rect">
            <a:avLst/>
          </a:prstGeom>
        </p:spPr>
      </p:pic>
      <p:pic>
        <p:nvPicPr>
          <p:cNvPr id="9" name="Рисунок 8" descr="столбики ч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6552" y="764704"/>
            <a:ext cx="317930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6" y="5139565"/>
            <a:ext cx="2541080" cy="377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dirty="0"/>
              <a:t> 14    36     80   3000  302 </a:t>
            </a:r>
          </a:p>
          <a:p>
            <a:pPr>
              <a:lnSpc>
                <a:spcPts val="1000"/>
              </a:lnSpc>
            </a:pPr>
            <a:r>
              <a:rPr lang="ru-RU" dirty="0"/>
              <a:t>                                    </a:t>
            </a:r>
            <a:r>
              <a:rPr lang="ru-RU" dirty="0" err="1"/>
              <a:t>млн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5055954"/>
            <a:ext cx="4705134" cy="622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2000"/>
              </a:lnSpc>
              <a:buAutoNum type="arabicPlain" startAt="432"/>
            </a:pPr>
            <a:r>
              <a:rPr lang="ru-RU" sz="24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8000      150           60          43</a:t>
            </a:r>
          </a:p>
          <a:p>
            <a:pPr marL="457200" indent="-457200">
              <a:lnSpc>
                <a:spcPts val="2000"/>
              </a:lnSpc>
            </a:pPr>
            <a:r>
              <a:rPr lang="ru-RU" sz="2400" dirty="0" err="1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endParaRPr lang="ru-RU" sz="2400" dirty="0">
              <a:solidFill>
                <a:srgbClr val="6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87" y="1229046"/>
            <a:ext cx="461665" cy="27040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/>
              <a:t>выставок и </a:t>
            </a:r>
            <a:r>
              <a:rPr lang="ru-RU" dirty="0" err="1"/>
              <a:t>бизнес-миссий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196752"/>
            <a:ext cx="461665" cy="23794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/>
              <a:t>экспортных контрактов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546" y="497581"/>
            <a:ext cx="430887" cy="28469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600" dirty="0"/>
              <a:t>образовательных мероприятий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1772816"/>
            <a:ext cx="461665" cy="134819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err="1"/>
              <a:t>бизнес-услуг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79712" y="404664"/>
            <a:ext cx="461665" cy="25237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/>
              <a:t>гарантийной поддержки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944" y="355013"/>
            <a:ext cx="492443" cy="27859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гарантийной поддержки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1869469"/>
            <a:ext cx="492443" cy="14875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dirty="0" err="1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бизнес-услуг</a:t>
            </a:r>
            <a:endParaRPr lang="ru-RU" sz="2000" dirty="0">
              <a:solidFill>
                <a:srgbClr val="6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781" y="188640"/>
            <a:ext cx="492443" cy="35347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мероприятий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5901" y="1340768"/>
            <a:ext cx="492443" cy="26286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экспортных контрактов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84013" y="1196752"/>
            <a:ext cx="492443" cy="31041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dirty="0" err="1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выставкок</a:t>
            </a:r>
            <a:r>
              <a:rPr lang="ru-RU" sz="2000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dirty="0" err="1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бизнес-миссий</a:t>
            </a:r>
            <a:endParaRPr lang="ru-RU" sz="2000" dirty="0">
              <a:solidFill>
                <a:srgbClr val="6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751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332656"/>
            <a:ext cx="6292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80 объектов поддержки предпринимательства в крае, 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1196752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2000" b="1" dirty="0"/>
              <a:t>68 </a:t>
            </a:r>
            <a:r>
              <a:rPr lang="ru-RU" sz="2000" dirty="0"/>
              <a:t>информационно-консультационных центров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/>
              <a:t>16</a:t>
            </a:r>
            <a:r>
              <a:rPr lang="ru-RU" sz="2000" dirty="0"/>
              <a:t> окон МФЦ для бизнеса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/>
              <a:t>5 </a:t>
            </a:r>
            <a:r>
              <a:rPr lang="ru-RU" sz="2000" dirty="0"/>
              <a:t>действующих центров оказания услуг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3789040"/>
            <a:ext cx="18363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621906"/>
                </a:solidFill>
              </a:rPr>
              <a:t>Единый </a:t>
            </a:r>
          </a:p>
          <a:p>
            <a:pPr algn="ctr"/>
            <a:r>
              <a:rPr lang="ru-RU" dirty="0">
                <a:solidFill>
                  <a:srgbClr val="621906"/>
                </a:solidFill>
              </a:rPr>
              <a:t>стандарт </a:t>
            </a:r>
          </a:p>
          <a:p>
            <a:pPr algn="ctr"/>
            <a:r>
              <a:rPr lang="ru-RU" dirty="0">
                <a:solidFill>
                  <a:srgbClr val="621906"/>
                </a:solidFill>
              </a:rPr>
              <a:t>предоставления </a:t>
            </a:r>
          </a:p>
          <a:p>
            <a:pPr algn="ctr"/>
            <a:r>
              <a:rPr lang="ru-RU" dirty="0">
                <a:solidFill>
                  <a:srgbClr val="621906"/>
                </a:solidFill>
              </a:rPr>
              <a:t>услуг</a:t>
            </a:r>
          </a:p>
          <a:p>
            <a:pPr algn="ctr"/>
            <a:endParaRPr lang="ru-RU" dirty="0">
              <a:solidFill>
                <a:srgbClr val="62190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50912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21906"/>
                </a:solidFill>
              </a:rPr>
              <a:t>Экстерриториальный</a:t>
            </a:r>
          </a:p>
          <a:p>
            <a:pPr algn="ctr"/>
            <a:r>
              <a:rPr lang="ru-RU" dirty="0">
                <a:solidFill>
                  <a:srgbClr val="621906"/>
                </a:solidFill>
              </a:rPr>
              <a:t>принцип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5224" y="390750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srgbClr val="621906"/>
                </a:solidFill>
              </a:rPr>
              <a:t>Мультиканальность</a:t>
            </a:r>
            <a:endParaRPr lang="ru-RU" dirty="0">
              <a:solidFill>
                <a:srgbClr val="621906"/>
              </a:solidFill>
            </a:endParaRPr>
          </a:p>
          <a:p>
            <a:pPr algn="ctr"/>
            <a:endParaRPr lang="ru-RU" dirty="0">
              <a:solidFill>
                <a:srgbClr val="62190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373216"/>
            <a:ext cx="6013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Качество, подтвержденное Сертификатом соответствия международным </a:t>
            </a:r>
          </a:p>
          <a:p>
            <a:pPr algn="just"/>
            <a:r>
              <a:rPr lang="ru-RU" sz="1400" dirty="0"/>
              <a:t>стандартам качества предоставляемых услуг и применяемых</a:t>
            </a:r>
          </a:p>
          <a:p>
            <a:pPr algn="just"/>
            <a:r>
              <a:rPr lang="ru-RU" sz="1400" dirty="0"/>
              <a:t>управленческих технологий, основанных на требованиях международного </a:t>
            </a:r>
          </a:p>
          <a:p>
            <a:pPr algn="just"/>
            <a:r>
              <a:rPr lang="ru-RU" sz="1400" dirty="0"/>
              <a:t>стандарта качества </a:t>
            </a:r>
            <a:r>
              <a:rPr lang="ru-RU" sz="1400" b="1" dirty="0"/>
              <a:t>ISO 9001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3137447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9439"/>
            <a:ext cx="9144000" cy="4759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321" y="18864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мойбизнес22.рф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093296"/>
            <a:ext cx="270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620000"/>
                </a:solidFill>
              </a:rPr>
              <a:t>Подача «от потребности»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1792" y="6095037"/>
            <a:ext cx="251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620000"/>
                </a:solidFill>
              </a:rPr>
              <a:t>Интуитивная навигация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9168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СКОЛЬКО РАЗНЫХ ЦЕНТРОВ и ФОНДОВ!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472514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КАК В НИХ РАЗОБРАТЬСЯ!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306896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НЕ НАДО РАЗБИРАТЬСЯ, НЕ НАДО ЗАПОМИНАТЬ!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ев и д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210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884" y="535544"/>
            <a:ext cx="1779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Off-line</a:t>
            </a:r>
            <a:endParaRPr lang="ru-RU" sz="2400" b="1" dirty="0"/>
          </a:p>
          <a:p>
            <a:pPr algn="ctr"/>
            <a:r>
              <a:rPr lang="ru-RU" sz="2400" b="1" dirty="0">
                <a:solidFill>
                  <a:srgbClr val="800000"/>
                </a:solidFill>
              </a:rPr>
              <a:t>фронт-офис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1941125"/>
            <a:ext cx="37083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Комфортный фронт-офис</a:t>
            </a:r>
          </a:p>
          <a:p>
            <a:endParaRPr lang="ru-RU" sz="2000" dirty="0"/>
          </a:p>
          <a:p>
            <a:r>
              <a:rPr lang="ru-RU" sz="2000" dirty="0"/>
              <a:t>Персональный менеджер</a:t>
            </a:r>
          </a:p>
          <a:p>
            <a:endParaRPr lang="ru-RU" sz="2000" dirty="0"/>
          </a:p>
          <a:p>
            <a:r>
              <a:rPr lang="ru-RU" sz="2000" b="1" dirty="0"/>
              <a:t>Стандарт предоставления услуг</a:t>
            </a:r>
          </a:p>
          <a:p>
            <a:endParaRPr lang="ru-RU" sz="2000" b="1" dirty="0"/>
          </a:p>
          <a:p>
            <a:r>
              <a:rPr lang="ru-RU" sz="2000" dirty="0"/>
              <a:t>Кейс по </a:t>
            </a:r>
            <a:r>
              <a:rPr lang="ru-RU" sz="2000" dirty="0" err="1"/>
              <a:t>бизнес-ситуации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Пост-сервис</a:t>
            </a:r>
          </a:p>
          <a:p>
            <a:endParaRPr lang="ru-RU" sz="2000" dirty="0"/>
          </a:p>
        </p:txBody>
      </p:sp>
      <p:pic>
        <p:nvPicPr>
          <p:cNvPr id="6" name="Рисунок 5" descr="1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530" y="3092821"/>
            <a:ext cx="658966" cy="590386"/>
          </a:xfrm>
          <a:prstGeom prst="rect">
            <a:avLst/>
          </a:prstGeom>
        </p:spPr>
      </p:pic>
      <p:pic>
        <p:nvPicPr>
          <p:cNvPr id="7" name="Рисунок 6" descr="2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1522" y="2072313"/>
            <a:ext cx="802982" cy="719414"/>
          </a:xfrm>
          <a:prstGeom prst="rect">
            <a:avLst/>
          </a:prstGeom>
        </p:spPr>
      </p:pic>
      <p:pic>
        <p:nvPicPr>
          <p:cNvPr id="8" name="Рисунок 7" descr="3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0429" y="3986480"/>
            <a:ext cx="845168" cy="692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3631" y="5570656"/>
            <a:ext cx="4151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800000"/>
                </a:solidFill>
              </a:rPr>
              <a:t>Открытая линия для предпринимателей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</a:rPr>
              <a:t>8 800 222 83 22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8669" y="620688"/>
            <a:ext cx="4946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Центр «Мой Бизнес»</a:t>
            </a:r>
            <a:br>
              <a:rPr lang="ru-RU" sz="2400" b="1" dirty="0"/>
            </a:br>
            <a:r>
              <a:rPr lang="ru-RU" sz="2400" b="1" dirty="0"/>
              <a:t>г. Барнаул, ул. </a:t>
            </a:r>
            <a:r>
              <a:rPr lang="ru-RU" sz="2400" b="1" dirty="0" err="1"/>
              <a:t>Мало-Тобольская</a:t>
            </a:r>
            <a:r>
              <a:rPr lang="ru-RU" sz="2400" b="1" dirty="0"/>
              <a:t>, 19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%3A%2F%2Fxn--22-9kcqjffxnf3b.xn--p1ai%2F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288" y="44624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а края прозр.png"/>
          <p:cNvPicPr>
            <a:picLocks noChangeAspect="1"/>
          </p:cNvPicPr>
          <p:nvPr/>
        </p:nvPicPr>
        <p:blipFill>
          <a:blip r:embed="rId3" cstate="print">
            <a:lum bright="7000" contrast="10000"/>
          </a:blip>
          <a:stretch>
            <a:fillRect/>
          </a:stretch>
        </p:blipFill>
        <p:spPr>
          <a:xfrm rot="536938">
            <a:off x="-1734110" y="-100384"/>
            <a:ext cx="11633832" cy="68586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83569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мойбизнес22.рф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8 800 222 8322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#</a:t>
            </a:r>
            <a:r>
              <a:rPr lang="ru-RU" sz="1400" dirty="0" err="1">
                <a:solidFill>
                  <a:schemeClr val="tx1"/>
                </a:solidFill>
              </a:rPr>
              <a:t>мойуспех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#</a:t>
            </a:r>
            <a:r>
              <a:rPr lang="ru-RU" sz="1400" dirty="0">
                <a:solidFill>
                  <a:schemeClr val="tx1"/>
                </a:solidFill>
              </a:rPr>
              <a:t>мойбизнес22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логотип раке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949280"/>
            <a:ext cx="1671943" cy="7472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5776" y="1268760"/>
            <a:ext cx="5932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20000"/>
                </a:solidFill>
              </a:rPr>
              <a:t>Успешный бизнес –</a:t>
            </a:r>
          </a:p>
          <a:p>
            <a:r>
              <a:rPr lang="ru-RU" sz="3600" b="1" dirty="0">
                <a:solidFill>
                  <a:srgbClr val="620000"/>
                </a:solidFill>
              </a:rPr>
              <a:t>          Ваше призвание, </a:t>
            </a:r>
          </a:p>
          <a:p>
            <a:r>
              <a:rPr lang="ru-RU" sz="3600" b="1" dirty="0">
                <a:solidFill>
                  <a:srgbClr val="620000"/>
                </a:solidFill>
              </a:rPr>
              <a:t>                      наша поддержка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6296" y="3140968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ru-RU" dirty="0"/>
              <a:t>мойбизнес22</a:t>
            </a:r>
          </a:p>
        </p:txBody>
      </p:sp>
      <p:pic>
        <p:nvPicPr>
          <p:cNvPr id="10" name="Рисунок 9" descr="лого сайт тем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56592" y="-1251520"/>
            <a:ext cx="3355148" cy="434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20182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7170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76672"/>
            <a:ext cx="2562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Цель создания:</a:t>
            </a:r>
          </a:p>
          <a:p>
            <a:pPr algn="ctr"/>
            <a:r>
              <a:rPr lang="ru-RU" sz="2000" b="1" dirty="0">
                <a:solidFill>
                  <a:srgbClr val="800000"/>
                </a:solidFill>
              </a:rPr>
              <a:t>Комплексные услуги 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для бизнеса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9028" y="3648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Центр «Мой бизнес» </a:t>
            </a:r>
          </a:p>
          <a:p>
            <a:pPr algn="ctr"/>
            <a:r>
              <a:rPr lang="ru-RU" sz="2000" dirty="0"/>
              <a:t>включает консолидацию и агрегацию как в </a:t>
            </a:r>
            <a:r>
              <a:rPr lang="en-US" sz="2000" b="1" dirty="0"/>
              <a:t>off-line</a:t>
            </a:r>
            <a:r>
              <a:rPr lang="ru-RU" sz="2000" dirty="0"/>
              <a:t>, так и в </a:t>
            </a:r>
            <a:r>
              <a:rPr lang="en-US" sz="2000" b="1" dirty="0"/>
              <a:t>on-line</a:t>
            </a:r>
            <a:r>
              <a:rPr lang="ru-RU" sz="2000" dirty="0"/>
              <a:t> формате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8540" y="1700808"/>
            <a:ext cx="443506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Консультационные услуги</a:t>
            </a:r>
          </a:p>
          <a:p>
            <a:endParaRPr lang="ru-RU" dirty="0"/>
          </a:p>
          <a:p>
            <a:r>
              <a:rPr lang="ru-RU" dirty="0"/>
              <a:t>Профессиональное обучение</a:t>
            </a:r>
          </a:p>
          <a:p>
            <a:endParaRPr lang="ru-RU" dirty="0"/>
          </a:p>
          <a:p>
            <a:r>
              <a:rPr lang="ru-RU" b="1" dirty="0"/>
              <a:t>Финансовая поддержка</a:t>
            </a:r>
          </a:p>
          <a:p>
            <a:endParaRPr lang="ru-RU" dirty="0"/>
          </a:p>
          <a:p>
            <a:r>
              <a:rPr lang="ru-RU" dirty="0"/>
              <a:t>Имущественная поддержка</a:t>
            </a:r>
          </a:p>
          <a:p>
            <a:endParaRPr lang="ru-RU" dirty="0"/>
          </a:p>
          <a:p>
            <a:r>
              <a:rPr lang="ru-RU" b="1" dirty="0"/>
              <a:t>Экспортная поддержка</a:t>
            </a:r>
          </a:p>
          <a:p>
            <a:endParaRPr lang="ru-RU" dirty="0"/>
          </a:p>
          <a:p>
            <a:r>
              <a:rPr lang="ru-RU" dirty="0"/>
              <a:t>Развитие производства</a:t>
            </a:r>
          </a:p>
          <a:p>
            <a:endParaRPr lang="ru-RU" dirty="0"/>
          </a:p>
          <a:p>
            <a:r>
              <a:rPr lang="ru-RU" dirty="0"/>
              <a:t>Комплексные услуги по </a:t>
            </a:r>
            <a:r>
              <a:rPr lang="ru-RU" dirty="0" err="1"/>
              <a:t>бизнес-ситуациям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Услуги всех организаций инфраструктуры </a:t>
            </a:r>
            <a:br>
              <a:rPr lang="ru-RU" b="1" dirty="0"/>
            </a:br>
            <a:r>
              <a:rPr lang="ru-RU" b="1" dirty="0"/>
              <a:t>поддержки бизнеса</a:t>
            </a:r>
          </a:p>
          <a:p>
            <a:endParaRPr lang="ru-RU" b="1" dirty="0"/>
          </a:p>
        </p:txBody>
      </p:sp>
      <p:pic>
        <p:nvPicPr>
          <p:cNvPr id="9" name="Рисунок 8" descr="банки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315" y="3251602"/>
            <a:ext cx="576064" cy="432048"/>
          </a:xfrm>
          <a:prstGeom prst="rect">
            <a:avLst/>
          </a:prstGeom>
        </p:spPr>
      </p:pic>
      <p:pic>
        <p:nvPicPr>
          <p:cNvPr id="10" name="Рисунок 9" descr="ГМУ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315" y="5554695"/>
            <a:ext cx="504056" cy="504056"/>
          </a:xfrm>
          <a:prstGeom prst="rect">
            <a:avLst/>
          </a:prstGeom>
        </p:spPr>
      </p:pic>
      <p:pic>
        <p:nvPicPr>
          <p:cNvPr id="12" name="Рисунок 11" descr="_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1" y="2144053"/>
            <a:ext cx="576064" cy="576064"/>
          </a:xfrm>
          <a:prstGeom prst="rect">
            <a:avLst/>
          </a:prstGeom>
        </p:spPr>
      </p:pic>
      <p:pic>
        <p:nvPicPr>
          <p:cNvPr id="14" name="Рисунок 13" descr="кадры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4852" y="1650278"/>
            <a:ext cx="432048" cy="489822"/>
          </a:xfrm>
          <a:prstGeom prst="rect">
            <a:avLst/>
          </a:prstGeom>
        </p:spPr>
      </p:pic>
      <p:pic>
        <p:nvPicPr>
          <p:cNvPr id="15" name="Рисунок 14" descr="компл по бизн ситуациям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7319" y="4900105"/>
            <a:ext cx="504056" cy="435648"/>
          </a:xfrm>
          <a:prstGeom prst="rect">
            <a:avLst/>
          </a:prstGeom>
        </p:spPr>
      </p:pic>
      <p:pic>
        <p:nvPicPr>
          <p:cNvPr id="16" name="Рисунок 15" descr="иконки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3781" y="4328606"/>
            <a:ext cx="448245" cy="432048"/>
          </a:xfrm>
          <a:prstGeom prst="rect">
            <a:avLst/>
          </a:prstGeom>
        </p:spPr>
      </p:pic>
      <p:pic>
        <p:nvPicPr>
          <p:cNvPr id="17" name="Рисунок 16" descr="монополии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77824" y="3813292"/>
            <a:ext cx="446104" cy="408552"/>
          </a:xfrm>
          <a:prstGeom prst="rect">
            <a:avLst/>
          </a:prstGeom>
        </p:spPr>
      </p:pic>
      <p:pic>
        <p:nvPicPr>
          <p:cNvPr id="18" name="Рисунок 17" descr="деньги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7036" y="2720117"/>
            <a:ext cx="433200" cy="4220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621906"/>
                </a:solidFill>
              </a:rPr>
              <a:t>Открывай</a:t>
            </a:r>
            <a:br>
              <a:rPr lang="ru-RU" sz="4000" b="1" dirty="0">
                <a:solidFill>
                  <a:srgbClr val="621906"/>
                </a:solidFill>
              </a:rPr>
            </a:br>
            <a:r>
              <a:rPr lang="ru-RU" sz="2000" b="1" dirty="0"/>
              <a:t>консультационная поддержка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12880"/>
            <a:ext cx="43821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Открытие бизнеса легко и без ошибок</a:t>
            </a:r>
          </a:p>
          <a:p>
            <a:endParaRPr lang="ru-RU" dirty="0"/>
          </a:p>
          <a:p>
            <a:r>
              <a:rPr lang="ru-RU" dirty="0"/>
              <a:t>Помощь в составлении бизнес-плана</a:t>
            </a:r>
          </a:p>
          <a:p>
            <a:endParaRPr lang="ru-RU" dirty="0"/>
          </a:p>
          <a:p>
            <a:r>
              <a:rPr lang="ru-RU" dirty="0"/>
              <a:t>Подбор системы налогообложения</a:t>
            </a:r>
          </a:p>
          <a:p>
            <a:endParaRPr lang="ru-RU" dirty="0"/>
          </a:p>
          <a:p>
            <a:r>
              <a:rPr lang="ru-RU" dirty="0"/>
              <a:t>Выбор организационно-правовой формы</a:t>
            </a:r>
          </a:p>
          <a:p>
            <a:endParaRPr lang="ru-RU" dirty="0"/>
          </a:p>
          <a:p>
            <a:r>
              <a:rPr lang="ru-RU" dirty="0"/>
              <a:t>Подбор механизмов господдержки</a:t>
            </a:r>
          </a:p>
          <a:p>
            <a:endParaRPr lang="ru-RU" dirty="0"/>
          </a:p>
          <a:p>
            <a:r>
              <a:rPr lang="ru-RU" dirty="0" err="1"/>
              <a:t>Бизнес-связи</a:t>
            </a:r>
            <a:r>
              <a:rPr lang="ru-RU" dirty="0"/>
              <a:t> и вхождение в сообщество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3281" y="5373216"/>
            <a:ext cx="3458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621906"/>
                </a:solidFill>
                <a:latin typeface="+mj-lt"/>
                <a:ea typeface="+mj-ea"/>
                <a:cs typeface="+mj-cs"/>
              </a:rPr>
              <a:t>Мы поможем !</a:t>
            </a:r>
            <a:endParaRPr lang="ru-RU" dirty="0"/>
          </a:p>
        </p:txBody>
      </p:sp>
      <p:pic>
        <p:nvPicPr>
          <p:cNvPr id="9" name="Рисунок 8" descr="ракета проз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1"/>
            <a:ext cx="1224136" cy="2153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0626" y="3212976"/>
            <a:ext cx="406988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Бухгалтерские консультации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Налоговые консультации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Вопросы </a:t>
            </a:r>
            <a:r>
              <a:rPr lang="ru-RU" dirty="0" err="1"/>
              <a:t>бюджетирования</a:t>
            </a:r>
            <a:r>
              <a:rPr lang="ru-RU" dirty="0"/>
              <a:t> и </a:t>
            </a:r>
          </a:p>
          <a:p>
            <a:pPr>
              <a:lnSpc>
                <a:spcPct val="150000"/>
              </a:lnSpc>
            </a:pPr>
            <a:r>
              <a:rPr lang="ru-RU" dirty="0"/>
              <a:t> управленческого учета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8 800 222 8322                                                                            мойбизнес22.рф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1216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дание 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8880"/>
            <a:ext cx="9144000" cy="43891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621906"/>
                </a:solidFill>
              </a:rPr>
              <a:t>Создавай</a:t>
            </a:r>
            <a:br>
              <a:rPr lang="ru-RU" sz="4000" b="1" dirty="0">
                <a:solidFill>
                  <a:srgbClr val="621906"/>
                </a:solidFill>
              </a:rPr>
            </a:br>
            <a:r>
              <a:rPr lang="ru-RU" sz="2000" b="1" dirty="0"/>
              <a:t>имущественная поддержка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240" y="1403191"/>
            <a:ext cx="869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оборудованные офисы для начинающих предпринимателей в центре города</a:t>
            </a:r>
            <a:br>
              <a:rPr lang="ru-RU" dirty="0"/>
            </a:br>
            <a:r>
              <a:rPr lang="ru-RU" dirty="0"/>
              <a:t>20 м2, 4 рабочих места, охрана и видеонаблюдение, </a:t>
            </a:r>
            <a:r>
              <a:rPr lang="ru-RU" dirty="0" err="1"/>
              <a:t>юрадрес</a:t>
            </a:r>
            <a:r>
              <a:rPr lang="ru-RU" dirty="0"/>
              <a:t>, почтово-секретарское сопровождение, полная инфраструктура, доступ к правовым базам данных, обучение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621906"/>
                </a:solidFill>
              </a:rPr>
              <a:t>Учись</a:t>
            </a:r>
            <a:r>
              <a:rPr lang="ru-RU" dirty="0">
                <a:solidFill>
                  <a:srgbClr val="621906"/>
                </a:solidFill>
              </a:rPr>
              <a:t/>
            </a:r>
            <a:br>
              <a:rPr lang="ru-RU" dirty="0">
                <a:solidFill>
                  <a:srgbClr val="621906"/>
                </a:solidFill>
              </a:rPr>
            </a:br>
            <a:r>
              <a:rPr lang="ru-RU" sz="2200" b="1" dirty="0"/>
              <a:t>образовательная поддержка</a:t>
            </a:r>
            <a:endParaRPr lang="ru-RU" b="1" dirty="0"/>
          </a:p>
        </p:txBody>
      </p:sp>
      <p:pic>
        <p:nvPicPr>
          <p:cNvPr id="4" name="Содержимое 3" descr="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88640"/>
            <a:ext cx="2359742" cy="2016224"/>
          </a:xfrm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63106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образовательные программы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Азбука предпринимателя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Школа предпринимательства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Мама-предприниматель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Школа РЭЦ (11 модулей)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образовательные программы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Школа социального предпринимательства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Мастерская публичных выступлений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Школа будущего резидента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Коммуникационная бизнес-площадка «Успех»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Акселератор социального бизнеса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204864"/>
            <a:ext cx="36358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семинаров и тренингов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Генерация </a:t>
            </a:r>
            <a:r>
              <a:rPr lang="ru-RU" dirty="0" err="1"/>
              <a:t>бизнес-идеи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Финансовая поддержка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Проверки субъектов МСП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Бережливое производство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Участие в </a:t>
            </a:r>
            <a:r>
              <a:rPr lang="ru-RU" dirty="0" err="1"/>
              <a:t>госзакупках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Финансовая грамотность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Возможности портала Бизнес-навигатор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Юридические аспекты предпринимательства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8 800 222 8322                                                                            мойбизнес22.рф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1216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416" y="1916831"/>
            <a:ext cx="694242" cy="54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61351" y="1844824"/>
            <a:ext cx="40710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Школа бизнеса регионов</a:t>
            </a:r>
          </a:p>
          <a:p>
            <a:r>
              <a:rPr lang="ru-RU" sz="1200" dirty="0"/>
              <a:t>федеральные спикеры, бизнес-практики, </a:t>
            </a:r>
            <a:r>
              <a:rPr lang="ru-RU" sz="1200" dirty="0" err="1"/>
              <a:t>очны</a:t>
            </a:r>
            <a:r>
              <a:rPr lang="en-US" sz="1200" dirty="0"/>
              <a:t>t</a:t>
            </a:r>
            <a:r>
              <a:rPr lang="ru-RU" sz="1200" dirty="0"/>
              <a:t>, </a:t>
            </a:r>
          </a:p>
          <a:p>
            <a:r>
              <a:rPr lang="ru-RU" sz="1200" dirty="0" err="1"/>
              <a:t>заочны</a:t>
            </a:r>
            <a:r>
              <a:rPr lang="en-US" sz="1200" dirty="0"/>
              <a:t>t</a:t>
            </a:r>
            <a:r>
              <a:rPr lang="ru-RU" sz="1200" dirty="0"/>
              <a:t> модуля, тестирование сертификация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b="1" dirty="0"/>
              <a:t>Деловая среда</a:t>
            </a:r>
          </a:p>
          <a:p>
            <a:r>
              <a:rPr lang="ru-RU" sz="1200" dirty="0"/>
              <a:t>платформа знаний для бизнеса, </a:t>
            </a:r>
            <a:r>
              <a:rPr lang="ru-RU" sz="1200" dirty="0" err="1"/>
              <a:t>бизнес-инсайт</a:t>
            </a:r>
            <a:r>
              <a:rPr lang="ru-RU" sz="1200" dirty="0"/>
              <a:t>, лучшие кейсы, </a:t>
            </a:r>
            <a:r>
              <a:rPr lang="ru-RU" sz="1200" dirty="0" err="1"/>
              <a:t>экзаменация</a:t>
            </a:r>
            <a:r>
              <a:rPr lang="ru-RU" sz="1200" dirty="0"/>
              <a:t> по модулям, сертификация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b="1" dirty="0"/>
              <a:t>ФРИИ </a:t>
            </a:r>
            <a:endParaRPr lang="ru-RU" sz="1200" b="1" dirty="0"/>
          </a:p>
          <a:p>
            <a:r>
              <a:rPr lang="ru-RU" sz="1200" dirty="0" err="1"/>
              <a:t>преакселератор</a:t>
            </a:r>
            <a:r>
              <a:rPr lang="ru-RU" sz="1200" dirty="0"/>
              <a:t>. Инвесторы, которые готовы дать денег именно на твой проект – приходи, презентуй, докажи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b="1" dirty="0" err="1"/>
              <a:t>Митапы</a:t>
            </a:r>
            <a:endParaRPr lang="ru-RU" b="1" dirty="0"/>
          </a:p>
          <a:p>
            <a:r>
              <a:rPr lang="ru-RU" sz="1200" dirty="0"/>
              <a:t>собрание узкопрофессионального сообщества, </a:t>
            </a:r>
            <a:r>
              <a:rPr lang="ru-RU" sz="1200" dirty="0" err="1"/>
              <a:t>нетворкинг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b="1" dirty="0"/>
              <a:t>Форсайт и </a:t>
            </a:r>
            <a:r>
              <a:rPr lang="ru-RU" b="1" dirty="0" err="1"/>
              <a:t>стратсессии</a:t>
            </a:r>
            <a:endParaRPr lang="ru-RU" b="1" dirty="0"/>
          </a:p>
          <a:p>
            <a:r>
              <a:rPr lang="ru-RU" sz="1200" dirty="0"/>
              <a:t>деловое сообщество ваших партнеров и клиентов, определение стратегии развития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256" y="3824192"/>
            <a:ext cx="520794" cy="5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9263" y="4733398"/>
            <a:ext cx="426706" cy="5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2984" y="2882598"/>
            <a:ext cx="471413" cy="6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755611"/>
            <a:ext cx="562752" cy="55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2214" y="476672"/>
            <a:ext cx="2217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Повышай </a:t>
            </a:r>
          </a:p>
          <a:p>
            <a:pPr algn="ctr"/>
            <a:r>
              <a:rPr lang="ru-RU" sz="2000" b="1" dirty="0"/>
              <a:t>компетенции: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образовательные </a:t>
            </a:r>
            <a:br>
              <a:rPr lang="ru-RU" sz="2000" b="1" dirty="0">
                <a:solidFill>
                  <a:srgbClr val="800000"/>
                </a:solidFill>
              </a:rPr>
            </a:br>
            <a:r>
              <a:rPr lang="ru-RU" sz="2000" b="1" dirty="0">
                <a:solidFill>
                  <a:srgbClr val="800000"/>
                </a:solidFill>
              </a:rPr>
              <a:t>продукты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89028" y="3648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Уникальные курсы,</a:t>
            </a:r>
          </a:p>
          <a:p>
            <a:pPr algn="ctr"/>
            <a:r>
              <a:rPr lang="ru-RU" sz="2000" dirty="0"/>
              <a:t>доступные только в центре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бизнес»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621906"/>
                </a:solidFill>
              </a:rPr>
              <a:t>Производи</a:t>
            </a:r>
            <a:br>
              <a:rPr lang="ru-RU" b="1" dirty="0">
                <a:solidFill>
                  <a:srgbClr val="621906"/>
                </a:solidFill>
              </a:rPr>
            </a:br>
            <a:r>
              <a:rPr lang="ru-RU" sz="2200" b="1" dirty="0"/>
              <a:t>поддержка промышленных предприятий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5642763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Инструменты модернизации производства</a:t>
            </a:r>
          </a:p>
          <a:p>
            <a:pPr>
              <a:lnSpc>
                <a:spcPct val="150000"/>
              </a:lnSpc>
            </a:pPr>
            <a:r>
              <a:rPr lang="ru-RU" dirty="0"/>
              <a:t>ТЭО предприятий</a:t>
            </a:r>
          </a:p>
          <a:p>
            <a:pPr>
              <a:lnSpc>
                <a:spcPct val="150000"/>
              </a:lnSpc>
            </a:pPr>
            <a:r>
              <a:rPr lang="ru-RU" dirty="0"/>
              <a:t>ТЭО инфраструктурных проектов</a:t>
            </a:r>
          </a:p>
          <a:p>
            <a:pPr>
              <a:lnSpc>
                <a:spcPct val="150000"/>
              </a:lnSpc>
            </a:pPr>
            <a:r>
              <a:rPr lang="ru-RU" dirty="0"/>
              <a:t>Сертификация и патентование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Программы </a:t>
            </a:r>
            <a:r>
              <a:rPr lang="ru-RU" dirty="0" err="1"/>
              <a:t>диверсификции</a:t>
            </a:r>
            <a:r>
              <a:rPr lang="ru-RU" dirty="0"/>
              <a:t> бизнеса</a:t>
            </a:r>
          </a:p>
          <a:p>
            <a:pPr>
              <a:lnSpc>
                <a:spcPct val="150000"/>
              </a:lnSpc>
            </a:pPr>
            <a:r>
              <a:rPr lang="ru-RU" dirty="0"/>
              <a:t>Сопровождение инвестиционных проектов</a:t>
            </a:r>
          </a:p>
          <a:p>
            <a:pPr>
              <a:lnSpc>
                <a:spcPct val="150000"/>
              </a:lnSpc>
            </a:pPr>
            <a:r>
              <a:rPr lang="ru-RU" dirty="0"/>
              <a:t>Кластерное развитие</a:t>
            </a:r>
          </a:p>
          <a:p>
            <a:pPr>
              <a:lnSpc>
                <a:spcPct val="150000"/>
              </a:lnSpc>
            </a:pPr>
            <a:r>
              <a:rPr lang="ru-RU" dirty="0"/>
              <a:t>Вывод продуктов на новый рынок</a:t>
            </a:r>
          </a:p>
          <a:p>
            <a:pPr>
              <a:lnSpc>
                <a:spcPct val="150000"/>
              </a:lnSpc>
            </a:pPr>
            <a:r>
              <a:rPr lang="ru-RU" dirty="0"/>
              <a:t>Маркетинговые исследования</a:t>
            </a:r>
          </a:p>
          <a:p>
            <a:pPr>
              <a:lnSpc>
                <a:spcPct val="150000"/>
              </a:lnSpc>
            </a:pPr>
            <a:r>
              <a:rPr lang="ru-RU" dirty="0"/>
              <a:t>Организация участия в специализированных выставках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8 800 222 8322                                                                            мойбизнес22.рф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12160" y="6309320"/>
            <a:ext cx="31318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6632"/>
            <a:ext cx="16196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1886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Развивай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200" b="1" dirty="0">
                <a:latin typeface="+mj-lt"/>
                <a:ea typeface="+mj-ea"/>
                <a:cs typeface="+mj-cs"/>
              </a:rPr>
              <a:t>финансовая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6219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поддержка кредитующихся предприятий</a:t>
            </a:r>
          </a:p>
        </p:txBody>
      </p:sp>
      <p:pic>
        <p:nvPicPr>
          <p:cNvPr id="4" name="Рисунок 3" descr="_32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872209" cy="1738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412776"/>
            <a:ext cx="434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гарантийного обеспечения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80928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72916"/>
            <a:ext cx="1296144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1152128" cy="5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988840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Priem\Desktop\1.png"/>
          <p:cNvPicPr>
            <a:picLocks noChangeAspect="1" noChangeArrowheads="1"/>
          </p:cNvPicPr>
          <p:nvPr/>
        </p:nvPicPr>
        <p:blipFill>
          <a:blip r:embed="rId7" cstate="print"/>
          <a:srcRect l="3896" t="22324" r="9039" b="6260"/>
          <a:stretch>
            <a:fillRect/>
          </a:stretch>
        </p:blipFill>
        <p:spPr bwMode="auto">
          <a:xfrm>
            <a:off x="827584" y="3645024"/>
            <a:ext cx="3384376" cy="2776073"/>
          </a:xfrm>
          <a:prstGeom prst="rect">
            <a:avLst/>
          </a:prstGeom>
          <a:noFill/>
        </p:spPr>
      </p:pic>
      <p:pic>
        <p:nvPicPr>
          <p:cNvPr id="12" name="Picture 4" descr="O:\Осипова\ФОНД МСП отрибутика\ЦПГ\4.png"/>
          <p:cNvPicPr>
            <a:picLocks noChangeAspect="1" noChangeArrowheads="1"/>
          </p:cNvPicPr>
          <p:nvPr/>
        </p:nvPicPr>
        <p:blipFill>
          <a:blip r:embed="rId8" cstate="print"/>
          <a:srcRect l="6229" t="11831" r="7505" b="11557"/>
          <a:stretch>
            <a:fillRect/>
          </a:stretch>
        </p:blipFill>
        <p:spPr bwMode="auto">
          <a:xfrm>
            <a:off x="5436096" y="4005064"/>
            <a:ext cx="2956425" cy="252028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4572000" y="1772816"/>
          <a:ext cx="4438308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0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32762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Поручительства</a:t>
                      </a:r>
                      <a:r>
                        <a:rPr lang="ru-RU" sz="1600" b="1" kern="1200" dirty="0">
                          <a:solidFill>
                            <a:srgbClr val="62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 по кредитам на развитие бизнеса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sng" kern="1200" dirty="0">
                        <a:solidFill>
                          <a:srgbClr val="327620"/>
                        </a:solidFill>
                        <a:latin typeface="Microsoft YaHei" pitchFamily="34" charset="-122"/>
                        <a:ea typeface="Microsoft YaHei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1200" dirty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до 70% </a:t>
                      </a:r>
                      <a:br>
                        <a:rPr lang="ru-RU" sz="1400" b="1" u="none" kern="1200" dirty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</a:br>
                      <a:r>
                        <a:rPr lang="ru-RU" sz="1400" b="1" u="none" kern="1200" dirty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от суммы кредита</a:t>
                      </a:r>
                    </a:p>
                    <a:p>
                      <a:endParaRPr lang="ru-RU" sz="2000" b="1" kern="120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>
                          <a:solidFill>
                            <a:srgbClr val="32762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до 25 млн. руб. </a:t>
                      </a:r>
                      <a:r>
                        <a:rPr lang="ru-RU" sz="1400" b="1" kern="1200" dirty="0">
                          <a:solidFill>
                            <a:srgbClr val="32762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по </a:t>
                      </a:r>
                      <a:r>
                        <a:rPr lang="ru-RU" sz="1400" b="1" kern="1200" dirty="0">
                          <a:solidFill>
                            <a:srgbClr val="62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одному</a:t>
                      </a:r>
                      <a:r>
                        <a:rPr lang="ru-RU" sz="1400" b="1" kern="1200" dirty="0">
                          <a:solidFill>
                            <a:srgbClr val="32762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 кредитному договору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327620"/>
                        </a:solidFill>
                        <a:latin typeface="Microsoft YaHei" pitchFamily="34" charset="-122"/>
                        <a:ea typeface="Microsoft YaHei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>
                          <a:solidFill>
                            <a:srgbClr val="32762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до 67 млн. руб. </a:t>
                      </a:r>
                      <a:r>
                        <a:rPr lang="ru-RU" sz="1400" b="1" kern="1200" dirty="0">
                          <a:solidFill>
                            <a:srgbClr val="32762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на </a:t>
                      </a:r>
                      <a:r>
                        <a:rPr lang="ru-RU" sz="1400" b="1" kern="1200" dirty="0">
                          <a:solidFill>
                            <a:srgbClr val="62000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одного</a:t>
                      </a:r>
                      <a:r>
                        <a:rPr lang="ru-RU" sz="1400" b="1" kern="1200" dirty="0">
                          <a:solidFill>
                            <a:srgbClr val="327620"/>
                          </a:solidFill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 заемщика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327620"/>
                        </a:solidFill>
                        <a:latin typeface="Microsoft YaHei" pitchFamily="34" charset="-122"/>
                        <a:ea typeface="Microsoft YaHei" pitchFamily="34" charset="-122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009916"/>
            <a:ext cx="1224136" cy="62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19517</TotalTime>
  <Words>841</Words>
  <Application>Microsoft Office PowerPoint</Application>
  <PresentationFormat>Экран (4:3)</PresentationFormat>
  <Paragraphs>278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Открывай консультационная поддержка</vt:lpstr>
      <vt:lpstr>Создавай имущественная поддержка</vt:lpstr>
      <vt:lpstr>Учись образовательная поддержка</vt:lpstr>
      <vt:lpstr>Слайд 7</vt:lpstr>
      <vt:lpstr>Производи поддержка промышленных предприятий</vt:lpstr>
      <vt:lpstr>Слайд 9</vt:lpstr>
      <vt:lpstr>Банки-партнеры фонда   </vt:lpstr>
      <vt:lpstr>Слайд 11</vt:lpstr>
      <vt:lpstr>Развивай </vt:lpstr>
      <vt:lpstr>Слайд 13</vt:lpstr>
      <vt:lpstr>Виды поддержки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85</cp:revision>
  <dcterms:created xsi:type="dcterms:W3CDTF">2018-06-14T05:13:54Z</dcterms:created>
  <dcterms:modified xsi:type="dcterms:W3CDTF">2019-04-23T07:39:06Z</dcterms:modified>
</cp:coreProperties>
</file>