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1" r:id="rId9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8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7600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955" y="0"/>
            <a:ext cx="2946135" cy="497600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44F23A6C-839B-4F14-899A-4F56F2DC07C5}" type="datetimeFigureOut">
              <a:rPr lang="ru-RU" smtClean="0"/>
              <a:t>08.06.2021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039"/>
            <a:ext cx="2946135" cy="497600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955" y="9429039"/>
            <a:ext cx="2946135" cy="497600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65C6B2AD-DB64-41C2-9479-E5C28DD17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147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6889B4B2-1B8A-45C7-A893-65CC34896A61}" type="datetimeFigureOut">
              <a:rPr lang="ru-RU" smtClean="0"/>
              <a:t>08.06.2021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2" rIns="91285" bIns="4564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285" tIns="45642" rIns="91285" bIns="4564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59" cy="498055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6"/>
            <a:ext cx="2945659" cy="498055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702B099A-8C04-48C2-AAE6-2DD1520E38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639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B099A-8C04-48C2-AAE6-2DD1520E381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199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B099A-8C04-48C2-AAE6-2DD1520E381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894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ECD34-3113-4CE8-80F7-027B1830E445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155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222250" y="806450"/>
            <a:ext cx="7173913" cy="40354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97589-81B3-48A3-8226-3514F3374294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254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2950"/>
            <a:ext cx="6605588" cy="37163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97589-81B3-48A3-8226-3514F3374294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013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2950"/>
            <a:ext cx="6605588" cy="37163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97589-81B3-48A3-8226-3514F3374294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539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2950"/>
            <a:ext cx="6605588" cy="37163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97589-81B3-48A3-8226-3514F3374294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844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B099A-8C04-48C2-AAE6-2DD1520E381A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451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4DCD-95DA-49D9-9BF4-69804B6C812A}" type="datetimeFigureOut">
              <a:rPr lang="ru-RU" smtClean="0"/>
              <a:t>08.06.2021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C565-7EA0-40E9-A782-114C4E291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050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4DCD-95DA-49D9-9BF4-69804B6C812A}" type="datetimeFigureOut">
              <a:rPr lang="ru-RU" smtClean="0"/>
              <a:t>08.06.2021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C565-7EA0-40E9-A782-114C4E291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76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4DCD-95DA-49D9-9BF4-69804B6C812A}" type="datetimeFigureOut">
              <a:rPr lang="ru-RU" smtClean="0"/>
              <a:t>08.06.2021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C565-7EA0-40E9-A782-114C4E291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516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ader BG Accent 1"/>
          <p:cNvSpPr/>
          <p:nvPr userDrawn="1"/>
        </p:nvSpPr>
        <p:spPr>
          <a:xfrm>
            <a:off x="-12701" y="0"/>
            <a:ext cx="12204700" cy="10972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4F81B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464800" cy="45259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0" name="Bar Accent 1"/>
          <p:cNvSpPr/>
          <p:nvPr userDrawn="1"/>
        </p:nvSpPr>
        <p:spPr>
          <a:xfrm rot="16200000">
            <a:off x="6019800" y="-4953000"/>
            <a:ext cx="152400" cy="12192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2063552" y="193675"/>
            <a:ext cx="9144000" cy="53340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5" name="SubTitle Back"/>
          <p:cNvSpPr/>
          <p:nvPr userDrawn="1"/>
        </p:nvSpPr>
        <p:spPr>
          <a:xfrm>
            <a:off x="8784299" y="908723"/>
            <a:ext cx="3407701" cy="15807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9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4DCD-95DA-49D9-9BF4-69804B6C812A}" type="datetimeFigureOut">
              <a:rPr lang="ru-RU" smtClean="0"/>
              <a:t>08.06.2021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C565-7EA0-40E9-A782-114C4E291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665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4DCD-95DA-49D9-9BF4-69804B6C812A}" type="datetimeFigureOut">
              <a:rPr lang="ru-RU" smtClean="0"/>
              <a:t>08.06.2021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C565-7EA0-40E9-A782-114C4E291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103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4DCD-95DA-49D9-9BF4-69804B6C812A}" type="datetimeFigureOut">
              <a:rPr lang="ru-RU" smtClean="0"/>
              <a:t>08.06.2021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C565-7EA0-40E9-A782-114C4E291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701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4DCD-95DA-49D9-9BF4-69804B6C812A}" type="datetimeFigureOut">
              <a:rPr lang="ru-RU" smtClean="0"/>
              <a:t>08.06.2021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C565-7EA0-40E9-A782-114C4E291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553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4DCD-95DA-49D9-9BF4-69804B6C812A}" type="datetimeFigureOut">
              <a:rPr lang="ru-RU" smtClean="0"/>
              <a:t>08.06.2021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C565-7EA0-40E9-A782-114C4E291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17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4DCD-95DA-49D9-9BF4-69804B6C812A}" type="datetimeFigureOut">
              <a:rPr lang="ru-RU" smtClean="0"/>
              <a:t>08.06.2021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C565-7EA0-40E9-A782-114C4E291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614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4DCD-95DA-49D9-9BF4-69804B6C812A}" type="datetimeFigureOut">
              <a:rPr lang="ru-RU" smtClean="0"/>
              <a:t>08.06.2021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C565-7EA0-40E9-A782-114C4E291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076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4DCD-95DA-49D9-9BF4-69804B6C812A}" type="datetimeFigureOut">
              <a:rPr lang="ru-RU" smtClean="0"/>
              <a:t>08.06.2021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C565-7EA0-40E9-A782-114C4E291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213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44DCD-95DA-49D9-9BF4-69804B6C812A}" type="datetimeFigureOut">
              <a:rPr lang="ru-RU" smtClean="0"/>
              <a:t>08.06.2021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2C565-7EA0-40E9-A782-114C4E291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566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leverence.ru/events/" TargetMode="External"/><Relationship Id="rId3" Type="http://schemas.openxmlformats.org/officeDocument/2006/relationships/hyperlink" Target="https://&#1095;&#1077;&#1089;&#1090;&#1085;&#1099;&#1081;&#1079;&#1085;&#1072;&#1082;.&#1088;&#1092;/lectures/vebinary/?ELEMENT_ID=231003" TargetMode="External"/><Relationship Id="rId7" Type="http://schemas.openxmlformats.org/officeDocument/2006/relationships/hyperlink" Target="https://&#1095;&#1077;&#1089;&#1090;&#1085;&#1099;&#1081;&#1079;&#1085;&#1072;&#1082;.&#1088;&#1092;/lectures/vebinary/?ELEMENT_ID=231011" TargetMode="External"/><Relationship Id="rId12" Type="http://schemas.openxmlformats.org/officeDocument/2006/relationships/hyperlink" Target="https://&#1095;&#1077;&#1089;&#1090;&#1085;&#1099;&#1081;&#1079;&#1085;&#1072;&#1082;.&#1088;&#1092;/lectures/vebinary/?ELEMENT_ID=23122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ofd.ru/baza-znaniy/vebinary" TargetMode="External"/><Relationship Id="rId11" Type="http://schemas.openxmlformats.org/officeDocument/2006/relationships/hyperlink" Target="https://&#1095;&#1077;&#1089;&#1090;&#1085;&#1099;&#1081;&#1079;&#1085;&#1072;&#1082;.&#1088;&#1092;/lectures/vebinary/?ELEMENT_ID=230860" TargetMode="External"/><Relationship Id="rId5" Type="http://schemas.openxmlformats.org/officeDocument/2006/relationships/hyperlink" Target="https://&#1095;&#1077;&#1089;&#1090;&#1085;&#1099;&#1081;&#1079;&#1085;&#1072;&#1082;.&#1088;&#1092;/lectures/vebinary/?ELEMENT_ID=231217" TargetMode="External"/><Relationship Id="rId10" Type="http://schemas.openxmlformats.org/officeDocument/2006/relationships/hyperlink" Target="https://&#1095;&#1077;&#1089;&#1090;&#1085;&#1099;&#1081;&#1079;&#1085;&#1072;&#1082;.&#1088;&#1092;/lectures/vebinary/?ELEMENT_ID=230856" TargetMode="External"/><Relationship Id="rId4" Type="http://schemas.openxmlformats.org/officeDocument/2006/relationships/hyperlink" Target="https://events.webinar.ru/2492989/8684781/?utm_source=zrpt&amp;utm_medium=organic&amp;utm_campaign=webinar_09_06" TargetMode="External"/><Relationship Id="rId9" Type="http://schemas.openxmlformats.org/officeDocument/2006/relationships/hyperlink" Target="https://www.atol.ru/company/sobytiya/vebinary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&#1095;&#1077;&#1089;&#1090;&#1085;&#1099;&#1081;&#1079;&#1085;&#1072;&#1082;.&#1088;&#1092;/lectures/vebinary/?ELEMENT_ID=231156" TargetMode="External"/><Relationship Id="rId3" Type="http://schemas.openxmlformats.org/officeDocument/2006/relationships/hyperlink" Target="https://www.shtrih-m.ru/press_center/news/obuchenie/" TargetMode="External"/><Relationship Id="rId7" Type="http://schemas.openxmlformats.org/officeDocument/2006/relationships/hyperlink" Target="https://&#1095;&#1077;&#1089;&#1090;&#1085;&#1099;&#1081;&#1079;&#1085;&#1072;&#1082;.&#1088;&#1092;/lectures/vebinary/?ELEMENT_ID=230865" TargetMode="External"/><Relationship Id="rId12" Type="http://schemas.openxmlformats.org/officeDocument/2006/relationships/hyperlink" Target="https://events.webinar.ru/2492989/8685043/?utm_source=zrpt&amp;utm_medium=organic&amp;utm_campaign=webinar_30_06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&#1095;&#1077;&#1089;&#1090;&#1085;&#1099;&#1081;&#1079;&#1085;&#1072;&#1082;.&#1088;&#1092;/lectures/vebinary/?ELEMENT_ID=231237" TargetMode="External"/><Relationship Id="rId11" Type="http://schemas.openxmlformats.org/officeDocument/2006/relationships/hyperlink" Target="https://&#1095;&#1077;&#1089;&#1090;&#1085;&#1099;&#1081;&#1079;&#1085;&#1072;&#1082;.&#1088;&#1092;/lectures/vebinary/?ELEMENT_ID=231023" TargetMode="External"/><Relationship Id="rId5" Type="http://schemas.openxmlformats.org/officeDocument/2006/relationships/hyperlink" Target="https://&#1095;&#1077;&#1089;&#1090;&#1085;&#1099;&#1081;&#1079;&#1085;&#1072;&#1082;.&#1088;&#1092;/lectures/vebinary/?ELEMENT_ID=231017" TargetMode="External"/><Relationship Id="rId10" Type="http://schemas.openxmlformats.org/officeDocument/2006/relationships/hyperlink" Target="https://&#1095;&#1077;&#1089;&#1090;&#1085;&#1099;&#1081;&#1079;&#1085;&#1072;&#1082;.&#1088;&#1092;/lectures/vebinary/?ELEMENT_ID=231233" TargetMode="External"/><Relationship Id="rId4" Type="http://schemas.openxmlformats.org/officeDocument/2006/relationships/hyperlink" Target="https://&#1095;&#1077;&#1089;&#1090;&#1085;&#1099;&#1081;&#1079;&#1085;&#1072;&#1082;.&#1088;&#1092;/lectures/vebinary/?ELEMENT_ID=230870" TargetMode="External"/><Relationship Id="rId9" Type="http://schemas.openxmlformats.org/officeDocument/2006/relationships/hyperlink" Target="https://ofd.ru/baza-znaniy/vebinary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hyperlink" Target="mailto:v.volkova@crpt.ru" TargetMode="External"/><Relationship Id="rId18" Type="http://schemas.openxmlformats.org/officeDocument/2006/relationships/hyperlink" Target="mailto:a.sidorov@crpt.ru" TargetMode="External"/><Relationship Id="rId3" Type="http://schemas.openxmlformats.org/officeDocument/2006/relationships/image" Target="../media/image6.jpeg"/><Relationship Id="rId21" Type="http://schemas.openxmlformats.org/officeDocument/2006/relationships/hyperlink" Target="mailto:e.zhavoronkov@crpt.ru" TargetMode="External"/><Relationship Id="rId7" Type="http://schemas.openxmlformats.org/officeDocument/2006/relationships/image" Target="../media/image9.png"/><Relationship Id="rId12" Type="http://schemas.openxmlformats.org/officeDocument/2006/relationships/hyperlink" Target="mailto:a.krivonosov@crpt.ru" TargetMode="External"/><Relationship Id="rId17" Type="http://schemas.openxmlformats.org/officeDocument/2006/relationships/hyperlink" Target="mailto:s.parfenov@crpt.ru" TargetMode="External"/><Relationship Id="rId25" Type="http://schemas.openxmlformats.org/officeDocument/2006/relationships/hyperlink" Target="mailto:bio@crpt.ru" TargetMode="External"/><Relationship Id="rId2" Type="http://schemas.openxmlformats.org/officeDocument/2006/relationships/notesSlide" Target="../notesSlides/notesSlide7.xml"/><Relationship Id="rId16" Type="http://schemas.openxmlformats.org/officeDocument/2006/relationships/hyperlink" Target="mailto:k.volkov@crpt.ru" TargetMode="External"/><Relationship Id="rId20" Type="http://schemas.openxmlformats.org/officeDocument/2006/relationships/hyperlink" Target="mailto:y.panferov@crpt.ru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11" Type="http://schemas.openxmlformats.org/officeDocument/2006/relationships/hyperlink" Target="mailto:ya.vitrov@crpt.ru" TargetMode="External"/><Relationship Id="rId24" Type="http://schemas.openxmlformats.org/officeDocument/2006/relationships/hyperlink" Target="mailto:n.gladkov@crpt.ru" TargetMode="External"/><Relationship Id="rId5" Type="http://schemas.openxmlformats.org/officeDocument/2006/relationships/image" Target="../media/image7.png"/><Relationship Id="rId15" Type="http://schemas.openxmlformats.org/officeDocument/2006/relationships/hyperlink" Target="mailto:e.belomestnova@crpt.ru" TargetMode="External"/><Relationship Id="rId23" Type="http://schemas.openxmlformats.org/officeDocument/2006/relationships/hyperlink" Target="mailto:d.kononov@crpt.ru" TargetMode="External"/><Relationship Id="rId10" Type="http://schemas.openxmlformats.org/officeDocument/2006/relationships/image" Target="../media/image12.jpeg"/><Relationship Id="rId19" Type="http://schemas.openxmlformats.org/officeDocument/2006/relationships/hyperlink" Target="mailto:y.kuzmina@crpt.ru" TargetMode="External"/><Relationship Id="rId4" Type="http://schemas.openxmlformats.org/officeDocument/2006/relationships/hyperlink" Target="mailto:support@crpt.ru" TargetMode="External"/><Relationship Id="rId9" Type="http://schemas.openxmlformats.org/officeDocument/2006/relationships/image" Target="../media/image11.png"/><Relationship Id="rId14" Type="http://schemas.openxmlformats.org/officeDocument/2006/relationships/hyperlink" Target="https://e.mail.ru/compose/?mailto=mailto:a.dolgiev@crpt.ru" TargetMode="External"/><Relationship Id="rId22" Type="http://schemas.openxmlformats.org/officeDocument/2006/relationships/hyperlink" Target="mailto:a.kosarev@crpt.ru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B27F4928890C6AAE19AE8309575CB2FC0F7D7D19A5F46F3B32E0DAB938E81D02245AC677D2DB59B50AF6755B1F0B852AAED6C4C6D51EE086LEq6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0" y="34290"/>
          <a:ext cx="12192002" cy="687186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921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90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4741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1533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Товарная группа</a:t>
                      </a:r>
                      <a:endParaRPr lang="ru-RU" sz="18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Начало обязательной маркировки </a:t>
                      </a:r>
                      <a:endParaRPr lang="ru-RU" sz="18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Кол-во ХС</a:t>
                      </a:r>
                      <a:r>
                        <a:rPr lang="ru-RU" sz="1800" b="1" baseline="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по данным ОМС на 01.06.2021</a:t>
                      </a:r>
                      <a:endParaRPr lang="ru-RU" sz="18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Кол-во зарегистрированных по данным ЦРПТ на 01.06.2021 </a:t>
                      </a:r>
                      <a:endParaRPr lang="ru-RU" sz="18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045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200" b="1" u="sng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Молочная продукция: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i="1" u="non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(постановление</a:t>
                      </a:r>
                      <a:r>
                        <a:rPr lang="ru-RU" sz="1600" b="0" i="1" u="none" baseline="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Правительства РФ от 15.12.2020 № 2099</a:t>
                      </a:r>
                      <a:r>
                        <a:rPr lang="ru-RU" sz="1600" b="0" u="none" baseline="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ru-RU" sz="20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4194</a:t>
                      </a:r>
                      <a:endParaRPr lang="ru-RU" sz="32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367</a:t>
                      </a:r>
                      <a:endParaRPr lang="ru-RU" sz="32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14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Сыры, мороженое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и прочие виды пищевого льда, не содержащие или содержащие какао*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 июня 2021 года</a:t>
                      </a:r>
                    </a:p>
                    <a:p>
                      <a:pPr algn="ctr">
                        <a:lnSpc>
                          <a:spcPct val="80000"/>
                        </a:lnSpc>
                      </a:pPr>
                      <a:endParaRPr lang="ru-RU" sz="20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3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3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00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Молочная продукция со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сроком годности более 40 дней*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20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1 сентября</a:t>
                      </a:r>
                      <a:r>
                        <a:rPr lang="ru-RU" sz="2000" b="1" baseline="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2021 года</a:t>
                      </a:r>
                    </a:p>
                  </a:txBody>
                  <a:tcPr marL="64883" marR="64883" marT="64883" marB="64883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32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32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850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Молочная продукция со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сроком годности менее 40 дней*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20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 декабря 2021 года </a:t>
                      </a:r>
                      <a:endParaRPr lang="ru-RU" sz="20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3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3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850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Обязательная продажа маркированной продукции с помощью ККТ 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1 декабря 2021 года </a:t>
                      </a:r>
                    </a:p>
                    <a:p>
                      <a:pPr algn="ctr">
                        <a:lnSpc>
                          <a:spcPct val="80000"/>
                        </a:lnSpc>
                      </a:pPr>
                      <a:endParaRPr lang="ru-RU" sz="20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32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32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</a:tr>
              <a:tr h="15842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9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u="sng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Велосипеды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9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(в том числе с установленным вспомогательным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двигателем и трехколесные) и велосипедные рамы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1 сентября 2021 года</a:t>
                      </a:r>
                    </a:p>
                  </a:txBody>
                  <a:tcPr marL="64883" marR="64883" marT="64883" marB="64883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183</a:t>
                      </a: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82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97494" y="4386849"/>
            <a:ext cx="3545794" cy="1477328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ru-RU" sz="2000" dirty="0" smtClean="0">
                <a:solidFill>
                  <a:schemeClr val="lt1"/>
                </a:solidFill>
              </a:rPr>
              <a:t>Из маркировки исключается мороженое и десерты по коду ТН ВЭД 2105 00, не содержащие молочного жира и белка</a:t>
            </a:r>
            <a:endParaRPr lang="ru-RU" sz="2000" dirty="0">
              <a:solidFill>
                <a:schemeClr val="lt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68422" y="204114"/>
            <a:ext cx="122604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НПА. Маркировка </a:t>
            </a:r>
            <a:r>
              <a:rPr lang="ru-RU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молочной продукции. </a:t>
            </a:r>
            <a:endParaRPr lang="ru-RU" sz="36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/>
          <a:srcRect l="19678" t="23676" r="17214" b="21124"/>
          <a:stretch/>
        </p:blipFill>
        <p:spPr>
          <a:xfrm>
            <a:off x="52721" y="1411675"/>
            <a:ext cx="1614196" cy="842929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230950" y="1451612"/>
            <a:ext cx="0" cy="128016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30950" y="1168362"/>
            <a:ext cx="967584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ED7D31">
                    <a:lumMod val="75000"/>
                  </a:srgbClr>
                </a:solidFill>
              </a:rPr>
              <a:t>П</a:t>
            </a:r>
            <a:r>
              <a:rPr lang="ru-RU" sz="2400" b="1" dirty="0" smtClean="0">
                <a:solidFill>
                  <a:srgbClr val="ED7D31">
                    <a:lumMod val="75000"/>
                  </a:srgbClr>
                </a:solidFill>
              </a:rPr>
              <a:t>роект</a:t>
            </a:r>
            <a:r>
              <a:rPr lang="ru-RU" sz="2400" dirty="0" smtClean="0">
                <a:solidFill>
                  <a:srgbClr val="ED7D31">
                    <a:lumMod val="75000"/>
                  </a:srgbClr>
                </a:solidFill>
              </a:rPr>
              <a:t> </a:t>
            </a:r>
            <a:r>
              <a:rPr lang="ru-RU" sz="1600" i="1" dirty="0" smtClean="0">
                <a:solidFill>
                  <a:prstClr val="black"/>
                </a:solidFill>
              </a:rPr>
              <a:t>(ID проекта </a:t>
            </a:r>
            <a:r>
              <a:rPr lang="ru-RU" sz="1600" dirty="0">
                <a:solidFill>
                  <a:prstClr val="black"/>
                </a:solidFill>
              </a:rPr>
              <a:t>02/07/04-21/00114907</a:t>
            </a:r>
            <a:r>
              <a:rPr lang="ru-RU" sz="1600" i="1" dirty="0" smtClean="0">
                <a:solidFill>
                  <a:prstClr val="black"/>
                </a:solidFill>
              </a:rPr>
              <a:t>) </a:t>
            </a:r>
            <a:r>
              <a:rPr lang="ru-RU" dirty="0" smtClean="0">
                <a:solidFill>
                  <a:prstClr val="black"/>
                </a:solidFill>
              </a:rPr>
              <a:t>постановление Правительства Российской Федерации о внесении </a:t>
            </a:r>
            <a:r>
              <a:rPr lang="ru-RU" dirty="0">
                <a:solidFill>
                  <a:prstClr val="black"/>
                </a:solidFill>
              </a:rPr>
              <a:t>изменений в постановление Правительства Российской Федерации от 15 декабря 2020 г. № </a:t>
            </a:r>
            <a:r>
              <a:rPr lang="ru-RU" dirty="0" smtClean="0">
                <a:solidFill>
                  <a:prstClr val="black"/>
                </a:solidFill>
              </a:rPr>
              <a:t>2099 «Об утверждении Правил маркировки </a:t>
            </a:r>
            <a:r>
              <a:rPr lang="ru-RU" dirty="0" smtClean="0">
                <a:solidFill>
                  <a:srgbClr val="ED7D31">
                    <a:lumMod val="75000"/>
                  </a:srgbClr>
                </a:solidFill>
              </a:rPr>
              <a:t>молочной продукции </a:t>
            </a:r>
            <a:r>
              <a:rPr lang="ru-RU" dirty="0" smtClean="0">
                <a:solidFill>
                  <a:prstClr val="black"/>
                </a:solidFill>
              </a:rPr>
              <a:t>средствами идентификации и особенностях внедрения государственной информационной системы мониторинга за оборотом товаров, подлежащих обязательной маркировке </a:t>
            </a:r>
            <a:r>
              <a:rPr lang="ru-RU" dirty="0" err="1" smtClean="0">
                <a:solidFill>
                  <a:prstClr val="black"/>
                </a:solidFill>
              </a:rPr>
              <a:t>средстами</a:t>
            </a:r>
            <a:r>
              <a:rPr lang="ru-RU" dirty="0" smtClean="0">
                <a:solidFill>
                  <a:prstClr val="black"/>
                </a:solidFill>
              </a:rPr>
              <a:t> идентификации, в отношении молочной продукции»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2" name="Выгнутая влево стрелка 11"/>
          <p:cNvSpPr/>
          <p:nvPr/>
        </p:nvSpPr>
        <p:spPr>
          <a:xfrm>
            <a:off x="1610469" y="1695467"/>
            <a:ext cx="457200" cy="659114"/>
          </a:xfrm>
          <a:prstGeom prst="curv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7493" y="3201111"/>
            <a:ext cx="308771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solidFill>
                  <a:prstClr val="black"/>
                </a:solidFill>
              </a:rPr>
              <a:t>Оценка регулирующего воздействия с 08.04.2021 </a:t>
            </a:r>
            <a:endParaRPr lang="ru-RU" i="1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69773" y="3063410"/>
            <a:ext cx="3923230" cy="132343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prstClr val="white"/>
                </a:solidFill>
              </a:rPr>
              <a:t>П</a:t>
            </a:r>
            <a:r>
              <a:rPr lang="ru-RU" sz="2000" dirty="0" smtClean="0">
                <a:solidFill>
                  <a:prstClr val="white"/>
                </a:solidFill>
              </a:rPr>
              <a:t>еренос срока по выводу из оборота молочной продукции путем розничной продажи </a:t>
            </a:r>
          </a:p>
          <a:p>
            <a:pPr algn="ctr"/>
            <a:r>
              <a:rPr lang="ru-RU" sz="2000" b="1" dirty="0" smtClean="0">
                <a:solidFill>
                  <a:prstClr val="white"/>
                </a:solidFill>
              </a:rPr>
              <a:t>с 01.12.2021 на 20.01.2022</a:t>
            </a:r>
            <a:endParaRPr lang="ru-RU" sz="2000" b="1" dirty="0">
              <a:solidFill>
                <a:prstClr val="white"/>
              </a:solidFill>
            </a:endParaRPr>
          </a:p>
        </p:txBody>
      </p:sp>
      <p:sp>
        <p:nvSpPr>
          <p:cNvPr id="22" name="Нашивка 21"/>
          <p:cNvSpPr/>
          <p:nvPr/>
        </p:nvSpPr>
        <p:spPr>
          <a:xfrm>
            <a:off x="3502342" y="3154850"/>
            <a:ext cx="481890" cy="69242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94090" y="4589037"/>
            <a:ext cx="3798913" cy="132343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prstClr val="white"/>
                </a:solidFill>
              </a:rPr>
              <a:t>Дополнение правилами для вывода молочной продукции </a:t>
            </a:r>
          </a:p>
          <a:p>
            <a:pPr algn="ctr"/>
            <a:r>
              <a:rPr lang="ru-RU" sz="2000" dirty="0" smtClean="0">
                <a:solidFill>
                  <a:prstClr val="white"/>
                </a:solidFill>
              </a:rPr>
              <a:t>из оборота путем продажи через </a:t>
            </a:r>
            <a:r>
              <a:rPr lang="ru-RU" sz="2000" dirty="0" err="1" smtClean="0">
                <a:solidFill>
                  <a:prstClr val="white"/>
                </a:solidFill>
              </a:rPr>
              <a:t>вендинговые</a:t>
            </a:r>
            <a:r>
              <a:rPr lang="ru-RU" sz="2000" dirty="0" smtClean="0">
                <a:solidFill>
                  <a:prstClr val="white"/>
                </a:solidFill>
              </a:rPr>
              <a:t>  автоматы</a:t>
            </a:r>
            <a:endParaRPr lang="ru-RU" sz="2000" b="1" dirty="0">
              <a:solidFill>
                <a:prstClr val="white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165396" y="2927044"/>
            <a:ext cx="3913776" cy="323165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Если участники оборота, подпадают под действие п. 2 ст. 2 ФЗ «О применении ККТ при осуществлении расчетов в РФ», они самостоятельно в срок не позднее 30 календарных дней с момента продажи продукции направляют в ГИС МТ информацию о выводе из оборота товара через личный кабинет </a:t>
            </a:r>
            <a:r>
              <a:rPr lang="ru-RU" smtClean="0">
                <a:solidFill>
                  <a:prstClr val="white"/>
                </a:solidFill>
              </a:rPr>
              <a:t>участника </a:t>
            </a:r>
          </a:p>
          <a:p>
            <a:pPr algn="ctr"/>
            <a:r>
              <a:rPr lang="ru-RU" sz="1400" smtClean="0">
                <a:solidFill>
                  <a:prstClr val="white"/>
                </a:solidFill>
              </a:rPr>
              <a:t>(</a:t>
            </a:r>
            <a:r>
              <a:rPr lang="ru-RU" sz="1400" dirty="0" smtClean="0">
                <a:solidFill>
                  <a:prstClr val="white"/>
                </a:solidFill>
              </a:rPr>
              <a:t>торговля в киосках мороженым, торговля в розлив молоком, торговля из автоцистерн молоком)</a:t>
            </a:r>
            <a:endParaRPr lang="ru-RU" sz="1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9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2" name="Полилиния 2071"/>
          <p:cNvSpPr/>
          <p:nvPr/>
        </p:nvSpPr>
        <p:spPr>
          <a:xfrm>
            <a:off x="1843636" y="6734179"/>
            <a:ext cx="1568075" cy="259033"/>
          </a:xfrm>
          <a:custGeom>
            <a:avLst/>
            <a:gdLst>
              <a:gd name="connsiteX0" fmla="*/ 0 w 2498766"/>
              <a:gd name="connsiteY0" fmla="*/ 0 h 264476"/>
              <a:gd name="connsiteX1" fmla="*/ 2498766 w 2498766"/>
              <a:gd name="connsiteY1" fmla="*/ 0 h 264476"/>
              <a:gd name="connsiteX2" fmla="*/ 2498766 w 2498766"/>
              <a:gd name="connsiteY2" fmla="*/ 264476 h 264476"/>
              <a:gd name="connsiteX3" fmla="*/ 0 w 2498766"/>
              <a:gd name="connsiteY3" fmla="*/ 264476 h 264476"/>
              <a:gd name="connsiteX4" fmla="*/ 0 w 2498766"/>
              <a:gd name="connsiteY4" fmla="*/ 0 h 264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8766" h="264476">
                <a:moveTo>
                  <a:pt x="0" y="0"/>
                </a:moveTo>
                <a:lnTo>
                  <a:pt x="2498766" y="0"/>
                </a:lnTo>
                <a:lnTo>
                  <a:pt x="2498766" y="264476"/>
                </a:lnTo>
                <a:lnTo>
                  <a:pt x="0" y="26447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0" rIns="68580" bIns="0" numCol="1" spcCol="1270" anchor="b" anchorCtr="0">
            <a:noAutofit/>
          </a:bodyPr>
          <a:lstStyle/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074" name="Полилиния 2073"/>
          <p:cNvSpPr/>
          <p:nvPr/>
        </p:nvSpPr>
        <p:spPr>
          <a:xfrm>
            <a:off x="3884761" y="6734179"/>
            <a:ext cx="1568075" cy="259033"/>
          </a:xfrm>
          <a:custGeom>
            <a:avLst/>
            <a:gdLst>
              <a:gd name="connsiteX0" fmla="*/ 0 w 2498766"/>
              <a:gd name="connsiteY0" fmla="*/ 0 h 264476"/>
              <a:gd name="connsiteX1" fmla="*/ 2498766 w 2498766"/>
              <a:gd name="connsiteY1" fmla="*/ 0 h 264476"/>
              <a:gd name="connsiteX2" fmla="*/ 2498766 w 2498766"/>
              <a:gd name="connsiteY2" fmla="*/ 264476 h 264476"/>
              <a:gd name="connsiteX3" fmla="*/ 0 w 2498766"/>
              <a:gd name="connsiteY3" fmla="*/ 264476 h 264476"/>
              <a:gd name="connsiteX4" fmla="*/ 0 w 2498766"/>
              <a:gd name="connsiteY4" fmla="*/ 0 h 264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8766" h="264476">
                <a:moveTo>
                  <a:pt x="0" y="0"/>
                </a:moveTo>
                <a:lnTo>
                  <a:pt x="2498766" y="0"/>
                </a:lnTo>
                <a:lnTo>
                  <a:pt x="2498766" y="264476"/>
                </a:lnTo>
                <a:lnTo>
                  <a:pt x="0" y="26447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0" rIns="68580" bIns="0" numCol="1" spcCol="1270" anchor="b" anchorCtr="0">
            <a:noAutofit/>
          </a:bodyPr>
          <a:lstStyle/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076" name="Полилиния 2075"/>
          <p:cNvSpPr/>
          <p:nvPr/>
        </p:nvSpPr>
        <p:spPr>
          <a:xfrm>
            <a:off x="5925888" y="6734179"/>
            <a:ext cx="1568075" cy="259033"/>
          </a:xfrm>
          <a:custGeom>
            <a:avLst/>
            <a:gdLst>
              <a:gd name="connsiteX0" fmla="*/ 0 w 2498766"/>
              <a:gd name="connsiteY0" fmla="*/ 0 h 264476"/>
              <a:gd name="connsiteX1" fmla="*/ 2498766 w 2498766"/>
              <a:gd name="connsiteY1" fmla="*/ 0 h 264476"/>
              <a:gd name="connsiteX2" fmla="*/ 2498766 w 2498766"/>
              <a:gd name="connsiteY2" fmla="*/ 264476 h 264476"/>
              <a:gd name="connsiteX3" fmla="*/ 0 w 2498766"/>
              <a:gd name="connsiteY3" fmla="*/ 264476 h 264476"/>
              <a:gd name="connsiteX4" fmla="*/ 0 w 2498766"/>
              <a:gd name="connsiteY4" fmla="*/ 0 h 264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8766" h="264476">
                <a:moveTo>
                  <a:pt x="0" y="0"/>
                </a:moveTo>
                <a:lnTo>
                  <a:pt x="2498766" y="0"/>
                </a:lnTo>
                <a:lnTo>
                  <a:pt x="2498766" y="264476"/>
                </a:lnTo>
                <a:lnTo>
                  <a:pt x="0" y="26447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0" rIns="68580" bIns="0" numCol="1" spcCol="1270" anchor="b" anchorCtr="0">
            <a:noAutofit/>
          </a:bodyPr>
          <a:lstStyle/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5" name="AutoShape 4" descr="https://encrypted-tbn2.gstatic.com/images?q=tbn:ANd9GcR8xeG9iVFwpaMxrKYQ4Ex-D2cOmQE27tIWMLcwV3hKa6n3JEThLQ"/>
          <p:cNvSpPr>
            <a:spLocks noChangeAspect="1" noChangeArrowheads="1"/>
          </p:cNvSpPr>
          <p:nvPr/>
        </p:nvSpPr>
        <p:spPr bwMode="auto">
          <a:xfrm>
            <a:off x="2783681" y="-144462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-14279" y="270828"/>
            <a:ext cx="121920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Маркировка упакованной воды. </a:t>
            </a:r>
            <a:endParaRPr lang="ru-RU" sz="35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904312" y="3429000"/>
            <a:ext cx="270030" cy="7200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60120" y="1246804"/>
            <a:ext cx="11080432" cy="1259919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prstClr val="black"/>
                </a:solidFill>
              </a:rPr>
              <a:t>Постановление Правительства Российской Федерации от 31.05.2021 № 841</a:t>
            </a:r>
            <a:r>
              <a:rPr lang="ru-RU" sz="1600" dirty="0" smtClean="0">
                <a:solidFill>
                  <a:prstClr val="black"/>
                </a:solidFill>
              </a:rPr>
              <a:t>«Об </a:t>
            </a:r>
            <a:r>
              <a:rPr lang="ru-RU" sz="1600" dirty="0">
                <a:solidFill>
                  <a:prstClr val="black"/>
                </a:solidFill>
              </a:rPr>
              <a:t>утверждении Правил маркировки </a:t>
            </a:r>
            <a:r>
              <a:rPr lang="ru-RU" dirty="0">
                <a:solidFill>
                  <a:prstClr val="white"/>
                </a:solidFill>
              </a:rPr>
              <a:t>упакованной воды </a:t>
            </a:r>
            <a:r>
              <a:rPr lang="ru-RU" sz="1600" dirty="0">
                <a:solidFill>
                  <a:prstClr val="black"/>
                </a:solidFill>
              </a:rPr>
              <a:t>средствами идентификации и особенностях внедрения государственной информационной системы мониторинга за оборотом товаров, подлежащих обязательной маркировке средствами идентификации, в отношении упакованной </a:t>
            </a:r>
            <a:r>
              <a:rPr lang="ru-RU" sz="1600" dirty="0" smtClean="0">
                <a:solidFill>
                  <a:prstClr val="black"/>
                </a:solidFill>
              </a:rPr>
              <a:t>воды» </a:t>
            </a:r>
            <a:endParaRPr lang="ru-RU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1158" y="2762058"/>
            <a:ext cx="4372332" cy="9387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сентября  2021 г. </a:t>
            </a:r>
            <a:r>
              <a:rPr lang="ru-RU" sz="2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Производители и импортеры смогут маркировать упакованную воду </a:t>
            </a:r>
            <a:endParaRPr lang="ru-RU" sz="1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349322" y="6225092"/>
            <a:ext cx="70984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Группа 13"/>
          <p:cNvGrpSpPr/>
          <p:nvPr/>
        </p:nvGrpSpPr>
        <p:grpSpPr>
          <a:xfrm>
            <a:off x="4880328" y="2711035"/>
            <a:ext cx="7297393" cy="3836842"/>
            <a:chOff x="-130624" y="1054846"/>
            <a:chExt cx="7124835" cy="5085051"/>
          </a:xfrm>
        </p:grpSpPr>
        <p:sp>
          <p:nvSpPr>
            <p:cNvPr id="17" name="TextBox 16"/>
            <p:cNvSpPr txBox="1"/>
            <p:nvPr/>
          </p:nvSpPr>
          <p:spPr>
            <a:xfrm>
              <a:off x="1465963" y="1593151"/>
              <a:ext cx="5467485" cy="41606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Воды</a:t>
              </a:r>
              <a:r>
                <a:rPr lang="ru-RU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включая природные или искусственные минеральные, газированные, без добавления сахара или других </a:t>
              </a:r>
              <a:r>
                <a:rPr lang="ru-RU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подслащивающих </a:t>
              </a:r>
              <a:r>
                <a:rPr lang="ru-RU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или вкусо-ароматических </a:t>
              </a:r>
              <a:r>
                <a:rPr lang="ru-RU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веществ. </a:t>
              </a:r>
            </a:p>
            <a:p>
              <a:pPr algn="just"/>
              <a:r>
                <a:rPr lang="ru-RU" i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Лед и снег из кода 2201 не маркируются. </a:t>
              </a:r>
              <a:endParaRPr lang="ru-RU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r>
                <a:rPr lang="ru-RU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Воды минеральные и газированные, природные минеральные воды; </a:t>
              </a:r>
              <a:endPara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Негазированные</a:t>
              </a:r>
            </a:p>
            <a:p>
              <a:r>
                <a:rPr lang="ru-RU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Прочие</a:t>
              </a:r>
            </a:p>
            <a:p>
              <a:r>
                <a:rPr lang="ru-RU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Прочие</a:t>
              </a:r>
            </a:p>
            <a:p>
              <a:r>
                <a:rPr lang="ru-RU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Прочие </a:t>
              </a:r>
              <a:endPara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9608" y="1054846"/>
              <a:ext cx="2690498" cy="5387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Код ТН ВЭД ЕАЭС</a:t>
              </a:r>
              <a:endPara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>
            <a:xfrm flipH="1" flipV="1">
              <a:off x="327280" y="1571382"/>
              <a:ext cx="6666931" cy="217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-130624" y="1571382"/>
              <a:ext cx="1612661" cy="4568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2201</a:t>
              </a:r>
            </a:p>
            <a:p>
              <a:pPr algn="r"/>
              <a:endPara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r"/>
              <a:endPara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r"/>
              <a:endPara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r"/>
              <a:endPara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r"/>
              <a:r>
                <a:rPr lang="ru-RU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2201 10</a:t>
              </a:r>
            </a:p>
            <a:p>
              <a:pPr algn="r"/>
              <a:endPara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r"/>
              <a:r>
                <a:rPr lang="ru-RU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2201 10 110 2201 10 190 </a:t>
              </a:r>
            </a:p>
            <a:p>
              <a:pPr algn="r"/>
              <a:r>
                <a:rPr lang="ru-RU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2201 10 900</a:t>
              </a:r>
            </a:p>
            <a:p>
              <a:pPr algn="r"/>
              <a:r>
                <a:rPr lang="ru-RU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2201 90 000 </a:t>
              </a:r>
            </a:p>
            <a:p>
              <a:pPr algn="r"/>
              <a:endPara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465964" y="1975300"/>
              <a:ext cx="32146" cy="37368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Выгнутая влево стрелка 21"/>
          <p:cNvSpPr/>
          <p:nvPr/>
        </p:nvSpPr>
        <p:spPr>
          <a:xfrm>
            <a:off x="183832" y="2956809"/>
            <a:ext cx="391851" cy="508195"/>
          </a:xfrm>
          <a:prstGeom prst="curvedRightArrow">
            <a:avLst>
              <a:gd name="adj1" fmla="val 25000"/>
              <a:gd name="adj2" fmla="val 46583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78342" y="274819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1158" y="3668312"/>
            <a:ext cx="4372332" cy="140038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декабря 2021 г. </a:t>
            </a:r>
            <a:r>
              <a:rPr lang="ru-RU" sz="2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маркировка для производителей и импортеров упакованной воды в соответствии с кодом ТН ВЭД: 2201 (в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 числе 2201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10), ОКПД2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11.07.11.110</a:t>
            </a:r>
            <a:endParaRPr lang="ru-RU" sz="1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Выгнутая влево стрелка 25"/>
          <p:cNvSpPr/>
          <p:nvPr/>
        </p:nvSpPr>
        <p:spPr>
          <a:xfrm>
            <a:off x="186398" y="4059222"/>
            <a:ext cx="391851" cy="508195"/>
          </a:xfrm>
          <a:prstGeom prst="curvedRightArrow">
            <a:avLst>
              <a:gd name="adj1" fmla="val 25000"/>
              <a:gd name="adj2" fmla="val 46583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0" name="Выгнутая влево стрелка 29"/>
          <p:cNvSpPr/>
          <p:nvPr/>
        </p:nvSpPr>
        <p:spPr>
          <a:xfrm>
            <a:off x="104127" y="5403945"/>
            <a:ext cx="391851" cy="508195"/>
          </a:xfrm>
          <a:prstGeom prst="curvedRightArrow">
            <a:avLst>
              <a:gd name="adj1" fmla="val 25000"/>
              <a:gd name="adj2" fmla="val 46583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4993" y="4998004"/>
            <a:ext cx="462466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марта 2022 г. </a:t>
            </a:r>
            <a:r>
              <a:rPr lang="ru-RU" sz="2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маркировка для производителей и импортеров иных видов упакованной воды (питьевой, </a:t>
            </a:r>
            <a:r>
              <a:rPr lang="ru-RU" sz="15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купажированной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искуственно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-минерализованной). Из кода ТН ВЭД: 2201 (в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 числе 2201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90 000 ),  ОКПД2: 11.07.11.120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11.07.11.130, 11.07.11.140),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357463" y="6249641"/>
            <a:ext cx="6683089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состоянию на 01.06.2021 в системе «Честный знак» зарегистрировано 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108 участников (или 3%)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оборота упакованной воды в Алтайском крае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3" name="Picture 2" descr="https://st4.depositphotos.com/10376142/27456/v/1600/depositphotos_274563438-stock-illustration-coral-bottle-of-water-icon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98" t="9184" r="23720" b="15468"/>
          <a:stretch/>
        </p:blipFill>
        <p:spPr bwMode="auto">
          <a:xfrm>
            <a:off x="297643" y="1487867"/>
            <a:ext cx="534700" cy="98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31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45720" y="194310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Пилотные проекты     </a:t>
            </a:r>
            <a:endParaRPr lang="ru-RU" sz="36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1936" y="5664267"/>
            <a:ext cx="56280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2200" b="1" dirty="0" smtClean="0">
                <a:solidFill>
                  <a:srgbClr val="ED7D31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кресла-коляски</a:t>
            </a:r>
          </a:p>
          <a:p>
            <a:pPr fontAlgn="base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кресла-коляски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 ручным приводом (ТН ВЭД 8713 10)</a:t>
            </a:r>
          </a:p>
          <a:p>
            <a:pPr fontAlgn="base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кресла-коляски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электрические (ТН ВЭД 8713 90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5909003" y="1251980"/>
            <a:ext cx="11808" cy="38371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-34569" y="5089169"/>
            <a:ext cx="121857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359190" y="1684618"/>
            <a:ext cx="57296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апреля 2021 г. по 31 августа 2022 г.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 по маркировке </a:t>
            </a:r>
            <a:r>
              <a:rPr lang="ru-RU" sz="2200" b="1" dirty="0" smtClean="0">
                <a:solidFill>
                  <a:srgbClr val="ED7D31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пивоваренной  продукции и слабоалкогольных напитков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1758818"/>
            <a:ext cx="589573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мая 2021 г. по 31 августа 2022 г.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 по маркировке </a:t>
            </a:r>
          </a:p>
          <a:p>
            <a:pPr algn="ctr"/>
            <a:r>
              <a:rPr lang="ru-RU" sz="2200" b="1" dirty="0" smtClean="0">
                <a:solidFill>
                  <a:srgbClr val="ED7D31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биологически активных добавок к пище</a:t>
            </a:r>
          </a:p>
          <a:p>
            <a:pPr algn="ctr"/>
            <a:endParaRPr lang="ru-RU" sz="5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5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</a:t>
            </a:r>
            <a:r>
              <a:rPr lang="ru-RU" sz="1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</a:t>
            </a:r>
            <a: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 </a:t>
            </a:r>
            <a:r>
              <a:rPr lang="ru-RU" sz="1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29.04.2021 </a:t>
            </a:r>
            <a: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 </a:t>
            </a:r>
            <a:r>
              <a:rPr lang="ru-RU" sz="1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673)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1654" y="3377556"/>
            <a:ext cx="56983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Маркировке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подлежит 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продукция согласно кодам ТН ВЭД ЕАЭС, которые определены в данном постановлении.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Разделы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фиточай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травы; рыбная продукция, водные растения; маргарины, жиры, заменители; сахарные сиропы; кофе и заменители; смешанные категории </a:t>
            </a:r>
            <a:r>
              <a:rPr lang="ru-RU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товаров;  напитки б/а;  витамины)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73037" y="3053847"/>
            <a:ext cx="6096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ru-RU" sz="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Маркировке подлежит следующая продукция:</a:t>
            </a:r>
          </a:p>
          <a:p>
            <a:pPr marL="285750" indent="-285750" fontAlgn="base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Пиво солодовое и пивные напитки в сосудах емкостью 10 л и более;</a:t>
            </a:r>
          </a:p>
          <a:p>
            <a:pPr marL="285750" indent="-285750" fontAlgn="base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Безалкогольное пиво;</a:t>
            </a:r>
          </a:p>
          <a:p>
            <a:pPr marL="285750" indent="-285750" fontAlgn="base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Сидр и грушевый сидр: игристые и не игристые в сосудах до 2-х литров и более 2-х литров;</a:t>
            </a:r>
          </a:p>
          <a:p>
            <a:pPr marL="285750" indent="-285750" fontAlgn="base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</a:t>
            </a:r>
            <a:r>
              <a:rPr lang="ru-RU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сброженные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напитки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игристые и не игристые в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сосудах емкостью 2 л и более 2-х литров крепостью не более 7%. 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8" y="5802686"/>
            <a:ext cx="899651" cy="86918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128802" y="2759852"/>
            <a:ext cx="53531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(Постановление Правительства РФ </a:t>
            </a:r>
            <a:r>
              <a:rPr lang="ru-RU" sz="1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17.02.2021 </a:t>
            </a:r>
            <a: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 </a:t>
            </a:r>
            <a:r>
              <a:rPr lang="ru-RU" sz="1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204)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49443" y="5177187"/>
            <a:ext cx="518922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</a:rPr>
              <a:t>Эксперименты завершены с 1 июня 2021 г. 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12230" y="5525408"/>
            <a:ext cx="56235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ED7D31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упакованная вода</a:t>
            </a:r>
          </a:p>
          <a:p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воды, включая природные или искусственные минеральные, газированные, без добавления сахара и других подслащивающих или вкусо-ароматических (2201 ТН ВЭД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Picture 2" descr="https://st4.depositphotos.com/10376142/27456/v/1600/depositphotos_274563438-stock-illustration-coral-bottle-of-water-icon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98" t="9184" r="23720" b="15468"/>
          <a:stretch/>
        </p:blipFill>
        <p:spPr bwMode="auto">
          <a:xfrm>
            <a:off x="5944053" y="5689771"/>
            <a:ext cx="534700" cy="98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04" y="2010530"/>
            <a:ext cx="374332" cy="517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3314393" y="1251980"/>
            <a:ext cx="518922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</a:rPr>
              <a:t>Эксперименты проводятся  </a:t>
            </a:r>
            <a:endParaRPr lang="ru-RU" b="1" dirty="0">
              <a:solidFill>
                <a:prstClr val="black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037" y="1799696"/>
            <a:ext cx="584480" cy="692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872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дистанционных обучающих </a:t>
            </a:r>
            <a:r>
              <a:rPr lang="ru-RU" sz="3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ЦРПТ </a:t>
            </a:r>
            <a:endParaRPr lang="ru-RU" sz="32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(июнь 2021 </a:t>
            </a:r>
            <a:r>
              <a:rPr lang="ru-RU" sz="3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г.)   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0" y="1164504"/>
          <a:ext cx="12182856" cy="580779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8196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36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4884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июня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Легпром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Маркировка и декларирование импортных товаров легкой промышленности. Правила передачи сведений в Честный Знак (10:00-11:00) </a:t>
                      </a:r>
                      <a:r>
                        <a:rPr lang="ru-RU" sz="1500" b="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https://xn--80ajghhoc2aj1c8b.xn--p1ai/lectures/vebinary/?ELEMENT_ID=231003</a:t>
                      </a:r>
                      <a:endParaRPr lang="ru-RU" sz="1500" b="0" u="non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884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июня 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lang="ru-RU" sz="16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Молоко. Партнерский </a:t>
                      </a:r>
                      <a:r>
                        <a:rPr lang="ru-RU" sz="15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вебинар</a:t>
                      </a:r>
                      <a:r>
                        <a:rPr lang="ru-RU" sz="15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 </a:t>
                      </a:r>
                      <a:r>
                        <a:rPr lang="ru-RU" sz="15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Дримкас</a:t>
                      </a:r>
                      <a:r>
                        <a:rPr lang="ru-RU" sz="15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(11:00 – 12:00)</a:t>
                      </a:r>
                    </a:p>
                    <a:p>
                      <a:r>
                        <a:rPr lang="ru-RU" sz="15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https://events.webinar.ru/2492989/8684781/?utm_source=zrpt&amp;utm_medium=organic&amp;utm_campaign=webinar_09_06</a:t>
                      </a:r>
                      <a:endParaRPr lang="ru-RU" sz="1500" b="0" kern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763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июня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Молоко. Линия поддержки бизнеса (10:00-11:00)</a:t>
                      </a:r>
                      <a:endParaRPr lang="ru-RU" sz="15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5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https://xn--80ajghhoc2aj1c8b.xn--p1ai/lectures/vebinary/?ELEMENT_ID=231217</a:t>
                      </a:r>
                      <a:endParaRPr lang="ru-RU" sz="1500" u="sng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Легпром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Партнерский </a:t>
                      </a:r>
                      <a:r>
                        <a:rPr lang="ru-RU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вебинар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 ОФД «Как интернет- магазинам соблюдать все требования обязательной маркировки. Теория и практика» (11:00-12:00) </a:t>
                      </a:r>
                      <a:r>
                        <a:rPr lang="ru-RU" sz="15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https://ofd.ru/baza-znaniy/vebinary</a:t>
                      </a:r>
                      <a:endParaRPr lang="ru-RU" sz="15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03859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июня 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Легпром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Маркировка товаров легкой промышленности (10:00-11:00)</a:t>
                      </a:r>
                    </a:p>
                    <a:p>
                      <a:r>
                        <a:rPr lang="ru-RU" sz="15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7"/>
                        </a:rPr>
                        <a:t>https://xn--80ajghhoc2aj1c8b.xn--p1ai/lectures/vebinary/?ELEMENT_ID=231011</a:t>
                      </a:r>
                      <a:endParaRPr lang="ru-RU" sz="15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Вода/Пиво. Партнерский </a:t>
                      </a:r>
                      <a:r>
                        <a:rPr lang="ru-RU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вебинар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 </a:t>
                      </a:r>
                      <a:r>
                        <a:rPr lang="ru-RU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Клеверенс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Вебинар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 ЦРПТ, </a:t>
                      </a:r>
                      <a:r>
                        <a:rPr lang="ru-RU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GOdex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Арни-Групп: Маркировка на производстве. Маркируем молоко/воду/пиво правильно» </a:t>
                      </a:r>
                      <a:r>
                        <a:rPr lang="ru-RU" sz="15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(11:00 – 12:00) </a:t>
                      </a:r>
                      <a:r>
                        <a:rPr lang="ru-RU" sz="15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8"/>
                        </a:rPr>
                        <a:t>https://www.cleverence.ru/events/</a:t>
                      </a:r>
                      <a:endParaRPr lang="ru-RU" sz="15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Табак. Партнерский </a:t>
                      </a:r>
                      <a:r>
                        <a:rPr lang="ru-RU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вебинар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 АТОЛ «Маркировка табака и альтернативной табачной продукции» </a:t>
                      </a:r>
                      <a:r>
                        <a:rPr lang="ru-RU" sz="15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(11:00 – 12:00)  </a:t>
                      </a:r>
                      <a:r>
                        <a:rPr lang="ru-RU" sz="15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9"/>
                        </a:rPr>
                        <a:t>https://www.atol.ru/company/sobytiya/vebinary/</a:t>
                      </a:r>
                      <a:endParaRPr lang="ru-RU" sz="1500" u="sng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63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июня 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Шины. Линия поддержки бизнеса «Товарная группа Шины». Ответы на актуальные вопросы </a:t>
                      </a:r>
                      <a:r>
                        <a:rPr lang="ru-RU" sz="15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(11:00 – 12:00)  </a:t>
                      </a:r>
                      <a:r>
                        <a:rPr lang="ru-RU" sz="15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0"/>
                        </a:rPr>
                        <a:t>https://xn--80ajghhoc2aj1c8b.xn--p1ai/lectures/vebinary/?ELEMENT_ID=230856</a:t>
                      </a:r>
                      <a:endParaRPr lang="ru-RU" sz="1500" u="sng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Вода. Маркировка упакованной воды. Итоги эксперимента </a:t>
                      </a:r>
                      <a:r>
                        <a:rPr lang="ru-RU" sz="15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(12:00 – 13:00) </a:t>
                      </a:r>
                      <a:endParaRPr lang="ru-RU" sz="15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5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1"/>
                        </a:rPr>
                        <a:t>https://xn--80ajghhoc2aj1c8b.xn--p1ai/lectures/vebinary/?ELEMENT_ID=230860</a:t>
                      </a:r>
                      <a:endParaRPr lang="ru-RU" sz="1500" kern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763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июня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Молоко. Линия поддержки бизнеса (10:00-11:00)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2"/>
                        </a:rPr>
                        <a:t>https://xn--80ajghhoc2aj1c8b.xn--p1ai/lectures/vebinary/?ELEMENT_ID=231221</a:t>
                      </a:r>
                      <a:endParaRPr lang="ru-RU" sz="1500" u="sng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Легпром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Партнерский с ОФД «Маркировка для производителей: удобный функционал заказа кодов маркировки и ввод в оборот»</a:t>
                      </a:r>
                      <a:r>
                        <a:rPr lang="ru-RU" sz="15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(11:00 – 12:00) </a:t>
                      </a:r>
                      <a:r>
                        <a:rPr lang="ru-RU" sz="15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https://ofd.ru/baza-znaniy/vebinary</a:t>
                      </a:r>
                      <a:endParaRPr lang="ru-RU" sz="1500" kern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533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дистанционных обучающих </a:t>
            </a:r>
            <a:r>
              <a:rPr lang="ru-RU" sz="3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ЦРПТ </a:t>
            </a:r>
            <a:endParaRPr lang="ru-RU" sz="32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(июнь 2021 </a:t>
            </a:r>
            <a:r>
              <a:rPr lang="ru-RU" sz="3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г.)   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44" y="1188721"/>
          <a:ext cx="12182856" cy="570896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8196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36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15589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июня 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lang="ru-RU" sz="16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Легпром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Партнерский со Штрих-М «Маркировка товаров/остатков легкой промышленности"</a:t>
                      </a:r>
                      <a:r>
                        <a:rPr lang="ru-RU" sz="15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(11:00 – 12:00)  </a:t>
                      </a:r>
                      <a:r>
                        <a:rPr lang="ru-RU" sz="1500" b="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https://www.shtrih-m.ru/press_center/news/obuchenie/</a:t>
                      </a:r>
                      <a:endParaRPr lang="ru-RU" sz="15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Молоко. Типографское нанесение: актуальный статус готовности типографий </a:t>
                      </a:r>
                      <a:r>
                        <a:rPr lang="ru-RU" sz="15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(11:00 – 12:00)</a:t>
                      </a:r>
                    </a:p>
                    <a:p>
                      <a:r>
                        <a:rPr lang="ru-RU" sz="1500" b="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https://xn--80ajghhoc2aj1c8b.xn--p1ai/lectures/vebinary/?ELEMENT_ID=230870</a:t>
                      </a:r>
                      <a:endParaRPr lang="ru-RU" sz="1500" b="0" kern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155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июня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Легпром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Маркировка и декларирование импортных товаров легкой промышленности. Правила передачи сведений в Честный Знак (10:00-11:00) </a:t>
                      </a:r>
                      <a:r>
                        <a:rPr lang="ru-RU" sz="1500" b="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https://xn--80ajghhoc2aj1c8b.xn--p1ai/lectures/vebinary/?ELEMENT_ID=231017</a:t>
                      </a:r>
                      <a:endParaRPr lang="ru-RU" sz="15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БАДы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Вебинар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 БАД. Обратное акцептование товаров и </a:t>
                      </a:r>
                      <a:r>
                        <a:rPr lang="ru-RU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мультитоварные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накладные </a:t>
                      </a:r>
                      <a:r>
                        <a:rPr lang="ru-RU" sz="15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(11:00 – 12:00) </a:t>
                      </a:r>
                      <a:endParaRPr lang="ru-RU" sz="15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500" b="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https://xn--80ajghhoc2aj1c8b.xn--p1ai/lectures/vebinary/?ELEMENT_ID=231237</a:t>
                      </a:r>
                      <a:endParaRPr lang="ru-RU" sz="15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090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июня 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Вода. Как подготовиться к старту обязательной маркировки упакованной воды (</a:t>
                      </a:r>
                      <a:r>
                        <a:rPr lang="ru-RU" sz="15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11:00 – 12:00)</a:t>
                      </a:r>
                    </a:p>
                    <a:p>
                      <a:r>
                        <a:rPr lang="ru-RU" sz="15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7"/>
                        </a:rPr>
                        <a:t>https://xn--80ajghhoc2aj1c8b.xn--p1ai/lectures/vebinary/?ELEMENT_ID=230865</a:t>
                      </a:r>
                      <a:endParaRPr lang="ru-RU" sz="1500" u="sng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15589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июня 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Духи. Маркировка парфюмерной продукции. Особенности маркировки наборов и частичное выбытие продукции на кассе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5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11:00 – 12:00)  </a:t>
                      </a:r>
                      <a:r>
                        <a:rPr lang="ru-RU" sz="15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8"/>
                        </a:rPr>
                        <a:t>https://xn--80ajghhoc2aj1c8b.xn--p1ai/lectures/vebinary/?ELEMENT_ID=231156</a:t>
                      </a:r>
                      <a:endParaRPr lang="ru-RU" sz="1500" u="sng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Легпром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Партнерский с ОФД «Маркировка для розницы: удобный функционал заказа кодов маркировки и ввод в оборот» (</a:t>
                      </a:r>
                      <a:r>
                        <a:rPr lang="ru-RU" sz="15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11:00 – 12:00) </a:t>
                      </a:r>
                      <a:r>
                        <a:rPr lang="ru-RU" sz="15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9"/>
                        </a:rPr>
                        <a:t>https://ofd.ru/baza-znaniy/vebinary</a:t>
                      </a:r>
                      <a:endParaRPr lang="ru-RU" sz="1500" u="sng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0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июня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1" i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Лекарства. </a:t>
                      </a:r>
                      <a:r>
                        <a:rPr lang="ru-RU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Вебинар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 </a:t>
                      </a:r>
                      <a:r>
                        <a:rPr lang="ru-RU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прослеживаемости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цен на лекарственные препараты (</a:t>
                      </a:r>
                      <a:r>
                        <a:rPr lang="ru-RU" sz="15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11:00 – 12:00) </a:t>
                      </a:r>
                      <a:endParaRPr lang="ru-RU" sz="15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5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0"/>
                        </a:rPr>
                        <a:t>https://xn--80ajghhoc2aj1c8b.xn--p1ai/lectures/vebinary/?ELEMENT_ID=231233</a:t>
                      </a:r>
                      <a:endParaRPr lang="ru-RU" sz="1500" b="1" i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720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 июня</a:t>
                      </a: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Легпром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Линия поддержки бизнеса «ТГ – Обувь/</a:t>
                      </a:r>
                      <a:r>
                        <a:rPr lang="ru-RU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Легпром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». Ответы на актуальные вопросы (10:00-11:00) </a:t>
                      </a:r>
                    </a:p>
                    <a:p>
                      <a:r>
                        <a:rPr lang="ru-RU" sz="15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1"/>
                        </a:rPr>
                        <a:t>https://xn--80ajghhoc2aj1c8b.xn--p1ai/lectures/vebinary/?ELEMENT_ID=231023</a:t>
                      </a:r>
                      <a:endParaRPr lang="ru-RU" sz="1500" b="1" i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32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 июня </a:t>
                      </a: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Вода. Партнерский </a:t>
                      </a:r>
                      <a:r>
                        <a:rPr lang="ru-RU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вебинар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 </a:t>
                      </a:r>
                      <a:r>
                        <a:rPr lang="ru-RU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Дримкас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5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11:00 – 12:00) </a:t>
                      </a:r>
                      <a:endParaRPr lang="ru-RU" sz="15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5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2"/>
                        </a:rPr>
                        <a:t>https://events.webinar.ru/2492989/8685043/?utm_source=zrpt&amp;utm_medium=organic&amp;utm_campaign=webinar_30_06</a:t>
                      </a:r>
                      <a:endParaRPr lang="ru-RU" sz="15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500" b="1" i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4883" marR="64883" marT="64883" marB="6488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9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144685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Контактные данные ООО «Оператор-ЦРПТ»</a:t>
            </a:r>
          </a:p>
        </p:txBody>
      </p:sp>
      <p:pic>
        <p:nvPicPr>
          <p:cNvPr id="1026" name="Picture 2" descr="C:\Users\1\Pictures\logotip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4184" y="1249896"/>
            <a:ext cx="2799448" cy="468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778024" y="1252685"/>
            <a:ext cx="2212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почта </a:t>
            </a: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support@crpt.ru</a:t>
            </a:r>
            <a:endParaRPr lang="ru-RU" sz="1600" b="1" dirty="0">
              <a:solidFill>
                <a:prstClr val="black"/>
              </a:solidFill>
            </a:endParaRPr>
          </a:p>
        </p:txBody>
      </p:sp>
      <p:pic>
        <p:nvPicPr>
          <p:cNvPr id="5" name="Picture 2" descr="C:\Users\1\Desktop\b0cd46689dbb9621a47a5a43298183e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27" y="1252685"/>
            <a:ext cx="519786" cy="519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748313" y="1797723"/>
            <a:ext cx="19880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                                    8 (800)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222-15-23</a:t>
            </a:r>
            <a:endParaRPr lang="en-US" sz="1600" dirty="0">
              <a:solidFill>
                <a:prstClr val="black"/>
              </a:solidFill>
            </a:endParaRPr>
          </a:p>
        </p:txBody>
      </p:sp>
      <p:pic>
        <p:nvPicPr>
          <p:cNvPr id="1030" name="Picture 6" descr="https://www.clipartmax.com/png/full/71-711479_telephone-computer-icons-vektor-telepon-pn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27" y="1837460"/>
            <a:ext cx="507575" cy="50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Прямоугольник 23"/>
          <p:cNvSpPr/>
          <p:nvPr/>
        </p:nvSpPr>
        <p:spPr>
          <a:xfrm>
            <a:off x="228527" y="5306221"/>
            <a:ext cx="330672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Регулярные </a:t>
            </a:r>
            <a: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 </a:t>
            </a:r>
            <a:r>
              <a:rPr lang="ru-RU" sz="16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вебинары</a:t>
            </a:r>
            <a: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на сайте </a:t>
            </a:r>
            <a:r>
              <a:rPr lang="ru-RU" sz="1600" i="1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ЧестныйЗНАК.рф</a:t>
            </a:r>
            <a:r>
              <a:rPr lang="ru-RU" sz="1600" i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мероприятия/расписание </a:t>
            </a:r>
            <a:r>
              <a:rPr lang="ru-RU" sz="1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вебинаров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/записи мероприятий в разделе мероприятия/видеоархив 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8260" y="2389733"/>
            <a:ext cx="363247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Новости маркировки и ответы на часто задаваемые вопросы в социальных сетях </a:t>
            </a:r>
            <a:endParaRPr lang="ru-RU" sz="1500" b="1" dirty="0">
              <a:solidFill>
                <a:prstClr val="black"/>
              </a:solidFill>
            </a:endParaRPr>
          </a:p>
        </p:txBody>
      </p:sp>
      <p:pic>
        <p:nvPicPr>
          <p:cNvPr id="1032" name="Picture 8" descr="https://www.pinclipart.com/picdir/big/97-977185_get-in-touch-get-in-touch-clipart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4" y="2943731"/>
            <a:ext cx="440654" cy="44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79167" y="2943731"/>
            <a:ext cx="3046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www.facebook.com/crpt/ru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https://static.tildacdn.com/tild3538-3230-4566-b539-353166633630/ihf36qhlrl4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5" y="3448724"/>
            <a:ext cx="496079" cy="496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624714" y="3448572"/>
            <a:ext cx="24409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www.vk.com/crptec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01940" y="4044437"/>
            <a:ext cx="27134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www.t.me/crptbreaking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4" name="Picture 10" descr="https://camo.githubusercontent.com/1f2dfaa42299bc789c8ad8815b0ae168a024a5ca/68747470733a2f2f342e62702e626c6f6773706f742e636f6d2f2d49554476504175453952672f5845394d756f5f38442d492f41414141414141414864452f764447517349586834474d387164496e7839414850713938345139503442455167434b34424741595943772f73313630302f49636f6e2d54656c656772616d2e706e6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67" y="4044437"/>
            <a:ext cx="523893" cy="45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yt3.ggpht.com/a/AATXAJxgoV0l7emS3GzD-WpDU6UdTpmL5VYYhliiNQ=s900-c-k-c0xffffffff-no-rj-mo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95" y="4653788"/>
            <a:ext cx="454592" cy="454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624714" y="4382991"/>
            <a:ext cx="275896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Видео-инструкции и опыт участников в канале </a:t>
            </a:r>
            <a:r>
              <a:rPr lang="en-US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 </a:t>
            </a:r>
            <a:r>
              <a:rPr lang="ru-RU" sz="15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ЧестныйЗНАК</a:t>
            </a:r>
            <a:r>
              <a:rPr lang="ru-RU" sz="15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756571" y="6494363"/>
            <a:ext cx="435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93419" y="1715374"/>
            <a:ext cx="7680865" cy="4770537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КУРАТОРЫ: </a:t>
            </a:r>
          </a:p>
          <a:p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ТАБАК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ya.vitrov@crpt.ru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Витров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Ян  </a:t>
            </a:r>
          </a:p>
          <a:p>
            <a:r>
              <a:rPr lang="ru-RU" sz="16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a.krivonosov@crpt.ru</a:t>
            </a:r>
            <a:r>
              <a:rPr lang="ru-RU" sz="16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Кривоносов </a:t>
            </a:r>
          </a:p>
          <a:p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ОБУВЬ, ЛЕГПРОМ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v.volkova@crpt.ru</a:t>
            </a:r>
            <a:r>
              <a:rPr lang="ru-RU" sz="16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Волкова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Вера  </a:t>
            </a:r>
          </a:p>
          <a:p>
            <a:r>
              <a:rPr lang="ru-RU" sz="16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a.dolgiev@crpt.ru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Долгиев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Александр  </a:t>
            </a:r>
          </a:p>
          <a:p>
            <a:r>
              <a:rPr lang="ru-RU" sz="16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e.belomestnova@crpt.ru</a:t>
            </a:r>
            <a:r>
              <a:rPr lang="ru-RU" sz="16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Беломестнова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Екатерина 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ШИНЫ и ВОДА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k.volkov@crpt.ru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Волков Кирилл  </a:t>
            </a:r>
          </a:p>
          <a:p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ДУХИ и ФОТО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s.parfenov@crpt.ru</a:t>
            </a:r>
            <a:r>
              <a:rPr lang="ru-RU" sz="16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Парфенов Сергей </a:t>
            </a:r>
          </a:p>
          <a:p>
            <a:endParaRPr lang="ru-RU" sz="1600" dirty="0" smtClean="0">
              <a:solidFill>
                <a:prstClr val="black"/>
              </a:solidFill>
            </a:endParaRPr>
          </a:p>
          <a:p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8020650" y="1990394"/>
            <a:ext cx="350879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МОЛОКО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8"/>
              </a:rPr>
              <a:t>a.sidorov@crpt.ru</a:t>
            </a:r>
            <a:r>
              <a:rPr lang="ru-RU" sz="16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Сидоров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Алексей </a:t>
            </a:r>
          </a:p>
          <a:p>
            <a:r>
              <a:rPr lang="ru-RU" sz="16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9"/>
              </a:rPr>
              <a:t>y.kuzmina@crpt.ru</a:t>
            </a:r>
            <a:r>
              <a:rPr lang="ru-RU" sz="16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Кузьмина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Юлия </a:t>
            </a:r>
          </a:p>
          <a:p>
            <a:r>
              <a:rPr lang="ru-RU" sz="16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0"/>
              </a:rPr>
              <a:t>y.panferov@crpt.ru</a:t>
            </a:r>
            <a:r>
              <a:rPr lang="ru-RU" sz="16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Панферов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Яков </a:t>
            </a:r>
          </a:p>
          <a:p>
            <a:endParaRPr lang="ru-RU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ФАРМА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1"/>
              </a:rPr>
              <a:t>e.zhavoronkov@crpt.ru</a:t>
            </a:r>
            <a:r>
              <a:rPr lang="ru-RU" sz="16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Жаворонков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Егор </a:t>
            </a:r>
          </a:p>
          <a:p>
            <a:r>
              <a:rPr lang="ru-RU" sz="16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2"/>
              </a:rPr>
              <a:t>a.kosarev@crpt.ru</a:t>
            </a:r>
            <a:r>
              <a:rPr lang="ru-RU" sz="16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Косарев Алексей </a:t>
            </a:r>
          </a:p>
          <a:p>
            <a:r>
              <a:rPr lang="ru-RU" sz="16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3"/>
              </a:rPr>
              <a:t>d.kononov@crpt.ru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Кононов Дмитрий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ПИВО 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4"/>
              </a:rPr>
              <a:t>n.gladkov@crpt.ru</a:t>
            </a:r>
            <a:r>
              <a:rPr lang="ru-RU" sz="16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Гладков Николай </a:t>
            </a:r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БАДы</a:t>
            </a:r>
            <a:endParaRPr lang="ru-RU" sz="16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5"/>
              </a:rPr>
              <a:t>bio@crpt.ru</a:t>
            </a:r>
            <a:r>
              <a:rPr lang="en-US" sz="16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66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81014" y="257454"/>
            <a:ext cx="122604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государственной регистрации батутов</a:t>
            </a:r>
            <a:endParaRPr lang="ru-RU" sz="32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5888" y="1360407"/>
            <a:ext cx="11697841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Утверждены постановлением Правительства </a:t>
            </a:r>
            <a:r>
              <a:rPr lang="ru-RU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РФ от 30.12.2019 N 1939</a:t>
            </a:r>
          </a:p>
          <a:p>
            <a:pPr algn="ctr"/>
            <a:r>
              <a:rPr lang="ru-RU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"Об утверждении Правил государственной регистрации аттракционов</a:t>
            </a:r>
            <a:r>
              <a:rPr lang="ru-RU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3823" y="2306064"/>
            <a:ext cx="114299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 Правил распространяется на аттракционы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виды и типы которых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предусмотрены техническим регламентом Евразийского экономического союза «О безопасности аттракционов» (включая надувные батуты)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algn="just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36026" y="3669055"/>
            <a:ext cx="4978372" cy="2679493"/>
          </a:xfrm>
          <a:prstGeom prst="rect">
            <a:avLst/>
          </a:prstGeom>
          <a:solidFill>
            <a:schemeClr val="accent5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Введенные в эксплуатацию до 09.04.2020</a:t>
            </a:r>
          </a:p>
          <a:p>
            <a:endParaRPr lang="ru-RU" sz="18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u="sn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Ранее не зарегистрированные</a:t>
            </a:r>
            <a:r>
              <a:rPr lang="ru-RU" sz="18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степени </a:t>
            </a:r>
            <a:r>
              <a:rPr lang="ru-RU" sz="1800" dirty="0">
                <a:solidFill>
                  <a:prstClr val="white"/>
                </a:solidFill>
              </a:rPr>
              <a:t> </a:t>
            </a:r>
            <a:r>
              <a:rPr lang="ru-RU" sz="1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потенциального биомеханического </a:t>
            </a:r>
            <a:r>
              <a:rPr lang="ru-RU" sz="18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риска (предельные </a:t>
            </a:r>
            <a:r>
              <a:rPr lang="ru-RU" sz="180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09.10.2020, 09.04.2022, 09.07.2022</a:t>
            </a:r>
            <a:r>
              <a:rPr lang="ru-RU" sz="18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8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u="sn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Ранее зарегистрированные</a:t>
            </a:r>
            <a:r>
              <a:rPr lang="ru-RU" sz="18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не позднее 09.04.2021 </a:t>
            </a:r>
            <a:endParaRPr lang="ru-RU" sz="18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56120" y="3069628"/>
            <a:ext cx="6949439" cy="442674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Сроки регистрации батутов:</a:t>
            </a:r>
            <a:endParaRPr lang="ru-RU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06546" y="3669056"/>
            <a:ext cx="4978372" cy="2679492"/>
          </a:xfrm>
          <a:prstGeom prst="rect">
            <a:avLst/>
          </a:prstGeom>
          <a:solidFill>
            <a:schemeClr val="accent5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u="sn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введенные в эксплуатацию до 09.04.2020</a:t>
            </a:r>
          </a:p>
          <a:p>
            <a:endParaRPr lang="ru-RU" sz="18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u="sn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установки</a:t>
            </a:r>
            <a:r>
              <a:rPr lang="ru-RU" sz="18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введения в эксплуатацию</a:t>
            </a:r>
            <a:endParaRPr lang="en-US" sz="18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u="sn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перемены места эксплуатации:</a:t>
            </a:r>
            <a:r>
              <a:rPr lang="ru-RU" sz="1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введения в эксплуатацию на новом месте</a:t>
            </a:r>
          </a:p>
          <a:p>
            <a:endParaRPr lang="ru-RU" sz="18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84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1427</TotalTime>
  <Words>1423</Words>
  <Application>Microsoft Office PowerPoint</Application>
  <PresentationFormat>Широкоэкранный</PresentationFormat>
  <Paragraphs>200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</dc:creator>
  <cp:lastModifiedBy>User506</cp:lastModifiedBy>
  <cp:revision>238</cp:revision>
  <cp:lastPrinted>2021-06-07T05:31:27Z</cp:lastPrinted>
  <dcterms:created xsi:type="dcterms:W3CDTF">2021-03-09T02:28:13Z</dcterms:created>
  <dcterms:modified xsi:type="dcterms:W3CDTF">2021-06-08T08:26:16Z</dcterms:modified>
</cp:coreProperties>
</file>