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44F23A6C-839B-4F14-899A-4F56F2DC07C5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5C6B2AD-DB64-41C2-9479-E5C28DD17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47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889B4B2-1B8A-45C7-A893-65CC34896A61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702B099A-8C04-48C2-AAE6-2DD1520E3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3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099A-8C04-48C2-AAE6-2DD1520E38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9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099A-8C04-48C2-AAE6-2DD1520E38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ECD34-3113-4CE8-80F7-027B1830E44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55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6450"/>
            <a:ext cx="7173913" cy="4035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5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2950"/>
            <a:ext cx="6605588" cy="3716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1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2950"/>
            <a:ext cx="6605588" cy="3716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39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2950"/>
            <a:ext cx="6605588" cy="3716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44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099A-8C04-48C2-AAE6-2DD1520E381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5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5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6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51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BG Accent 1"/>
          <p:cNvSpPr/>
          <p:nvPr userDrawn="1"/>
        </p:nvSpPr>
        <p:spPr>
          <a:xfrm>
            <a:off x="-12701" y="0"/>
            <a:ext cx="12204700" cy="1097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4648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Bar Accent 1"/>
          <p:cNvSpPr/>
          <p:nvPr userDrawn="1"/>
        </p:nvSpPr>
        <p:spPr>
          <a:xfrm rot="16200000">
            <a:off x="6019800" y="-4953000"/>
            <a:ext cx="152400" cy="1219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063552" y="193675"/>
            <a:ext cx="9144000" cy="5334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SubTitle Back"/>
          <p:cNvSpPr/>
          <p:nvPr userDrawn="1"/>
        </p:nvSpPr>
        <p:spPr>
          <a:xfrm>
            <a:off x="8784299" y="908723"/>
            <a:ext cx="3407701" cy="15807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6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0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0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5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7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1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07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4DCD-95DA-49D9-9BF4-69804B6C812A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C565-7EA0-40E9-A782-114C4E291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6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events/" TargetMode="External"/><Relationship Id="rId3" Type="http://schemas.openxmlformats.org/officeDocument/2006/relationships/hyperlink" Target="https://&#1095;&#1077;&#1089;&#1090;&#1085;&#1099;&#1081;&#1079;&#1085;&#1072;&#1082;.&#1088;&#1092;/lectures/vebinary/?ELEMENT_ID=231003" TargetMode="External"/><Relationship Id="rId7" Type="http://schemas.openxmlformats.org/officeDocument/2006/relationships/hyperlink" Target="https://&#1095;&#1077;&#1089;&#1090;&#1085;&#1099;&#1081;&#1079;&#1085;&#1072;&#1082;.&#1088;&#1092;/lectures/vebinary/?ELEMENT_ID=231011" TargetMode="External"/><Relationship Id="rId12" Type="http://schemas.openxmlformats.org/officeDocument/2006/relationships/hyperlink" Target="https://&#1095;&#1077;&#1089;&#1090;&#1085;&#1099;&#1081;&#1079;&#1085;&#1072;&#1082;.&#1088;&#1092;/lectures/vebinary/?ELEMENT_ID=2312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ofd.ru/baza-znaniy/vebinary" TargetMode="External"/><Relationship Id="rId11" Type="http://schemas.openxmlformats.org/officeDocument/2006/relationships/hyperlink" Target="https://&#1095;&#1077;&#1089;&#1090;&#1085;&#1099;&#1081;&#1079;&#1085;&#1072;&#1082;.&#1088;&#1092;/lectures/vebinary/?ELEMENT_ID=230860" TargetMode="External"/><Relationship Id="rId5" Type="http://schemas.openxmlformats.org/officeDocument/2006/relationships/hyperlink" Target="https://&#1095;&#1077;&#1089;&#1090;&#1085;&#1099;&#1081;&#1079;&#1085;&#1072;&#1082;.&#1088;&#1092;/lectures/vebinary/?ELEMENT_ID=231217" TargetMode="External"/><Relationship Id="rId10" Type="http://schemas.openxmlformats.org/officeDocument/2006/relationships/hyperlink" Target="https://&#1095;&#1077;&#1089;&#1090;&#1085;&#1099;&#1081;&#1079;&#1085;&#1072;&#1082;.&#1088;&#1092;/lectures/vebinary/?ELEMENT_ID=230856" TargetMode="External"/><Relationship Id="rId4" Type="http://schemas.openxmlformats.org/officeDocument/2006/relationships/hyperlink" Target="https://events.webinar.ru/2492989/8684781/?utm_source=zrpt&amp;utm_medium=organic&amp;utm_campaign=webinar_09_06" TargetMode="External"/><Relationship Id="rId9" Type="http://schemas.openxmlformats.org/officeDocument/2006/relationships/hyperlink" Target="https://www.atol.ru/company/sobytiya/vebinary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95;&#1077;&#1089;&#1090;&#1085;&#1099;&#1081;&#1079;&#1085;&#1072;&#1082;.&#1088;&#1092;/lectures/vebinary/?ELEMENT_ID=231156" TargetMode="External"/><Relationship Id="rId3" Type="http://schemas.openxmlformats.org/officeDocument/2006/relationships/hyperlink" Target="https://www.shtrih-m.ru/press_center/news/obuchenie/" TargetMode="External"/><Relationship Id="rId7" Type="http://schemas.openxmlformats.org/officeDocument/2006/relationships/hyperlink" Target="https://&#1095;&#1077;&#1089;&#1090;&#1085;&#1099;&#1081;&#1079;&#1085;&#1072;&#1082;.&#1088;&#1092;/lectures/vebinary/?ELEMENT_ID=230865" TargetMode="External"/><Relationship Id="rId12" Type="http://schemas.openxmlformats.org/officeDocument/2006/relationships/hyperlink" Target="https://events.webinar.ru/2492989/8685043/?utm_source=zrpt&amp;utm_medium=organic&amp;utm_campaign=webinar_30_0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&#1095;&#1077;&#1089;&#1090;&#1085;&#1099;&#1081;&#1079;&#1085;&#1072;&#1082;.&#1088;&#1092;/lectures/vebinary/?ELEMENT_ID=231237" TargetMode="External"/><Relationship Id="rId11" Type="http://schemas.openxmlformats.org/officeDocument/2006/relationships/hyperlink" Target="https://&#1095;&#1077;&#1089;&#1090;&#1085;&#1099;&#1081;&#1079;&#1085;&#1072;&#1082;.&#1088;&#1092;/lectures/vebinary/?ELEMENT_ID=231023" TargetMode="External"/><Relationship Id="rId5" Type="http://schemas.openxmlformats.org/officeDocument/2006/relationships/hyperlink" Target="https://&#1095;&#1077;&#1089;&#1090;&#1085;&#1099;&#1081;&#1079;&#1085;&#1072;&#1082;.&#1088;&#1092;/lectures/vebinary/?ELEMENT_ID=231017" TargetMode="External"/><Relationship Id="rId10" Type="http://schemas.openxmlformats.org/officeDocument/2006/relationships/hyperlink" Target="https://&#1095;&#1077;&#1089;&#1090;&#1085;&#1099;&#1081;&#1079;&#1085;&#1072;&#1082;.&#1088;&#1092;/lectures/vebinary/?ELEMENT_ID=231233" TargetMode="External"/><Relationship Id="rId4" Type="http://schemas.openxmlformats.org/officeDocument/2006/relationships/hyperlink" Target="https://&#1095;&#1077;&#1089;&#1090;&#1085;&#1099;&#1081;&#1079;&#1085;&#1072;&#1082;.&#1088;&#1092;/lectures/vebinary/?ELEMENT_ID=230870" TargetMode="External"/><Relationship Id="rId9" Type="http://schemas.openxmlformats.org/officeDocument/2006/relationships/hyperlink" Target="https://ofd.ru/baza-znaniy/vebinar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hyperlink" Target="mailto:v.volkova@crpt.ru" TargetMode="External"/><Relationship Id="rId18" Type="http://schemas.openxmlformats.org/officeDocument/2006/relationships/hyperlink" Target="mailto:a.sidorov@crpt.ru" TargetMode="External"/><Relationship Id="rId3" Type="http://schemas.openxmlformats.org/officeDocument/2006/relationships/image" Target="../media/image6.jpeg"/><Relationship Id="rId21" Type="http://schemas.openxmlformats.org/officeDocument/2006/relationships/hyperlink" Target="mailto:e.zhavoronkov@crpt.ru" TargetMode="External"/><Relationship Id="rId7" Type="http://schemas.openxmlformats.org/officeDocument/2006/relationships/image" Target="../media/image9.png"/><Relationship Id="rId12" Type="http://schemas.openxmlformats.org/officeDocument/2006/relationships/hyperlink" Target="mailto:a.krivonosov@crpt.ru" TargetMode="External"/><Relationship Id="rId17" Type="http://schemas.openxmlformats.org/officeDocument/2006/relationships/hyperlink" Target="mailto:s.parfenov@crpt.ru" TargetMode="External"/><Relationship Id="rId25" Type="http://schemas.openxmlformats.org/officeDocument/2006/relationships/hyperlink" Target="mailto:bio@crpt.ru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mailto:k.volkov@crpt.ru" TargetMode="External"/><Relationship Id="rId20" Type="http://schemas.openxmlformats.org/officeDocument/2006/relationships/hyperlink" Target="mailto:y.panferov@crpt.ru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hyperlink" Target="mailto:ya.vitrov@crpt.ru" TargetMode="External"/><Relationship Id="rId24" Type="http://schemas.openxmlformats.org/officeDocument/2006/relationships/hyperlink" Target="mailto:n.gladkov@crpt.ru" TargetMode="External"/><Relationship Id="rId5" Type="http://schemas.openxmlformats.org/officeDocument/2006/relationships/image" Target="../media/image7.png"/><Relationship Id="rId15" Type="http://schemas.openxmlformats.org/officeDocument/2006/relationships/hyperlink" Target="mailto:e.belomestnova@crpt.ru" TargetMode="External"/><Relationship Id="rId23" Type="http://schemas.openxmlformats.org/officeDocument/2006/relationships/hyperlink" Target="mailto:d.kononov@crpt.ru" TargetMode="External"/><Relationship Id="rId10" Type="http://schemas.openxmlformats.org/officeDocument/2006/relationships/image" Target="../media/image12.jpeg"/><Relationship Id="rId19" Type="http://schemas.openxmlformats.org/officeDocument/2006/relationships/hyperlink" Target="mailto:y.kuzmina@crpt.ru" TargetMode="External"/><Relationship Id="rId4" Type="http://schemas.openxmlformats.org/officeDocument/2006/relationships/hyperlink" Target="mailto:support@crpt.ru" TargetMode="External"/><Relationship Id="rId9" Type="http://schemas.openxmlformats.org/officeDocument/2006/relationships/image" Target="../media/image11.png"/><Relationship Id="rId14" Type="http://schemas.openxmlformats.org/officeDocument/2006/relationships/hyperlink" Target="https://e.mail.ru/compose/?mailto=mailto:a.dolgiev@crpt.ru" TargetMode="External"/><Relationship Id="rId22" Type="http://schemas.openxmlformats.org/officeDocument/2006/relationships/hyperlink" Target="mailto:a.kosarev@crpt.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7F4928890C6AAE19AE8309575CB2FC0F7D7D19A5F46F3B32E0DAB938E81D02245AC677D2DB59B50AF6755B1F0B852AAED6C4C6D51EE086LEq6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0" y="34290"/>
          <a:ext cx="12192002" cy="68718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2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90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7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3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Товарная группа</a:t>
                      </a:r>
                      <a:endParaRPr lang="ru-RU" sz="18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Начало обязательной маркировки </a:t>
                      </a:r>
                      <a:endParaRPr lang="ru-RU" sz="18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Кол-во ХС</a:t>
                      </a:r>
                      <a:r>
                        <a:rPr lang="ru-RU" sz="18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по данным ОМС на 01.06.2021</a:t>
                      </a:r>
                      <a:endParaRPr lang="ru-RU" sz="18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Кол-во зарегистрированных по данным ЦРПТ на 01.06.2021 </a:t>
                      </a:r>
                      <a:endParaRPr lang="ru-RU" sz="18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200" b="1" u="sng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Молочная продукция: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i="1" u="non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(постановление</a:t>
                      </a:r>
                      <a:r>
                        <a:rPr lang="ru-RU" sz="1600" b="0" i="1" u="non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Правительства РФ от 15.12.2020 № 2099</a:t>
                      </a:r>
                      <a:r>
                        <a:rPr lang="ru-RU" sz="1600" b="0" u="non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20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4194</a:t>
                      </a:r>
                      <a:endParaRPr lang="ru-RU" sz="32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367</a:t>
                      </a:r>
                      <a:endParaRPr lang="ru-RU" sz="32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Сыры, мороженое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прочие виды пищевого льда, не содержащие или содержащие какао*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июня 2021 года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ru-RU" sz="20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Молочная продукция со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сроком годности более 40 дней*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1 сентября</a:t>
                      </a:r>
                      <a:r>
                        <a:rPr lang="ru-RU" sz="20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2021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5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Молочная продукция со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сроком годности менее 40 дней*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декабря 2021 года </a:t>
                      </a:r>
                      <a:endParaRPr lang="ru-RU" sz="20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5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Обязательная продажа маркированной продукции с помощью ККТ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 декабря 2021 года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ru-RU" sz="20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584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sng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Велосипеды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(в том числе с установленным вспомогательным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двигателем и трехколесные) и велосипедные рамы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 сентября 2021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7494" y="4386849"/>
            <a:ext cx="3545794" cy="14773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lt1"/>
                </a:solidFill>
              </a:rPr>
              <a:t>Из маркировки исключается мороженое и десерты по коду ТН ВЭД 2105 00, не содержащие молочного жира и белка</a:t>
            </a:r>
            <a:endParaRPr lang="ru-RU" sz="2000" dirty="0">
              <a:solidFill>
                <a:schemeClr val="l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68422" y="204114"/>
            <a:ext cx="12260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НПА. Маркировка </a:t>
            </a:r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молочной продукции. </a:t>
            </a:r>
            <a:endParaRPr lang="ru-RU" sz="3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9678" t="23676" r="17214" b="21124"/>
          <a:stretch/>
        </p:blipFill>
        <p:spPr>
          <a:xfrm>
            <a:off x="52721" y="1411675"/>
            <a:ext cx="1614196" cy="84292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230950" y="1451612"/>
            <a:ext cx="0" cy="12801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30950" y="1168362"/>
            <a:ext cx="96758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ED7D31">
                    <a:lumMod val="75000"/>
                  </a:srgbClr>
                </a:solidFill>
              </a:rPr>
              <a:t>П</a:t>
            </a:r>
            <a:r>
              <a:rPr lang="ru-RU" sz="2400" b="1" dirty="0" smtClean="0">
                <a:solidFill>
                  <a:srgbClr val="ED7D31">
                    <a:lumMod val="75000"/>
                  </a:srgbClr>
                </a:solidFill>
              </a:rPr>
              <a:t>роект</a:t>
            </a:r>
            <a:r>
              <a:rPr lang="ru-RU" sz="2400" dirty="0" smtClean="0">
                <a:solidFill>
                  <a:srgbClr val="ED7D31">
                    <a:lumMod val="75000"/>
                  </a:srgbClr>
                </a:solidFill>
              </a:rPr>
              <a:t> </a:t>
            </a:r>
            <a:r>
              <a:rPr lang="ru-RU" sz="1600" i="1" dirty="0" smtClean="0">
                <a:solidFill>
                  <a:prstClr val="black"/>
                </a:solidFill>
              </a:rPr>
              <a:t>(ID проекта </a:t>
            </a:r>
            <a:r>
              <a:rPr lang="ru-RU" sz="1600" dirty="0">
                <a:solidFill>
                  <a:prstClr val="black"/>
                </a:solidFill>
              </a:rPr>
              <a:t>02/07/04-21/00114907</a:t>
            </a:r>
            <a:r>
              <a:rPr lang="ru-RU" sz="1600" i="1" dirty="0" smtClean="0">
                <a:solidFill>
                  <a:prstClr val="black"/>
                </a:solidFill>
              </a:rPr>
              <a:t>) </a:t>
            </a:r>
            <a:r>
              <a:rPr lang="ru-RU" dirty="0" smtClean="0">
                <a:solidFill>
                  <a:prstClr val="black"/>
                </a:solidFill>
              </a:rPr>
              <a:t>постановление Правительства Российской Федерации о внесении </a:t>
            </a:r>
            <a:r>
              <a:rPr lang="ru-RU" dirty="0">
                <a:solidFill>
                  <a:prstClr val="black"/>
                </a:solidFill>
              </a:rPr>
              <a:t>изменений в постановление Правительства Российской Федерации от 15 декабря 2020 г. № </a:t>
            </a:r>
            <a:r>
              <a:rPr lang="ru-RU" dirty="0" smtClean="0">
                <a:solidFill>
                  <a:prstClr val="black"/>
                </a:solidFill>
              </a:rPr>
              <a:t>2099 «Об утверждении Правил маркировки </a:t>
            </a:r>
            <a:r>
              <a:rPr lang="ru-RU" dirty="0" smtClean="0">
                <a:solidFill>
                  <a:srgbClr val="ED7D31">
                    <a:lumMod val="75000"/>
                  </a:srgbClr>
                </a:solidFill>
              </a:rPr>
              <a:t>молочной продукции </a:t>
            </a:r>
            <a:r>
              <a:rPr lang="ru-RU" dirty="0" smtClean="0">
                <a:solidFill>
                  <a:prstClr val="black"/>
                </a:solidFill>
              </a:rPr>
              <a:t>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</a:t>
            </a:r>
            <a:r>
              <a:rPr lang="ru-RU" dirty="0" err="1" smtClean="0">
                <a:solidFill>
                  <a:prstClr val="black"/>
                </a:solidFill>
              </a:rPr>
              <a:t>средстами</a:t>
            </a:r>
            <a:r>
              <a:rPr lang="ru-RU" dirty="0" smtClean="0">
                <a:solidFill>
                  <a:prstClr val="black"/>
                </a:solidFill>
              </a:rPr>
              <a:t> идентификации, в отношении молочной продукции»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610469" y="1695467"/>
            <a:ext cx="457200" cy="659114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493" y="3201111"/>
            <a:ext cx="308771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prstClr val="black"/>
                </a:solidFill>
              </a:rPr>
              <a:t>Оценка регулирующего воздействия с 08.04.2021 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9773" y="3063410"/>
            <a:ext cx="392323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prstClr val="white"/>
                </a:solidFill>
              </a:rPr>
              <a:t>П</a:t>
            </a:r>
            <a:r>
              <a:rPr lang="ru-RU" sz="2000" dirty="0" smtClean="0">
                <a:solidFill>
                  <a:prstClr val="white"/>
                </a:solidFill>
              </a:rPr>
              <a:t>еренос срока по выводу из оборота молочной продукции путем розничной продажи 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</a:rPr>
              <a:t>с 01.12.2021 на 20.01.2022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3502342" y="3154850"/>
            <a:ext cx="481890" cy="69242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4090" y="4589037"/>
            <a:ext cx="3798913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Дополнение правилами для вывода молочной продукции </a:t>
            </a:r>
          </a:p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из оборота путем продажи через </a:t>
            </a:r>
            <a:r>
              <a:rPr lang="ru-RU" sz="2000" dirty="0" err="1" smtClean="0">
                <a:solidFill>
                  <a:prstClr val="white"/>
                </a:solidFill>
              </a:rPr>
              <a:t>вендинговые</a:t>
            </a:r>
            <a:r>
              <a:rPr lang="ru-RU" sz="2000" dirty="0" smtClean="0">
                <a:solidFill>
                  <a:prstClr val="white"/>
                </a:solidFill>
              </a:rPr>
              <a:t>  автоматы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65396" y="2927044"/>
            <a:ext cx="3913776" cy="32316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Если участники оборота, подпадают под действие п. 2 ст. 2 ФЗ «О применении ККТ при осуществлении расчетов в РФ», они самостоятельно в срок не позднее 30 календарных дней с момента продажи продукции направляют в ГИС МТ информацию о выводе из оборота товара через личный кабинет </a:t>
            </a:r>
            <a:r>
              <a:rPr lang="ru-RU" smtClean="0">
                <a:solidFill>
                  <a:prstClr val="white"/>
                </a:solidFill>
              </a:rPr>
              <a:t>участника </a:t>
            </a:r>
          </a:p>
          <a:p>
            <a:pPr algn="ctr"/>
            <a:r>
              <a:rPr lang="ru-RU" sz="1400" smtClean="0">
                <a:solidFill>
                  <a:prstClr val="white"/>
                </a:solidFill>
              </a:rPr>
              <a:t>(</a:t>
            </a:r>
            <a:r>
              <a:rPr lang="ru-RU" sz="1400" dirty="0" smtClean="0">
                <a:solidFill>
                  <a:prstClr val="white"/>
                </a:solidFill>
              </a:rPr>
              <a:t>торговля в киосках мороженым, торговля в розлив молоком, торговля из автоцистерн молоком)</a:t>
            </a:r>
            <a:endParaRPr lang="ru-RU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Полилиния 2071"/>
          <p:cNvSpPr/>
          <p:nvPr/>
        </p:nvSpPr>
        <p:spPr>
          <a:xfrm>
            <a:off x="1843636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74" name="Полилиния 2073"/>
          <p:cNvSpPr/>
          <p:nvPr/>
        </p:nvSpPr>
        <p:spPr>
          <a:xfrm>
            <a:off x="3884761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76" name="Полилиния 2075"/>
          <p:cNvSpPr/>
          <p:nvPr/>
        </p:nvSpPr>
        <p:spPr>
          <a:xfrm>
            <a:off x="5925888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" name="AutoShape 4" descr="https://encrypted-tbn2.gstatic.com/images?q=tbn:ANd9GcR8xeG9iVFwpaMxrKYQ4Ex-D2cOmQE27tIWMLcwV3hKa6n3JEThLQ"/>
          <p:cNvSpPr>
            <a:spLocks noChangeAspect="1" noChangeArrowheads="1"/>
          </p:cNvSpPr>
          <p:nvPr/>
        </p:nvSpPr>
        <p:spPr bwMode="auto">
          <a:xfrm>
            <a:off x="2783681" y="-144462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14279" y="270828"/>
            <a:ext cx="12192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упакованной воды. </a:t>
            </a:r>
            <a:endParaRPr lang="ru-RU" sz="35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04312" y="3429000"/>
            <a:ext cx="270030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120" y="1246804"/>
            <a:ext cx="11080432" cy="125991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prstClr val="black"/>
                </a:solidFill>
              </a:rPr>
              <a:t>Постановление Правительства Российской Федерации от 31.05.2021 № 841</a:t>
            </a:r>
            <a:r>
              <a:rPr lang="ru-RU" sz="1600" dirty="0" smtClean="0">
                <a:solidFill>
                  <a:prstClr val="black"/>
                </a:solidFill>
              </a:rPr>
              <a:t>«Об </a:t>
            </a:r>
            <a:r>
              <a:rPr lang="ru-RU" sz="1600" dirty="0">
                <a:solidFill>
                  <a:prstClr val="black"/>
                </a:solidFill>
              </a:rPr>
              <a:t>утверждении Правил маркировки </a:t>
            </a:r>
            <a:r>
              <a:rPr lang="ru-RU" dirty="0">
                <a:solidFill>
                  <a:prstClr val="white"/>
                </a:solidFill>
              </a:rPr>
              <a:t>упакованной воды </a:t>
            </a:r>
            <a:r>
              <a:rPr lang="ru-RU" sz="1600" dirty="0">
                <a:solidFill>
                  <a:prstClr val="black"/>
                </a:solidFill>
              </a:rPr>
              <a:t>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средствами идентификации, в отношении упакованной </a:t>
            </a:r>
            <a:r>
              <a:rPr lang="ru-RU" sz="1600" dirty="0" smtClean="0">
                <a:solidFill>
                  <a:prstClr val="black"/>
                </a:solidFill>
              </a:rPr>
              <a:t>воды»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158" y="2762058"/>
            <a:ext cx="4372332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 2021 г.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Производители и импортеры смогут маркировать упакованную воду 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49322" y="6225092"/>
            <a:ext cx="7098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4880328" y="2711035"/>
            <a:ext cx="7297393" cy="3836842"/>
            <a:chOff x="-130624" y="1054846"/>
            <a:chExt cx="7124835" cy="5085051"/>
          </a:xfrm>
        </p:grpSpPr>
        <p:sp>
          <p:nvSpPr>
            <p:cNvPr id="17" name="TextBox 16"/>
            <p:cNvSpPr txBox="1"/>
            <p:nvPr/>
          </p:nvSpPr>
          <p:spPr>
            <a:xfrm>
              <a:off x="1465963" y="1593151"/>
              <a:ext cx="5467485" cy="4160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Воды</a:t>
              </a:r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включая природные или искусственные минеральные, газированные, без добавления сахара или других </a:t>
              </a:r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подслащивающих </a:t>
              </a:r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 вкусо-ароматических </a:t>
              </a:r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веществ. </a:t>
              </a:r>
            </a:p>
            <a:p>
              <a:pPr algn="just"/>
              <a:r>
                <a:rPr lang="ru-RU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Лед и снег из кода 2201 не маркируются. </a:t>
              </a:r>
              <a:endPara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Воды минеральные и газированные, природные минеральные воды; </a:t>
              </a:r>
              <a:endPara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Негазированные</a:t>
              </a:r>
            </a:p>
            <a:p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Прочие</a:t>
              </a:r>
            </a:p>
            <a:p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Прочие</a:t>
              </a:r>
            </a:p>
            <a:p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Прочие </a:t>
              </a:r>
              <a:endPara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608" y="1054846"/>
              <a:ext cx="2690498" cy="53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 ТН ВЭД ЕАЭС</a:t>
              </a:r>
              <a:endPara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327280" y="1571382"/>
              <a:ext cx="6666931" cy="217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-130624" y="1571382"/>
              <a:ext cx="1612661" cy="4568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2201</a:t>
              </a:r>
            </a:p>
            <a:p>
              <a:pPr algn="r"/>
              <a:endPara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endPara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endPara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endPara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2201 10</a:t>
              </a:r>
            </a:p>
            <a:p>
              <a:pPr algn="r"/>
              <a:endPara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2201 10 110 2201 10 190 </a:t>
              </a:r>
            </a:p>
            <a:p>
              <a:pPr algn="r"/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2201 10 900</a:t>
              </a:r>
            </a:p>
            <a:p>
              <a:pPr algn="r"/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2201 90 000 </a:t>
              </a:r>
            </a:p>
            <a:p>
              <a:pPr algn="r"/>
              <a:endPara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465964" y="1975300"/>
              <a:ext cx="32146" cy="3736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Выгнутая влево стрелка 21"/>
          <p:cNvSpPr/>
          <p:nvPr/>
        </p:nvSpPr>
        <p:spPr>
          <a:xfrm>
            <a:off x="183832" y="2956809"/>
            <a:ext cx="391851" cy="508195"/>
          </a:xfrm>
          <a:prstGeom prst="curvedRightArrow">
            <a:avLst>
              <a:gd name="adj1" fmla="val 25000"/>
              <a:gd name="adj2" fmla="val 465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8342" y="27481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158" y="3668312"/>
            <a:ext cx="437233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декабря 2021 г.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маркировка для производителей и импортеров упакованной воды в соответствии с кодом ТН ВЭД: 2201 (в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2201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10), ОКПД2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11.07.11.110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186398" y="4059222"/>
            <a:ext cx="391851" cy="508195"/>
          </a:xfrm>
          <a:prstGeom prst="curvedRightArrow">
            <a:avLst>
              <a:gd name="adj1" fmla="val 25000"/>
              <a:gd name="adj2" fmla="val 465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104127" y="5403945"/>
            <a:ext cx="391851" cy="508195"/>
          </a:xfrm>
          <a:prstGeom prst="curvedRightArrow">
            <a:avLst>
              <a:gd name="adj1" fmla="val 25000"/>
              <a:gd name="adj2" fmla="val 465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993" y="4998004"/>
            <a:ext cx="46246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марта 2022 г.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маркировка для производителей и импортеров иных видов упакованной воды (питьевой, </a:t>
            </a:r>
            <a:r>
              <a:rPr lang="ru-RU" sz="1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купажированной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искуственно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-минерализованной). Из кода ТН ВЭД: 2201 (в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2201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90 000 ),  ОКПД2: 11.07.11.120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11.07.11.130, 11.07.11.140),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57463" y="6249641"/>
            <a:ext cx="6683089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01.06.2021 в системе «Честный знак» зарегистрировано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 участников (или 3%)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 упакованной воды в Алтайском крае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2" descr="https://st4.depositphotos.com/10376142/27456/v/1600/depositphotos_274563438-stock-illustration-coral-bottle-of-water-ic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98" t="9184" r="23720" b="15468"/>
          <a:stretch/>
        </p:blipFill>
        <p:spPr bwMode="auto">
          <a:xfrm>
            <a:off x="297643" y="1487867"/>
            <a:ext cx="534700" cy="98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5720" y="19431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Пилотные проекты     </a:t>
            </a:r>
            <a:endParaRPr lang="ru-RU" sz="3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936" y="5664267"/>
            <a:ext cx="5628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кресла-коляски</a:t>
            </a:r>
          </a:p>
          <a:p>
            <a:pPr fontAlgn="base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кресла-коляски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ручным приводом (ТН ВЭД 8713 10)</a:t>
            </a:r>
          </a:p>
          <a:p>
            <a:pPr fontAlgn="base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кресла-коляски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 (ТН ВЭД 8713 90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909003" y="1251980"/>
            <a:ext cx="11808" cy="3837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-34569" y="5089169"/>
            <a:ext cx="12185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59190" y="1684618"/>
            <a:ext cx="5729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апреля 2021 г. по 31 августа 2022 г.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маркировке </a:t>
            </a:r>
            <a:r>
              <a:rPr lang="ru-RU" sz="2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пивоваренной  продукции и слабоалкогольных напитков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758818"/>
            <a:ext cx="58957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мая 2021 г. по 31 августа 2022 г.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маркировке </a:t>
            </a:r>
          </a:p>
          <a:p>
            <a:pPr algn="ctr"/>
            <a:r>
              <a:rPr lang="ru-RU" sz="2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 активных добавок к пище</a:t>
            </a:r>
          </a:p>
          <a:p>
            <a:pPr algn="ctr"/>
            <a:endParaRPr lang="ru-RU" sz="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29.04.2021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673)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1654" y="3377556"/>
            <a:ext cx="56983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согласно кодам ТН ВЭД ЕАЭС, которые определены в данном постановлении.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фиточай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травы; рыбная продукция, водные растения; маргарины, жиры, заменители; сахарные сиропы; кофе и заменители; смешанные категории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товаров;  напитки б/а;  витамины)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73037" y="3053847"/>
            <a:ext cx="609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Маркировке подлежит следующая продукция: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Пиво солодовое и пивные напитки в сосудах емкостью 10 л и более;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Безалкогольное пиво;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Сидр и грушевый сидр: игристые и не игристые в сосудах до 2-х литров и более 2-х литров;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сброженные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напитки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игристые и не игристые в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сосудах емкостью 2 л и более 2-х литров крепостью не более 7%.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5802686"/>
            <a:ext cx="899651" cy="8691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28802" y="2759852"/>
            <a:ext cx="5353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РФ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17.02.2021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9443" y="5177187"/>
            <a:ext cx="518922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Эксперименты завершены с 1 июня 2021 г.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2230" y="5525408"/>
            <a:ext cx="5623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упакованная вода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воды, включая природные или искусственные минеральные, газированные, без добавления сахара и других подслащивающих или вкусо-ароматических (2201 ТН ВЭД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 descr="https://st4.depositphotos.com/10376142/27456/v/1600/depositphotos_274563438-stock-illustration-coral-bottle-of-water-ic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98" t="9184" r="23720" b="15468"/>
          <a:stretch/>
        </p:blipFill>
        <p:spPr bwMode="auto">
          <a:xfrm>
            <a:off x="5944053" y="5689771"/>
            <a:ext cx="534700" cy="98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4" y="2010530"/>
            <a:ext cx="374332" cy="51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314393" y="1251980"/>
            <a:ext cx="518922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Эксперименты проводятся  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037" y="1799696"/>
            <a:ext cx="584480" cy="69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7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дистанционных обучающих </a:t>
            </a:r>
            <a:r>
              <a:rPr lang="ru-RU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ЦРПТ 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(июнь 2021 </a:t>
            </a:r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1164504"/>
          <a:ext cx="12182856" cy="58077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19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6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884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Маркировка и декларирование импортных товаров легкой промышленности. Правила передачи сведений в Честный Знак (10:00-11:00) </a:t>
                      </a:r>
                      <a:r>
                        <a:rPr lang="ru-RU" sz="1500" b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https://xn--80ajghhoc2aj1c8b.xn--p1ai/lectures/vebinary/?ELEMENT_ID=231003</a:t>
                      </a:r>
                      <a:endParaRPr lang="ru-RU" sz="1500" b="0" u="non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84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июня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Молоко. Партнерский </a:t>
                      </a:r>
                      <a:r>
                        <a:rPr lang="ru-RU" sz="15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5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Дримкас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(11:00 – 12:00)</a:t>
                      </a: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https://events.webinar.ru/2492989/8684781/?utm_source=zrpt&amp;utm_medium=organic&amp;utm_campaign=webinar_09_06</a:t>
                      </a:r>
                      <a:endParaRPr lang="ru-RU" sz="1500" b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6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Молоко. Линия поддержки бизнеса (10:00-11:00)</a:t>
                      </a:r>
                      <a:endParaRPr lang="ru-RU" sz="15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https://xn--80ajghhoc2aj1c8b.xn--p1ai/lectures/vebinary/?ELEMENT_ID=231217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Партнерский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ОФД «Как интернет- магазинам соблюдать все требования обязательной маркировки. Теория и практика» (11:00-12:00)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https://ofd.ru/baza-znaniy/vebinary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385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Маркировка товаров легкой промышленности (10:00-11:00)</a:t>
                      </a: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https://xn--80ajghhoc2aj1c8b.xn--p1ai/lectures/vebinary/?ELEMENT_ID=231011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Вода/Пиво. Партнерский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Клеверенс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ЦРПТ,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GOdex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Арни-Групп: Маркировка на производстве. Маркируем молоко/воду/пиво правильно»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https://www.cleverence.ru/events/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Табак. Партнерский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АТОЛ «Маркировка табака и альтернативной табачной продукции»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 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https://www.atol.ru/company/sobytiya/vebinary/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6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июня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Шины. Линия поддержки бизнеса «Товарная группа Шины». Ответы на актуальные вопросы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 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https://xn--80ajghhoc2aj1c8b.xn--p1ai/lectures/vebinary/?ELEMENT_ID=230856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Вода. Маркировка упакованной воды. Итоги эксперимента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(12:00 – 13:00) 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https://xn--80ajghhoc2aj1c8b.xn--p1ai/lectures/vebinary/?ELEMENT_ID=230860</a:t>
                      </a:r>
                      <a:endParaRPr lang="ru-RU" sz="15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6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Молоко. Линия поддержки бизнеса (10:00-11:00)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https://xn--80ajghhoc2aj1c8b.xn--p1ai/lectures/vebinary/?ELEMENT_ID=231221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Партнерский с ОФД «Маркировка для производителей: удобный функционал заказа кодов маркировки и ввод в оборот»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(11:00 – 12:00)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https://ofd.ru/baza-znaniy/vebinary</a:t>
                      </a:r>
                      <a:endParaRPr lang="ru-RU" sz="15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3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дистанционных обучающих </a:t>
            </a:r>
            <a:r>
              <a:rPr lang="ru-RU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ЦРПТ 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(июнь 2021 </a:t>
            </a:r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44" y="1188721"/>
          <a:ext cx="12182856" cy="57089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19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6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558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июня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Партнерский со Штрих-М «Маркировка товаров/остатков легкой промышленности"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  </a:t>
                      </a:r>
                      <a:r>
                        <a:rPr lang="ru-RU" sz="1500" b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https://www.shtrih-m.ru/press_center/news/obuchenie/</a:t>
                      </a:r>
                      <a:endParaRPr lang="ru-RU" sz="15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Молоко. Типографское нанесение: актуальный статус готовности типографий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</a:t>
                      </a:r>
                    </a:p>
                    <a:p>
                      <a:r>
                        <a:rPr lang="ru-RU" sz="1500" b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https://xn--80ajghhoc2aj1c8b.xn--p1ai/lectures/vebinary/?ELEMENT_ID=230870</a:t>
                      </a:r>
                      <a:endParaRPr lang="ru-RU" sz="1500" b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55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Маркировка и декларирование импортных товаров легкой промышленности. Правила передачи сведений в Честный Знак (10:00-11:00) </a:t>
                      </a:r>
                      <a:r>
                        <a:rPr lang="ru-RU" sz="1500" b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https://xn--80ajghhoc2aj1c8b.xn--p1ai/lectures/vebinary/?ELEMENT_ID=231017</a:t>
                      </a:r>
                      <a:endParaRPr lang="ru-RU" sz="15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БАДы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БАД. Обратное акцептование товаров и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мультитоварные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накладные 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(11:00 – 12:00) 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https://xn--80ajghhoc2aj1c8b.xn--p1ai/lectures/vebinary/?ELEMENT_ID=231237</a:t>
                      </a:r>
                      <a:endParaRPr lang="ru-RU" sz="15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Вода. Как подготовиться к старту обязательной маркировки упакованной воды (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12:00)</a:t>
                      </a: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https://xn--80ajghhoc2aj1c8b.xn--p1ai/lectures/vebinary/?ELEMENT_ID=230865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558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Духи. Маркировка парфюмерной продукции. Особенности маркировки наборов и частичное выбытие продукции на кассе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12:00) 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https://xn--80ajghhoc2aj1c8b.xn--p1ai/lectures/vebinary/?ELEMENT_ID=231156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Партнерский с ОФД «Маркировка для розницы: удобный функционал заказа кодов маркировки и ввод в оборот» (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12:00) </a:t>
                      </a:r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https://ofd.ru/baza-znaniy/vebinary</a:t>
                      </a:r>
                      <a:endParaRPr lang="ru-RU" sz="15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Лекарства.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прослеживаемости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 на лекарственные препараты (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12:00) 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https://xn--80ajghhoc2aj1c8b.xn--p1ai/lectures/vebinary/?ELEMENT_ID=231233</a:t>
                      </a:r>
                      <a:endParaRPr lang="ru-RU" sz="15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0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июня</a:t>
                      </a: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Линия поддержки бизнеса «ТГ – Обувь/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». Ответы на актуальные вопросы (10:00-11:00) </a:t>
                      </a: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https://xn--80ajghhoc2aj1c8b.xn--p1ai/lectures/vebinary/?ELEMENT_ID=231023</a:t>
                      </a:r>
                      <a:endParaRPr lang="ru-RU" sz="15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июня </a:t>
                      </a: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Вода. Партнерский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Дримкас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12:00) 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https://events.webinar.ru/2492989/8685043/?utm_source=zrpt&amp;utm_medium=organic&amp;utm_campaign=webinar_30_06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4468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ООО «Оператор-ЦРПТ»</a:t>
            </a:r>
          </a:p>
        </p:txBody>
      </p:sp>
      <p:pic>
        <p:nvPicPr>
          <p:cNvPr id="1026" name="Picture 2" descr="C:\Users\1\Pictures\logotip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84" y="1249896"/>
            <a:ext cx="2799448" cy="46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778024" y="1252685"/>
            <a:ext cx="2212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support@crpt.ru</a:t>
            </a:r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1\Desktop\b0cd46689dbb9621a47a5a43298183e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7" y="1252685"/>
            <a:ext cx="519786" cy="51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48313" y="1797723"/>
            <a:ext cx="1988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                                    8 (800)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222-15-23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1030" name="Picture 6" descr="https://www.clipartmax.com/png/full/71-711479_telephone-computer-icons-vektor-telepon-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27" y="1837460"/>
            <a:ext cx="507575" cy="5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28527" y="5306221"/>
            <a:ext cx="3306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</a:t>
            </a:r>
            <a:r>
              <a:rPr lang="ru-RU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на сайте </a:t>
            </a:r>
            <a:r>
              <a:rPr lang="ru-RU" sz="1600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ЧестныйЗНАК.рф</a:t>
            </a:r>
            <a:r>
              <a:rPr lang="ru-RU" sz="16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мероприятия/расписание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/записи мероприятий в разделе мероприятия/видеоархив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260" y="2389733"/>
            <a:ext cx="36324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 маркировки и ответы на часто задаваемые вопросы в социальных сетях </a:t>
            </a:r>
            <a:endParaRPr lang="ru-RU" sz="1500" b="1" dirty="0">
              <a:solidFill>
                <a:prstClr val="black"/>
              </a:solidFill>
            </a:endParaRPr>
          </a:p>
        </p:txBody>
      </p:sp>
      <p:pic>
        <p:nvPicPr>
          <p:cNvPr id="1032" name="Picture 8" descr="https://www.pinclipart.com/picdir/big/97-977185_get-in-touch-get-in-touch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4" y="2943731"/>
            <a:ext cx="440654" cy="4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9167" y="2943731"/>
            <a:ext cx="304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www.facebook.com/crpt/ru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s://static.tildacdn.com/tild3538-3230-4566-b539-353166633630/ihf36qhlrl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5" y="3448724"/>
            <a:ext cx="496079" cy="4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24714" y="3448572"/>
            <a:ext cx="2440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www.vk.com/crptec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1940" y="4044437"/>
            <a:ext cx="2713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www.t.me/crptbreaking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s://camo.githubusercontent.com/1f2dfaa42299bc789c8ad8815b0ae168a024a5ca/68747470733a2f2f342e62702e626c6f6773706f742e636f6d2f2d49554476504175453952672f5845394d756f5f38442d492f41414141414141414864452f764447517349586834474d387164496e7839414850713938345139503442455167434b34424741595943772f73313630302f49636f6e2d54656c656772616d2e706e6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7" y="4044437"/>
            <a:ext cx="523893" cy="45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yt3.ggpht.com/a/AATXAJxgoV0l7emS3GzD-WpDU6UdTpmL5VYYhliiNQ=s900-c-k-c0xffffffff-no-rj-m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" y="4653788"/>
            <a:ext cx="454592" cy="45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24714" y="4382991"/>
            <a:ext cx="275896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Видео-инструкции и опыт участников в канале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 </a:t>
            </a:r>
            <a:r>
              <a:rPr lang="ru-RU" sz="15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ЧестныйЗНАК</a:t>
            </a:r>
            <a:r>
              <a:rPr lang="ru-RU" sz="15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756571" y="6494363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93419" y="1715374"/>
            <a:ext cx="7680865" cy="477053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КУРАТОРЫ: </a:t>
            </a: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ТАБАК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ya.vitrov@crpt.ru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Витров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Ян  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a.krivonosov@crpt.ru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Кривоносов 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ОБУВЬ, ЛЕГПРОМ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v.volkova@crpt.ru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 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a.dolgiev@crpt.ru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Долгиев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 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e.belomestnova@crpt.ru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Беломестнова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ШИНЫ и ВОДА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k.volkov@crpt.ru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 Кирилл  </a:t>
            </a: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ДУХИ и ФОТО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s.parfenov@crpt.ru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Парфенов Сергей </a:t>
            </a:r>
          </a:p>
          <a:p>
            <a:endParaRPr lang="ru-RU" sz="1600" dirty="0" smtClean="0">
              <a:solidFill>
                <a:prstClr val="black"/>
              </a:solidFill>
            </a:endParaRPr>
          </a:p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20650" y="1990394"/>
            <a:ext cx="35087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a.sidorov@crpt.ru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y.kuzmina@crpt.ru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Юлия 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y.panferov@crpt.ru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Панферов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Яков </a:t>
            </a:r>
          </a:p>
          <a:p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e.zhavoronkov@crpt.ru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Жаворонков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 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a.kosarev@crpt.ru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Косарев Алексей </a:t>
            </a:r>
          </a:p>
          <a:p>
            <a:r>
              <a:rPr lang="ru-R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3"/>
              </a:rPr>
              <a:t>d.kononov@crpt.ru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Кононов Дмитрий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ПИВО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4"/>
              </a:rPr>
              <a:t>n.gladkov@crpt.ru</a:t>
            </a:r>
            <a:r>
              <a:rPr lang="ru-R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 Николай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БАДы</a:t>
            </a:r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5"/>
              </a:rPr>
              <a:t>bio@crpt.ru</a:t>
            </a:r>
            <a:r>
              <a:rPr lang="en-US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1014" y="257454"/>
            <a:ext cx="12260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государственной регистрации батутов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888" y="1360407"/>
            <a:ext cx="11697841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Правительства 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от 30.12.2019 N 1939</a:t>
            </a:r>
          </a:p>
          <a:p>
            <a:pPr algn="ctr"/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Правил государственной регистрации аттракционов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823" y="2306064"/>
            <a:ext cx="11429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Правил распространяется на аттракционы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виды и типы которых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техническим регламентом Евразийского экономического союза «О безопасности аттракционов» (включая надувные батуты)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6026" y="3669055"/>
            <a:ext cx="4978372" cy="2679493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Введенные в эксплуатацию до 09.04.2020</a:t>
            </a:r>
          </a:p>
          <a:p>
            <a:endParaRPr lang="ru-RU" sz="1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Ранее не зарегистрированные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степени </a:t>
            </a:r>
            <a:r>
              <a:rPr lang="ru-RU" sz="1800" dirty="0">
                <a:solidFill>
                  <a:prstClr val="white"/>
                </a:solidFill>
              </a:rPr>
              <a:t> </a:t>
            </a:r>
            <a:r>
              <a:rPr 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потенциального биомеханического 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(предельные </a:t>
            </a:r>
            <a:r>
              <a:rPr lang="ru-RU" sz="180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09.10.2020, 09.04.2022, 09.07.2022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Ранее зарегистрированные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 позднее 09.04.2021 </a:t>
            </a:r>
            <a:endParaRPr lang="ru-RU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6120" y="3069628"/>
            <a:ext cx="6949439" cy="442674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регистрации батутов:</a:t>
            </a: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6546" y="3669056"/>
            <a:ext cx="4978372" cy="2679492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введенные в эксплуатацию до 09.04.2020</a:t>
            </a:r>
          </a:p>
          <a:p>
            <a:endParaRPr lang="ru-RU" sz="1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установки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введения в эксплуатацию</a:t>
            </a:r>
            <a:endParaRPr lang="en-US" sz="1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перемены места эксплуатации:</a:t>
            </a:r>
            <a:r>
              <a:rPr lang="ru-RU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введения в эксплуатацию на новом месте</a:t>
            </a:r>
          </a:p>
          <a:p>
            <a:endParaRPr lang="ru-RU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1423</Words>
  <Application>Microsoft Office PowerPoint</Application>
  <PresentationFormat>Широкоэкранный</PresentationFormat>
  <Paragraphs>200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</dc:creator>
  <cp:lastModifiedBy>User506</cp:lastModifiedBy>
  <cp:revision>238</cp:revision>
  <cp:lastPrinted>2021-06-07T05:31:27Z</cp:lastPrinted>
  <dcterms:created xsi:type="dcterms:W3CDTF">2021-03-09T02:28:13Z</dcterms:created>
  <dcterms:modified xsi:type="dcterms:W3CDTF">2021-06-08T08:26:16Z</dcterms:modified>
</cp:coreProperties>
</file>