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326" r:id="rId2"/>
    <p:sldId id="327" r:id="rId3"/>
    <p:sldId id="329" r:id="rId4"/>
    <p:sldId id="330" r:id="rId5"/>
    <p:sldId id="331" r:id="rId6"/>
    <p:sldId id="332" r:id="rId7"/>
    <p:sldId id="325" r:id="rId8"/>
    <p:sldId id="321" r:id="rId9"/>
    <p:sldId id="322" r:id="rId10"/>
    <p:sldId id="323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D9DB4B-1533-41EA-B5FE-58FEC37F91BE}">
          <p14:sldIdLst>
            <p14:sldId id="326"/>
            <p14:sldId id="327"/>
            <p14:sldId id="329"/>
            <p14:sldId id="330"/>
            <p14:sldId id="331"/>
            <p14:sldId id="332"/>
            <p14:sldId id="325"/>
            <p14:sldId id="321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25C"/>
    <a:srgbClr val="BB8345"/>
    <a:srgbClr val="E04E39"/>
    <a:srgbClr val="6E482C"/>
    <a:srgbClr val="C46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1" autoAdjust="0"/>
    <p:restoredTop sz="96274" autoAdjust="0"/>
  </p:normalViewPr>
  <p:slideViewPr>
    <p:cSldViewPr snapToGrid="0">
      <p:cViewPr varScale="1">
        <p:scale>
          <a:sx n="112" d="100"/>
          <a:sy n="112" d="100"/>
        </p:scale>
        <p:origin x="73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Городские округа</a:t>
            </a:r>
            <a:endParaRPr lang="ru-RU" dirty="0"/>
          </a:p>
        </c:rich>
      </c:tx>
      <c:layout>
        <c:manualLayout>
          <c:xMode val="edge"/>
          <c:yMode val="edge"/>
          <c:x val="0.35238745272566124"/>
          <c:y val="2.6927817288506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084641800309961"/>
          <c:y val="0.16063348251390114"/>
          <c:w val="0.88915358199690042"/>
          <c:h val="0.43441233943004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исполнения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767FF3D-3481-4E22-84AB-3A3A310E4D5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A2-4DDD-9F82-FBB9F614751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690113-FBE3-4520-ABDB-3CF4167F565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DA2-4DDD-9F82-FBB9F614751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Рубцовск</c:v>
                </c:pt>
                <c:pt idx="1">
                  <c:v>Заринск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25.4</c:v>
                </c:pt>
                <c:pt idx="1">
                  <c:v>24.2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17-4F71-8020-8E8C3EA536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7150960"/>
        <c:axId val="156595808"/>
      </c:barChart>
      <c:catAx>
        <c:axId val="15715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595808"/>
        <c:crosses val="autoZero"/>
        <c:auto val="1"/>
        <c:lblAlgn val="ctr"/>
        <c:lblOffset val="100"/>
        <c:noMultiLvlLbl val="0"/>
      </c:catAx>
      <c:valAx>
        <c:axId val="156595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15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Муниципальные</a:t>
            </a:r>
            <a:r>
              <a:rPr lang="ru-RU" baseline="0" dirty="0" smtClean="0"/>
              <a:t> районы</a:t>
            </a:r>
            <a:endParaRPr lang="ru-RU" dirty="0"/>
          </a:p>
        </c:rich>
      </c:tx>
      <c:layout>
        <c:manualLayout>
          <c:xMode val="edge"/>
          <c:yMode val="edge"/>
          <c:x val="0.31021484598259241"/>
          <c:y val="1.4586025191396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646038385826774E-2"/>
          <c:y val="0.11435114470434088"/>
          <c:w val="0.95197896161417328"/>
          <c:h val="0.48069492019151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исполнения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FD9CC5-F18F-41C3-B478-C527F80C912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B96-440F-876A-44A40A5F57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8FAB2D-A166-4443-9BDB-93047B9DE8F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B96-440F-876A-44A40A5F57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767FF3D-3481-4E22-84AB-3A3A310E4D5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B96-440F-876A-44A40A5F571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690113-FBE3-4520-ABDB-3CF4167F565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C37-4D1A-A3D0-3EDA7919FBD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Рубцовский</c:v>
                </c:pt>
                <c:pt idx="1">
                  <c:v>Угловский</c:v>
                </c:pt>
                <c:pt idx="2">
                  <c:v>Бийский</c:v>
                </c:pt>
                <c:pt idx="3">
                  <c:v>Родинский </c:v>
                </c:pt>
                <c:pt idx="4">
                  <c:v>Хабарский</c:v>
                </c:pt>
                <c:pt idx="5">
                  <c:v>Новичихинский </c:v>
                </c:pt>
                <c:pt idx="6">
                  <c:v>Кулундинский</c:v>
                </c:pt>
                <c:pt idx="7">
                  <c:v>Поспелихинский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26.6</c:v>
                </c:pt>
                <c:pt idx="1">
                  <c:v>25.4</c:v>
                </c:pt>
                <c:pt idx="2">
                  <c:v>23.3</c:v>
                </c:pt>
                <c:pt idx="3">
                  <c:v>21.6</c:v>
                </c:pt>
                <c:pt idx="4">
                  <c:v>20.9</c:v>
                </c:pt>
                <c:pt idx="5">
                  <c:v>20.8</c:v>
                </c:pt>
                <c:pt idx="6">
                  <c:v>11</c:v>
                </c:pt>
                <c:pt idx="7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B96-440F-876A-44A40A5F57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8571656"/>
        <c:axId val="156137936"/>
      </c:barChart>
      <c:catAx>
        <c:axId val="15857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137936"/>
        <c:crosses val="autoZero"/>
        <c:auto val="1"/>
        <c:lblAlgn val="ctr"/>
        <c:lblOffset val="100"/>
        <c:noMultiLvlLbl val="0"/>
      </c:catAx>
      <c:valAx>
        <c:axId val="156137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857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9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984EC4AD-83FB-4153-834A-8874E2E7305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F145DAE4-F411-4260-9CF6-D3D2A23D5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45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9F74A7AA-E5DF-404C-98A9-EFC661C1D116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221F0A00-028C-422D-B0DB-B21F907F8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6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9374C-5B5B-4510-A68F-AF788BCCBF3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6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9374C-5B5B-4510-A68F-AF788BCCBF3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8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9374C-5B5B-4510-A68F-AF788BCCBF3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1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9374C-5B5B-4510-A68F-AF788BCCBF3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9374C-5B5B-4510-A68F-AF788BCCBF3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2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9374C-5B5B-4510-A68F-AF788BCCBF3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7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9374C-5B5B-4510-A68F-AF788BCCBF3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02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ECD34-3113-4CE8-80F7-027B1830E44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0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9374C-5B5B-4510-A68F-AF788BCCBF3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9374C-5B5B-4510-A68F-AF788BCCBF3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0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3120">
                <a:solidFill>
                  <a:schemeClr val="tx2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>
                <a:solidFill>
                  <a:srgbClr val="696464"/>
                </a:solidFill>
              </a:rPr>
              <a:t>дата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911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11" y="1396721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911" y="2976650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2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148429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696464"/>
                </a:solidFill>
              </a:rPr>
              <a:pPr/>
              <a:t>10/28/2021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311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, подзаголовок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4" y="203009"/>
            <a:ext cx="508001" cy="366182"/>
          </a:xfrm>
          <a:prstGeom prst="rect">
            <a:avLst/>
          </a:prstGeom>
          <a:solidFill>
            <a:srgbClr val="E04E39"/>
          </a:solidFill>
        </p:spPr>
        <p:txBody>
          <a:bodyPr anchor="ctr"/>
          <a:lstStyle>
            <a:lvl1pPr algn="ctr">
              <a:defRPr sz="1080" b="1">
                <a:solidFill>
                  <a:schemeClr val="bg1"/>
                </a:solidFill>
              </a:defRPr>
            </a:lvl1pPr>
          </a:lstStyle>
          <a:p>
            <a:pPr defTabSz="1237951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237951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88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8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4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бланк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4" y="203009"/>
            <a:ext cx="508001" cy="366182"/>
          </a:xfrm>
          <a:prstGeom prst="rect">
            <a:avLst/>
          </a:prstGeom>
          <a:solidFill>
            <a:srgbClr val="E04E39"/>
          </a:solidFill>
        </p:spPr>
        <p:txBody>
          <a:bodyPr anchor="ctr"/>
          <a:lstStyle>
            <a:lvl1pPr algn="ctr">
              <a:defRPr sz="1080" b="1">
                <a:solidFill>
                  <a:schemeClr val="bg1"/>
                </a:solidFill>
              </a:defRPr>
            </a:lvl1pPr>
          </a:lstStyle>
          <a:p>
            <a:pPr defTabSz="1237951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237951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1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3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4" y="203009"/>
            <a:ext cx="508001" cy="366182"/>
          </a:xfrm>
          <a:prstGeom prst="rect">
            <a:avLst/>
          </a:prstGeom>
          <a:solidFill>
            <a:srgbClr val="E04E39"/>
          </a:solidFill>
        </p:spPr>
        <p:txBody>
          <a:bodyPr anchor="ctr"/>
          <a:lstStyle>
            <a:lvl1pPr algn="ctr">
              <a:defRPr sz="1080" b="1">
                <a:solidFill>
                  <a:schemeClr val="bg1"/>
                </a:solidFill>
              </a:defRPr>
            </a:lvl1pPr>
          </a:lstStyle>
          <a:p>
            <a:pPr defTabSz="1237951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237951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, подзаголовок право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4" y="203009"/>
            <a:ext cx="508001" cy="366182"/>
          </a:xfrm>
          <a:prstGeom prst="rect">
            <a:avLst/>
          </a:prstGeom>
        </p:spPr>
        <p:txBody>
          <a:bodyPr anchor="ctr"/>
          <a:lstStyle>
            <a:lvl1pPr algn="ctr">
              <a:defRPr sz="1080" b="1">
                <a:solidFill>
                  <a:schemeClr val="bg1"/>
                </a:solidFill>
              </a:defRPr>
            </a:lvl1pPr>
          </a:lstStyle>
          <a:p>
            <a:pPr defTabSz="1237951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237951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120153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672896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26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950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, подзаголовок 2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88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8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4" y="203009"/>
            <a:ext cx="508001" cy="366182"/>
          </a:xfrm>
          <a:prstGeom prst="rect">
            <a:avLst/>
          </a:prstGeom>
        </p:spPr>
        <p:txBody>
          <a:bodyPr anchor="ctr"/>
          <a:lstStyle>
            <a:lvl1pPr algn="ctr">
              <a:defRPr sz="1080" b="1">
                <a:solidFill>
                  <a:schemeClr val="bg1"/>
                </a:solidFill>
              </a:defRPr>
            </a:lvl1pPr>
          </a:lstStyle>
          <a:p>
            <a:pPr defTabSz="1237951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237951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макет с подвалом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4" y="203009"/>
            <a:ext cx="508001" cy="366182"/>
          </a:xfrm>
          <a:prstGeom prst="rect">
            <a:avLst/>
          </a:prstGeom>
        </p:spPr>
        <p:txBody>
          <a:bodyPr anchor="ctr"/>
          <a:lstStyle>
            <a:lvl1pPr algn="ctr">
              <a:defRPr sz="1080" b="1">
                <a:solidFill>
                  <a:schemeClr val="bg1"/>
                </a:solidFill>
              </a:defRPr>
            </a:lvl1pPr>
          </a:lstStyle>
          <a:p>
            <a:pPr defTabSz="1237951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237951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3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37951"/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502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, подзаголовок мойбизне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4" y="203009"/>
            <a:ext cx="508001" cy="366182"/>
          </a:xfrm>
          <a:prstGeom prst="rect">
            <a:avLst/>
          </a:prstGeom>
        </p:spPr>
        <p:txBody>
          <a:bodyPr anchor="ctr"/>
          <a:lstStyle>
            <a:lvl1pPr algn="ctr">
              <a:defRPr sz="1080" b="1">
                <a:solidFill>
                  <a:schemeClr val="bg1"/>
                </a:solidFill>
              </a:defRPr>
            </a:lvl1pPr>
          </a:lstStyle>
          <a:p>
            <a:pPr defTabSz="1237951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237951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88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8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748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ой бизнес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4" y="203009"/>
            <a:ext cx="508001" cy="366182"/>
          </a:xfrm>
          <a:prstGeom prst="rect">
            <a:avLst/>
          </a:prstGeom>
        </p:spPr>
        <p:txBody>
          <a:bodyPr anchor="ctr"/>
          <a:lstStyle>
            <a:lvl1pPr algn="ctr">
              <a:defRPr sz="1080" b="1">
                <a:solidFill>
                  <a:schemeClr val="bg1"/>
                </a:solidFill>
              </a:defRPr>
            </a:lvl1pPr>
          </a:lstStyle>
          <a:p>
            <a:pPr defTabSz="1237951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237951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7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, подзаголовок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8" y="203011"/>
            <a:ext cx="508001" cy="366183"/>
          </a:xfrm>
          <a:prstGeom prst="rect">
            <a:avLst/>
          </a:prstGeom>
          <a:solidFill>
            <a:srgbClr val="E04E39"/>
          </a:solidFill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375467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2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9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5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7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2700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1" name="Рисунок 20" descr="логотип МБ нац проект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36467" y="-384047"/>
            <a:ext cx="2112637" cy="15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6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4"/>
          </a:xfrm>
        </p:spPr>
        <p:txBody>
          <a:bodyPr anchor="b" anchorCtr="0"/>
          <a:lstStyle>
            <a:lvl1pPr algn="l">
              <a:buNone/>
              <a:defRPr sz="48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9"/>
            <a:ext cx="10363200" cy="1338263"/>
          </a:xfrm>
        </p:spPr>
        <p:txBody>
          <a:bodyPr anchor="t" anchorCtr="0"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696464"/>
                </a:solidFill>
              </a:rPr>
              <a:pPr/>
              <a:t>10/28/2021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3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198" y="234147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078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8467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BG Accent 1"/>
          <p:cNvSpPr/>
          <p:nvPr userDrawn="1"/>
        </p:nvSpPr>
        <p:spPr>
          <a:xfrm>
            <a:off x="-12701" y="0"/>
            <a:ext cx="12204700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464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Bar Accent 1"/>
          <p:cNvSpPr/>
          <p:nvPr userDrawn="1"/>
        </p:nvSpPr>
        <p:spPr>
          <a:xfrm rot="16200000">
            <a:off x="6019800" y="-4953000"/>
            <a:ext cx="152400" cy="1219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63552" y="193675"/>
            <a:ext cx="9144000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SubTitle Back"/>
          <p:cNvSpPr/>
          <p:nvPr userDrawn="1"/>
        </p:nvSpPr>
        <p:spPr>
          <a:xfrm>
            <a:off x="8784299" y="908723"/>
            <a:ext cx="3407701" cy="1580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3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696464"/>
                </a:solidFill>
              </a:rPr>
              <a:pPr/>
              <a:t>10/28/2021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996309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88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88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696464"/>
                </a:solidFill>
              </a:rPr>
              <a:pPr/>
              <a:t>10/28/2021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70219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696464"/>
                </a:solidFill>
              </a:rPr>
              <a:pPr/>
              <a:t>10/28/2021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285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696464"/>
                </a:solidFill>
              </a:rPr>
              <a:pPr/>
              <a:t>10/28/2021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524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 мой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2160"/>
            </a:lvl1pPr>
            <a:lvl2pPr>
              <a:buNone/>
              <a:defRPr sz="1440"/>
            </a:lvl2pPr>
            <a:lvl3pPr>
              <a:buNone/>
              <a:defRPr sz="1200"/>
            </a:lvl3pPr>
            <a:lvl4pPr>
              <a:buNone/>
              <a:defRPr sz="1080"/>
            </a:lvl4pPr>
            <a:lvl5pPr>
              <a:buNone/>
              <a:defRPr sz="108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696464"/>
                </a:solidFill>
              </a:rPr>
              <a:pPr/>
              <a:t>10/28/2021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47045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3360" b="0"/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6"/>
            <a:ext cx="9753600" cy="685800"/>
          </a:xfrm>
        </p:spPr>
        <p:txBody>
          <a:bodyPr/>
          <a:lstStyle>
            <a:lvl1pPr marL="0" indent="0">
              <a:buFontTx/>
              <a:buNone/>
              <a:defRPr sz="192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696464"/>
                </a:solidFill>
              </a:rPr>
              <a:pPr/>
              <a:t>10/28/2021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4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347" y="4650476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50" y="4773226"/>
            <a:ext cx="12008849" cy="4880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81" y="66675"/>
            <a:ext cx="12002497" cy="458152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84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82059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696464"/>
                </a:solidFill>
              </a:rPr>
              <a:pPr/>
              <a:t>10/28/2021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158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3795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49"/>
            <a:ext cx="33020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680">
                <a:solidFill>
                  <a:schemeClr val="tx2"/>
                </a:solidFill>
              </a:defRPr>
            </a:lvl1pPr>
          </a:lstStyle>
          <a:p>
            <a:pPr defTabSz="1237951"/>
            <a:r>
              <a:rPr lang="ru-RU">
                <a:solidFill>
                  <a:srgbClr val="696464"/>
                </a:solidFill>
              </a:rPr>
              <a:t>дата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680">
                <a:solidFill>
                  <a:schemeClr val="tx2"/>
                </a:solidFill>
              </a:defRPr>
            </a:lvl1pPr>
          </a:lstStyle>
          <a:p>
            <a:pPr defTabSz="1237951"/>
            <a:endParaRPr lang="en-US" dirty="0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2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9" r:id="rId19"/>
    <p:sldLayoutId id="2147483690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ts val="696"/>
        </a:spcBef>
        <a:buClr>
          <a:schemeClr val="accent1"/>
        </a:buClr>
        <a:buSzPct val="85000"/>
        <a:buFont typeface="Wingdings 2"/>
        <a:buChar char=""/>
        <a:defRPr kumimoji="0"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74320" algn="l" rtl="0" eaLnBrk="1" latinLnBrk="0" hangingPunct="1">
        <a:spcBef>
          <a:spcPts val="444"/>
        </a:spcBef>
        <a:buClr>
          <a:schemeClr val="accent2"/>
        </a:buClr>
        <a:buSzPct val="85000"/>
        <a:buFont typeface="Wingdings 2"/>
        <a:buChar char=""/>
        <a:defRPr kumimoji="0"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indent="-274320" algn="l" rtl="0" eaLnBrk="1" latinLnBrk="0" hangingPunct="1">
        <a:spcBef>
          <a:spcPts val="444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indent="-274320" algn="l" rtl="0" eaLnBrk="1" latinLnBrk="0" hangingPunct="1">
        <a:spcBef>
          <a:spcPts val="444"/>
        </a:spcBef>
        <a:buClr>
          <a:schemeClr val="accent3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74320" algn="l" rtl="0" eaLnBrk="1" latinLnBrk="0" hangingPunct="1">
        <a:spcBef>
          <a:spcPts val="444"/>
        </a:spcBef>
        <a:buClr>
          <a:schemeClr val="accent3"/>
        </a:buClr>
        <a:buFontTx/>
        <a:buChar char="o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75104" indent="-274320" algn="l" rtl="0" eaLnBrk="1" latinLnBrk="0" hangingPunct="1">
        <a:spcBef>
          <a:spcPts val="444"/>
        </a:spcBef>
        <a:buClr>
          <a:schemeClr val="accent3"/>
        </a:buClr>
        <a:buChar char="•"/>
        <a:defRPr kumimoji="0" sz="216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04288" indent="-274320" algn="l" rtl="0" eaLnBrk="1" latinLnBrk="0" hangingPunct="1">
        <a:spcBef>
          <a:spcPts val="444"/>
        </a:spcBef>
        <a:buClr>
          <a:schemeClr val="accent2"/>
        </a:buClr>
        <a:buChar char="•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2633472" indent="-274320" algn="l" rtl="0" eaLnBrk="1" latinLnBrk="0" hangingPunct="1">
        <a:spcBef>
          <a:spcPts val="444"/>
        </a:spcBef>
        <a:buClr>
          <a:schemeClr val="accent1">
            <a:tint val="60000"/>
          </a:schemeClr>
        </a:buClr>
        <a:buChar char="•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indent="-274320" algn="l" rtl="0" eaLnBrk="1" latinLnBrk="0" hangingPunct="1">
        <a:spcBef>
          <a:spcPts val="444"/>
        </a:spcBef>
        <a:buClr>
          <a:schemeClr val="accent2">
            <a:tint val="60000"/>
          </a:schemeClr>
        </a:buClr>
        <a:buChar char="•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otrebnadzor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3"/>
          <p:cNvSpPr/>
          <p:nvPr/>
        </p:nvSpPr>
        <p:spPr>
          <a:xfrm>
            <a:off x="-8709" y="-1357"/>
            <a:ext cx="12192000" cy="6751783"/>
          </a:xfrm>
          <a:prstGeom prst="rect">
            <a:avLst/>
          </a:prstGeom>
          <a:gradFill>
            <a:gsLst>
              <a:gs pos="0">
                <a:srgbClr val="BB8345"/>
              </a:gs>
              <a:gs pos="0">
                <a:sysClr val="window" lastClr="FFFFFF">
                  <a:lumMod val="85000"/>
                </a:sysClr>
              </a:gs>
              <a:gs pos="100000">
                <a:srgbClr val="ED7D31">
                  <a:lumMod val="20000"/>
                  <a:lumOff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Shape 288"/>
          <p:cNvSpPr txBox="1">
            <a:spLocks/>
          </p:cNvSpPr>
          <p:nvPr/>
        </p:nvSpPr>
        <p:spPr>
          <a:xfrm>
            <a:off x="623393" y="256417"/>
            <a:ext cx="11187606" cy="694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Ограничительные меры в отношении организаций потребительского рынка</a:t>
            </a:r>
            <a:endParaRPr lang="ru-RU" sz="2800" b="0" dirty="0"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0067" y="984561"/>
            <a:ext cx="1807208" cy="72008"/>
          </a:xfrm>
          <a:prstGeom prst="rect">
            <a:avLst/>
          </a:prstGeom>
          <a:solidFill>
            <a:srgbClr val="B6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820879" y="1815079"/>
            <a:ext cx="11299167" cy="299589"/>
            <a:chOff x="1270276" y="1165408"/>
            <a:chExt cx="5917208" cy="480413"/>
          </a:xfrm>
        </p:grpSpPr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1165408"/>
              <a:ext cx="5917207" cy="46074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867" b="1" dirty="0" smtClean="0">
                  <a:solidFill>
                    <a:schemeClr val="accent1"/>
                  </a:solidFill>
                  <a:latin typeface="+mj-lt"/>
                </a:rPr>
                <a:t>Запрет на оказание услуг общественного питания с 23.00 часов до 6.00 часов </a:t>
              </a:r>
              <a:endParaRPr lang="en-US" sz="1867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2" name="Text Placeholder 3"/>
            <p:cNvSpPr txBox="1">
              <a:spLocks/>
            </p:cNvSpPr>
            <p:nvPr/>
          </p:nvSpPr>
          <p:spPr>
            <a:xfrm>
              <a:off x="1270276" y="1534546"/>
              <a:ext cx="4961056" cy="11127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33" name="Group 31"/>
          <p:cNvGrpSpPr/>
          <p:nvPr/>
        </p:nvGrpSpPr>
        <p:grpSpPr>
          <a:xfrm>
            <a:off x="802332" y="2962138"/>
            <a:ext cx="10928114" cy="861967"/>
            <a:chOff x="1263565" y="2185020"/>
            <a:chExt cx="4211330" cy="987405"/>
          </a:xfrm>
        </p:grpSpPr>
        <p:sp>
          <p:nvSpPr>
            <p:cNvPr id="34" name="Text Placeholder 3"/>
            <p:cNvSpPr txBox="1">
              <a:spLocks/>
            </p:cNvSpPr>
            <p:nvPr/>
          </p:nvSpPr>
          <p:spPr>
            <a:xfrm>
              <a:off x="1263565" y="2185020"/>
              <a:ext cx="4211330" cy="98740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867" b="1" dirty="0" smtClean="0">
                  <a:solidFill>
                    <a:schemeClr val="accent2"/>
                  </a:solidFill>
                  <a:latin typeface="+mj-lt"/>
                </a:rPr>
                <a:t>Запрет на период с 30 октября по 7 ноября на посещение лицам, не достигшим 18 лет, торговых, торгово-развлекательных центров (комплексов) без сопровождения законных представителей</a:t>
              </a:r>
              <a:endParaRPr lang="en-US" sz="1867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1270277" y="2599593"/>
              <a:ext cx="2610439" cy="15384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6" name="Group 32"/>
          <p:cNvGrpSpPr/>
          <p:nvPr/>
        </p:nvGrpSpPr>
        <p:grpSpPr>
          <a:xfrm>
            <a:off x="779101" y="3869418"/>
            <a:ext cx="11267903" cy="1700548"/>
            <a:chOff x="1270278" y="3299265"/>
            <a:chExt cx="9006072" cy="1280768"/>
          </a:xfrm>
        </p:grpSpPr>
        <p:sp>
          <p:nvSpPr>
            <p:cNvPr id="37" name="Text Placeholder 3"/>
            <p:cNvSpPr txBox="1">
              <a:spLocks/>
            </p:cNvSpPr>
            <p:nvPr/>
          </p:nvSpPr>
          <p:spPr>
            <a:xfrm>
              <a:off x="1270278" y="3299265"/>
              <a:ext cx="9006072" cy="43279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defRPr/>
              </a:pPr>
              <a:r>
                <a:rPr lang="ru-RU" sz="1867" b="1" dirty="0" smtClean="0">
                  <a:solidFill>
                    <a:schemeClr val="accent3"/>
                  </a:solidFill>
                  <a:latin typeface="+mj-lt"/>
                </a:rPr>
                <a:t>С 30.10.2021 допуск граждан в торговые, торгово-развлекательные центры (комплексы) по </a:t>
              </a:r>
              <a:r>
                <a:rPr lang="en-US" sz="1867" b="1" dirty="0" smtClean="0">
                  <a:solidFill>
                    <a:schemeClr val="accent3"/>
                  </a:solidFill>
                  <a:latin typeface="+mj-lt"/>
                </a:rPr>
                <a:t>QR-</a:t>
              </a:r>
              <a:r>
                <a:rPr lang="ru-RU" sz="1867" b="1" dirty="0" smtClean="0">
                  <a:solidFill>
                    <a:schemeClr val="accent3"/>
                  </a:solidFill>
                  <a:latin typeface="+mj-lt"/>
                </a:rPr>
                <a:t>кодам</a:t>
              </a:r>
              <a:endParaRPr lang="en-US" sz="1867" b="1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1270278" y="3714880"/>
              <a:ext cx="8044129" cy="8651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333" dirty="0" smtClean="0">
                  <a:solidFill>
                    <a:schemeClr val="bg1">
                      <a:lumMod val="50000"/>
                    </a:schemeClr>
                  </a:solidFill>
                </a:rPr>
                <a:t>Ответственность за обеспечение соблюдения ограничений возлагается на граждан и собственников (владельцев, пользователей) торговых, торгово-развлекательных центров (комплексов)</a:t>
              </a:r>
            </a:p>
            <a:p>
              <a:pPr algn="l" defTabSz="1219170">
                <a:spcBef>
                  <a:spcPct val="20000"/>
                </a:spcBef>
                <a:defRPr/>
              </a:pPr>
              <a:r>
                <a:rPr lang="ru-RU" sz="1333" dirty="0" smtClean="0">
                  <a:solidFill>
                    <a:srgbClr val="FF0000"/>
                  </a:solidFill>
                </a:rPr>
                <a:t>Исключения в соответствии с Указом Президента РФ от 11.05.2020 № 316</a:t>
              </a:r>
              <a:r>
                <a:rPr lang="ru-RU" sz="1333" dirty="0" smtClean="0">
                  <a:solidFill>
                    <a:schemeClr val="bg1">
                      <a:lumMod val="50000"/>
                    </a:schemeClr>
                  </a:solidFill>
                </a:rPr>
                <a:t>:</a:t>
              </a:r>
            </a:p>
            <a:p>
              <a:pPr algn="l" defTabSz="1219170">
                <a:spcBef>
                  <a:spcPct val="20000"/>
                </a:spcBef>
                <a:defRPr/>
              </a:pPr>
              <a:r>
                <a:rPr lang="ru-RU" sz="1333" dirty="0" smtClean="0">
                  <a:solidFill>
                    <a:schemeClr val="bg1">
                      <a:lumMod val="50000"/>
                    </a:schemeClr>
                  </a:solidFill>
                </a:rPr>
                <a:t>	аптечные организации</a:t>
              </a:r>
            </a:p>
            <a:p>
              <a:pPr algn="l" defTabSz="1219170">
                <a:spcBef>
                  <a:spcPct val="20000"/>
                </a:spcBef>
                <a:defRPr/>
              </a:pPr>
              <a:r>
                <a:rPr lang="ru-RU" sz="1333" dirty="0" smtClean="0">
                  <a:solidFill>
                    <a:schemeClr val="bg1">
                      <a:lumMod val="50000"/>
                    </a:schemeClr>
                  </a:solidFill>
                </a:rPr>
                <a:t>	организации</a:t>
              </a:r>
              <a:r>
                <a:rPr lang="ru-RU" sz="1333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ru-RU" sz="1333" u="sng" dirty="0">
                  <a:solidFill>
                    <a:schemeClr val="bg1">
                      <a:lumMod val="50000"/>
                    </a:schemeClr>
                  </a:solidFill>
                </a:rPr>
                <a:t>обеспечивающие</a:t>
              </a:r>
              <a:r>
                <a:rPr lang="ru-RU" sz="1333" dirty="0">
                  <a:solidFill>
                    <a:schemeClr val="bg1">
                      <a:lumMod val="50000"/>
                    </a:schemeClr>
                  </a:solidFill>
                </a:rPr>
                <a:t> население продуктами питания и товарами первой необходимости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303125" y="174699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303125" y="300966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271751" y="5641987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303125" y="385770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90525" y="5737208"/>
            <a:ext cx="10182275" cy="28777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870" b="1" dirty="0" smtClean="0">
                <a:solidFill>
                  <a:schemeClr val="accent4"/>
                </a:solidFill>
                <a:latin typeface="+mj-lt"/>
              </a:rPr>
              <a:t>С 15.11.2021 допуск в объекты общественного питания по </a:t>
            </a:r>
            <a:r>
              <a:rPr lang="en-US" sz="1870" b="1" dirty="0" smtClean="0">
                <a:solidFill>
                  <a:schemeClr val="accent4"/>
                </a:solidFill>
                <a:latin typeface="+mj-lt"/>
              </a:rPr>
              <a:t>QR</a:t>
            </a:r>
            <a:r>
              <a:rPr lang="ru-RU" sz="1870" b="1" dirty="0" smtClean="0">
                <a:solidFill>
                  <a:schemeClr val="accent4"/>
                </a:solidFill>
                <a:latin typeface="+mj-lt"/>
              </a:rPr>
              <a:t>-кодам</a:t>
            </a:r>
            <a:endParaRPr lang="en-US" sz="187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795473" y="6062377"/>
            <a:ext cx="11160093" cy="61536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(за исключением 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допуска граждан с целью обслуживания на вынос, деятельности </a:t>
            </a: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столовых, буфетов, кафе и иных организаций (индивидуальных предпринимателей), осуществляющих организацию питания для работников организаций (индивидуальных предпринимателей)</a:t>
            </a: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6172327" y="2903655"/>
            <a:ext cx="4526788" cy="2051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6581" y="1124368"/>
            <a:ext cx="10744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BB8345"/>
                </a:solidFill>
                <a:cs typeface="Arial" pitchFamily="34" charset="0"/>
              </a:rPr>
              <a:t>Указ Губернатора Алтайского края от 27.10.2021 № 180 «О внесении изменений в указ Губернатора Алтайского края от 31.03.2020 № 44»</a:t>
            </a:r>
            <a:endParaRPr lang="ru-RU" i="1" dirty="0">
              <a:solidFill>
                <a:srgbClr val="BB8345"/>
              </a:solidFill>
              <a:cs typeface="Arial" pitchFamily="34" charset="0"/>
            </a:endParaRP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871000" y="2111237"/>
            <a:ext cx="10571819" cy="8204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(за исключением обслуживания на вынос без посещения гражданами помещений организаций (индивидуальных предпринимателей), оказывающих услуги общественного питания, доставки заказов, деятельности столовых, буфетов, кафе и иных организаций (индивидуальных предпринимателей), осуществляющих организацию питания для работников организаций (индивидуальных предпринимателей)</a:t>
            </a: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3"/>
          <p:cNvSpPr/>
          <p:nvPr/>
        </p:nvSpPr>
        <p:spPr>
          <a:xfrm>
            <a:off x="-676" y="-22479"/>
            <a:ext cx="12192000" cy="6751783"/>
          </a:xfrm>
          <a:prstGeom prst="rect">
            <a:avLst/>
          </a:prstGeom>
          <a:gradFill>
            <a:gsLst>
              <a:gs pos="0">
                <a:srgbClr val="BB8345"/>
              </a:gs>
              <a:gs pos="0">
                <a:sysClr val="window" lastClr="FFFFFF">
                  <a:lumMod val="85000"/>
                </a:sysClr>
              </a:gs>
              <a:gs pos="100000">
                <a:srgbClr val="ED7D31">
                  <a:lumMod val="20000"/>
                  <a:lumOff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/>
            </a:pPr>
            <a:endParaRPr sz="1600" kern="0" dirty="0">
              <a:solidFill>
                <a:prstClr val="white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Shape 288"/>
          <p:cNvSpPr txBox="1">
            <a:spLocks/>
          </p:cNvSpPr>
          <p:nvPr/>
        </p:nvSpPr>
        <p:spPr>
          <a:xfrm>
            <a:off x="623393" y="273509"/>
            <a:ext cx="11187606" cy="6769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Рекомендации </a:t>
            </a:r>
            <a:r>
              <a:rPr lang="ru-RU" sz="2400" dirty="0" err="1"/>
              <a:t>Роспотребнадзора</a:t>
            </a:r>
            <a:r>
              <a:rPr lang="ru-RU" sz="2400" dirty="0"/>
              <a:t> для бизнеса в условиях сохранения рисков распространения </a:t>
            </a:r>
            <a:r>
              <a:rPr lang="ru-RU" sz="2400" dirty="0" smtClean="0"/>
              <a:t>COVID-19 </a:t>
            </a:r>
            <a:r>
              <a:rPr lang="ru-RU" sz="2400" b="0" dirty="0" smtClean="0">
                <a:latin typeface="+mn-lt"/>
              </a:rPr>
              <a:t>(бытовые услуги)</a:t>
            </a:r>
            <a:endParaRPr lang="ru-RU" sz="2400" b="0" dirty="0"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0067" y="984561"/>
            <a:ext cx="1807208" cy="72008"/>
          </a:xfrm>
          <a:prstGeom prst="rect">
            <a:avLst/>
          </a:prstGeom>
          <a:solidFill>
            <a:srgbClr val="B6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9827" y="1107276"/>
            <a:ext cx="5704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BB8345"/>
                </a:solidFill>
                <a:cs typeface="Arial" pitchFamily="34" charset="0"/>
              </a:rPr>
              <a:t>МР </a:t>
            </a:r>
            <a:r>
              <a:rPr lang="ru-RU" sz="1600" b="1" dirty="0">
                <a:solidFill>
                  <a:srgbClr val="BB8345"/>
                </a:solidFill>
                <a:cs typeface="Arial" pitchFamily="34" charset="0"/>
              </a:rPr>
              <a:t>3.1/2.1.0181-20 «Рекомендации по организации работы бань и саун с целью недопущения заноса и распространения новой </a:t>
            </a:r>
            <a:r>
              <a:rPr lang="ru-RU" sz="1600" b="1" dirty="0" err="1">
                <a:solidFill>
                  <a:srgbClr val="BB8345"/>
                </a:solidFill>
                <a:cs typeface="Arial" pitchFamily="34" charset="0"/>
              </a:rPr>
              <a:t>коронавирусной</a:t>
            </a:r>
            <a:r>
              <a:rPr lang="ru-RU" sz="1600" b="1" dirty="0">
                <a:solidFill>
                  <a:srgbClr val="BB8345"/>
                </a:solidFill>
                <a:cs typeface="Arial" pitchFamily="34" charset="0"/>
              </a:rPr>
              <a:t> инфекции (COVID-19)» </a:t>
            </a: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820880" y="2690803"/>
            <a:ext cx="4412559" cy="1606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6559849" y="2371007"/>
            <a:ext cx="2690079" cy="1342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0" name="Group 30"/>
          <p:cNvGrpSpPr/>
          <p:nvPr/>
        </p:nvGrpSpPr>
        <p:grpSpPr>
          <a:xfrm>
            <a:off x="6616469" y="1186880"/>
            <a:ext cx="5479735" cy="861967"/>
            <a:chOff x="1270276" y="1165408"/>
            <a:chExt cx="5394607" cy="919057"/>
          </a:xfrm>
        </p:grpSpPr>
        <p:sp>
          <p:nvSpPr>
            <p:cNvPr id="51" name="Text Placeholder 3"/>
            <p:cNvSpPr txBox="1">
              <a:spLocks/>
            </p:cNvSpPr>
            <p:nvPr/>
          </p:nvSpPr>
          <p:spPr>
            <a:xfrm>
              <a:off x="1270278" y="1165408"/>
              <a:ext cx="5394605" cy="91905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867" b="1" dirty="0" smtClean="0">
                  <a:solidFill>
                    <a:schemeClr val="accent1"/>
                  </a:solidFill>
                  <a:latin typeface="+mj-lt"/>
                </a:rPr>
                <a:t>Использование средств индивидуальной защиты по соответствующему типу</a:t>
              </a:r>
              <a:endParaRPr lang="en-US" sz="1867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3" name="Text Placeholder 3"/>
            <p:cNvSpPr txBox="1">
              <a:spLocks/>
            </p:cNvSpPr>
            <p:nvPr/>
          </p:nvSpPr>
          <p:spPr>
            <a:xfrm>
              <a:off x="1270276" y="1534546"/>
              <a:ext cx="4961056" cy="11127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sp>
        <p:nvSpPr>
          <p:cNvPr id="59" name="Text Placeholder 3"/>
          <p:cNvSpPr txBox="1">
            <a:spLocks/>
          </p:cNvSpPr>
          <p:nvPr/>
        </p:nvSpPr>
        <p:spPr>
          <a:xfrm>
            <a:off x="6594507" y="3006670"/>
            <a:ext cx="5386128" cy="8619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defRPr/>
            </a:pPr>
            <a:r>
              <a:rPr lang="ru-RU" sz="1867" b="1" dirty="0" smtClean="0">
                <a:solidFill>
                  <a:schemeClr val="accent3"/>
                </a:solidFill>
                <a:latin typeface="+mj-lt"/>
              </a:rPr>
              <a:t>Обработка контактных поверхностей с </a:t>
            </a:r>
            <a:r>
              <a:rPr lang="ru-RU" sz="1867" b="1" dirty="0" err="1" smtClean="0">
                <a:solidFill>
                  <a:schemeClr val="accent3"/>
                </a:solidFill>
                <a:latin typeface="+mj-lt"/>
              </a:rPr>
              <a:t>дез</a:t>
            </a:r>
            <a:r>
              <a:rPr lang="ru-RU" sz="1867" b="1" dirty="0" smtClean="0">
                <a:solidFill>
                  <a:schemeClr val="accent3"/>
                </a:solidFill>
                <a:latin typeface="+mj-lt"/>
              </a:rPr>
              <a:t>. ср-вам после обслуживания каждого клиента</a:t>
            </a:r>
            <a:endParaRPr lang="en-US" sz="1867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Freeform 45"/>
          <p:cNvSpPr>
            <a:spLocks noEditPoints="1"/>
          </p:cNvSpPr>
          <p:nvPr/>
        </p:nvSpPr>
        <p:spPr bwMode="auto">
          <a:xfrm>
            <a:off x="6098716" y="111879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3" name="Freeform 45"/>
          <p:cNvSpPr>
            <a:spLocks noEditPoints="1"/>
          </p:cNvSpPr>
          <p:nvPr/>
        </p:nvSpPr>
        <p:spPr bwMode="auto">
          <a:xfrm>
            <a:off x="6067338" y="381574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4" name="Freeform 45"/>
          <p:cNvSpPr>
            <a:spLocks noEditPoints="1"/>
          </p:cNvSpPr>
          <p:nvPr/>
        </p:nvSpPr>
        <p:spPr bwMode="auto">
          <a:xfrm>
            <a:off x="6067338" y="480669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6086591" y="297325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6" name="Text Placeholder 3"/>
          <p:cNvSpPr txBox="1">
            <a:spLocks/>
          </p:cNvSpPr>
          <p:nvPr/>
        </p:nvSpPr>
        <p:spPr>
          <a:xfrm>
            <a:off x="6586112" y="3893548"/>
            <a:ext cx="5597423" cy="8633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870" b="1" dirty="0" smtClean="0">
                <a:solidFill>
                  <a:schemeClr val="accent4"/>
                </a:solidFill>
                <a:latin typeface="+mj-lt"/>
              </a:rPr>
              <a:t>Соблюдение принципов </a:t>
            </a:r>
            <a:r>
              <a:rPr lang="ru-RU" sz="1870" b="1" dirty="0" err="1" smtClean="0">
                <a:solidFill>
                  <a:schemeClr val="accent4"/>
                </a:solidFill>
                <a:latin typeface="+mj-lt"/>
              </a:rPr>
              <a:t>дистанцирования</a:t>
            </a:r>
            <a:r>
              <a:rPr lang="ru-RU" sz="187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ru-RU" sz="1870" b="1" dirty="0" smtClean="0">
                <a:solidFill>
                  <a:schemeClr val="accent4"/>
                </a:solidFill>
                <a:latin typeface="+mj-lt"/>
              </a:rPr>
              <a:t>(не менее 1,5м) между посетителями, работниками</a:t>
            </a:r>
            <a:endParaRPr lang="en-US" sz="187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8" name="Text Placeholder 3"/>
          <p:cNvSpPr txBox="1">
            <a:spLocks/>
          </p:cNvSpPr>
          <p:nvPr/>
        </p:nvSpPr>
        <p:spPr>
          <a:xfrm>
            <a:off x="6616468" y="4794450"/>
            <a:ext cx="5479737" cy="115108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870" b="1" dirty="0" smtClean="0">
                <a:solidFill>
                  <a:schemeClr val="accent6"/>
                </a:solidFill>
                <a:latin typeface="+mj-lt"/>
              </a:rPr>
              <a:t>Организация обслуживания по предварительной записи с соблюдением временного интервала не менее 20 минут между посетителями</a:t>
            </a:r>
            <a:endParaRPr lang="en-US" sz="187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86" y="2147939"/>
            <a:ext cx="57304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BB8345"/>
                </a:solidFill>
                <a:cs typeface="Arial" pitchFamily="34" charset="0"/>
              </a:rPr>
              <a:t>МР </a:t>
            </a:r>
            <a:r>
              <a:rPr lang="ru-RU" sz="1600" b="1" dirty="0">
                <a:solidFill>
                  <a:srgbClr val="BB8345"/>
                </a:solidFill>
                <a:cs typeface="Arial" pitchFamily="34" charset="0"/>
              </a:rPr>
              <a:t>3.1/2.2.0173/2-20 «Рекомендации по организации работы прачечных и химчисток с целью недопущения заноса и распространения новой </a:t>
            </a:r>
            <a:r>
              <a:rPr lang="ru-RU" sz="1600" b="1" dirty="0" err="1">
                <a:solidFill>
                  <a:srgbClr val="BB8345"/>
                </a:solidFill>
                <a:cs typeface="Arial" pitchFamily="34" charset="0"/>
              </a:rPr>
              <a:t>коронавирусной</a:t>
            </a:r>
            <a:r>
              <a:rPr lang="ru-RU" sz="1600" b="1" dirty="0">
                <a:solidFill>
                  <a:srgbClr val="BB8345"/>
                </a:solidFill>
                <a:cs typeface="Arial" pitchFamily="34" charset="0"/>
              </a:rPr>
              <a:t> инфекции (COVID-19)»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67237" y="3240870"/>
            <a:ext cx="5726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BB8345"/>
                </a:solidFill>
                <a:cs typeface="Arial" pitchFamily="34" charset="0"/>
              </a:rPr>
              <a:t>МР </a:t>
            </a:r>
            <a:r>
              <a:rPr lang="ru-RU" sz="1600" b="1" dirty="0">
                <a:solidFill>
                  <a:srgbClr val="BB8345"/>
                </a:solidFill>
                <a:cs typeface="Arial" pitchFamily="34" charset="0"/>
              </a:rPr>
              <a:t>3.1/2.2.0173/3-20 «Рекомендации по организации работы ателье с целью недопущения заноса и распространения новой </a:t>
            </a:r>
            <a:r>
              <a:rPr lang="ru-RU" sz="1600" b="1" dirty="0" err="1">
                <a:solidFill>
                  <a:srgbClr val="BB8345"/>
                </a:solidFill>
                <a:cs typeface="Arial" pitchFamily="34" charset="0"/>
              </a:rPr>
              <a:t>коронавирусной</a:t>
            </a:r>
            <a:r>
              <a:rPr lang="ru-RU" sz="1600" b="1" dirty="0">
                <a:solidFill>
                  <a:srgbClr val="BB8345"/>
                </a:solidFill>
                <a:cs typeface="Arial" pitchFamily="34" charset="0"/>
              </a:rPr>
              <a:t> инфекции (COVID-19)»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71586" y="4333802"/>
            <a:ext cx="5729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BB8345"/>
                </a:solidFill>
                <a:cs typeface="Arial" pitchFamily="34" charset="0"/>
              </a:rPr>
              <a:t>МР </a:t>
            </a:r>
            <a:r>
              <a:rPr lang="ru-RU" sz="1600" b="1" dirty="0">
                <a:solidFill>
                  <a:srgbClr val="BB8345"/>
                </a:solidFill>
                <a:cs typeface="Arial" pitchFamily="34" charset="0"/>
              </a:rPr>
              <a:t>3.1/2.2.0173/1-20 «Рекомендации по организации работы салонов красоты и парикмахерских с целью недопущения заноса и распространения новой </a:t>
            </a:r>
            <a:r>
              <a:rPr lang="ru-RU" sz="1600" b="1" dirty="0" err="1">
                <a:solidFill>
                  <a:srgbClr val="BB8345"/>
                </a:solidFill>
                <a:cs typeface="Arial" pitchFamily="34" charset="0"/>
              </a:rPr>
              <a:t>коронавирусной</a:t>
            </a:r>
            <a:r>
              <a:rPr lang="ru-RU" sz="1600" b="1" dirty="0">
                <a:solidFill>
                  <a:srgbClr val="BB8345"/>
                </a:solidFill>
                <a:cs typeface="Arial" pitchFamily="34" charset="0"/>
              </a:rPr>
              <a:t> инфекции (COVID-19)»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75936" y="5426725"/>
            <a:ext cx="5725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BB8345"/>
                </a:solidFill>
                <a:cs typeface="Arial" pitchFamily="34" charset="0"/>
              </a:rPr>
              <a:t>МР 3.1/2.2.0173/4-20 «Рекомендации по организации работы предприятий по техническому обслуживанию автомобилей с целью недопущения заноса и распространения новой </a:t>
            </a:r>
            <a:r>
              <a:rPr lang="ru-RU" sz="1600" b="1" dirty="0" err="1">
                <a:solidFill>
                  <a:srgbClr val="BB8345"/>
                </a:solidFill>
                <a:cs typeface="Arial" pitchFamily="34" charset="0"/>
              </a:rPr>
              <a:t>коронавирусной</a:t>
            </a:r>
            <a:r>
              <a:rPr lang="ru-RU" sz="1600" b="1" dirty="0">
                <a:solidFill>
                  <a:srgbClr val="BB8345"/>
                </a:solidFill>
                <a:cs typeface="Arial" pitchFamily="34" charset="0"/>
              </a:rPr>
              <a:t> инфекции (COVID-19)» </a:t>
            </a:r>
          </a:p>
        </p:txBody>
      </p:sp>
      <p:grpSp>
        <p:nvGrpSpPr>
          <p:cNvPr id="62" name="Group 31"/>
          <p:cNvGrpSpPr/>
          <p:nvPr/>
        </p:nvGrpSpPr>
        <p:grpSpPr>
          <a:xfrm>
            <a:off x="6629515" y="2071679"/>
            <a:ext cx="5466690" cy="861967"/>
            <a:chOff x="1270277" y="1957432"/>
            <a:chExt cx="3068961" cy="987404"/>
          </a:xfrm>
        </p:grpSpPr>
        <p:sp>
          <p:nvSpPr>
            <p:cNvPr id="67" name="Text Placeholder 3"/>
            <p:cNvSpPr txBox="1">
              <a:spLocks/>
            </p:cNvSpPr>
            <p:nvPr/>
          </p:nvSpPr>
          <p:spPr>
            <a:xfrm>
              <a:off x="1270277" y="1957432"/>
              <a:ext cx="3068961" cy="98740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867" b="1" dirty="0" smtClean="0">
                  <a:solidFill>
                    <a:schemeClr val="accent2"/>
                  </a:solidFill>
                  <a:latin typeface="+mj-lt"/>
                </a:rPr>
                <a:t>Применение устройств для обеззараживания воздуха, проветривания каждые 2 часа</a:t>
              </a:r>
              <a:endParaRPr lang="en-US" sz="1867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69" name="Text Placeholder 3"/>
            <p:cNvSpPr txBox="1">
              <a:spLocks/>
            </p:cNvSpPr>
            <p:nvPr/>
          </p:nvSpPr>
          <p:spPr>
            <a:xfrm>
              <a:off x="1270277" y="2599593"/>
              <a:ext cx="2610439" cy="15384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6098716" y="208546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71" name="Group 30"/>
          <p:cNvGrpSpPr/>
          <p:nvPr/>
        </p:nvGrpSpPr>
        <p:grpSpPr>
          <a:xfrm>
            <a:off x="6594694" y="5980967"/>
            <a:ext cx="4922388" cy="574644"/>
            <a:chOff x="1270276" y="1165408"/>
            <a:chExt cx="5394607" cy="612704"/>
          </a:xfrm>
        </p:grpSpPr>
        <p:sp>
          <p:nvSpPr>
            <p:cNvPr id="72" name="Text Placeholder 3"/>
            <p:cNvSpPr txBox="1">
              <a:spLocks/>
            </p:cNvSpPr>
            <p:nvPr/>
          </p:nvSpPr>
          <p:spPr>
            <a:xfrm>
              <a:off x="1270278" y="1165408"/>
              <a:ext cx="5394605" cy="61270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867" b="1" dirty="0" smtClean="0">
                  <a:solidFill>
                    <a:schemeClr val="accent1"/>
                  </a:solidFill>
                  <a:latin typeface="+mj-lt"/>
                </a:rPr>
                <a:t>Организация обработки рук при входе кожными антисептиками</a:t>
              </a:r>
              <a:endParaRPr lang="en-US" sz="1867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3" name="Text Placeholder 3"/>
            <p:cNvSpPr txBox="1">
              <a:spLocks/>
            </p:cNvSpPr>
            <p:nvPr/>
          </p:nvSpPr>
          <p:spPr>
            <a:xfrm>
              <a:off x="1270276" y="1534546"/>
              <a:ext cx="4961056" cy="11127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sp>
        <p:nvSpPr>
          <p:cNvPr id="74" name="Freeform 45"/>
          <p:cNvSpPr>
            <a:spLocks noEditPoints="1"/>
          </p:cNvSpPr>
          <p:nvPr/>
        </p:nvSpPr>
        <p:spPr bwMode="auto">
          <a:xfrm>
            <a:off x="6076940" y="591288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2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4" grpId="0" animBg="1"/>
      <p:bldP spid="65" grpId="0" animBg="1"/>
      <p:bldP spid="70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3"/>
          <p:cNvSpPr/>
          <p:nvPr/>
        </p:nvSpPr>
        <p:spPr>
          <a:xfrm>
            <a:off x="0" y="0"/>
            <a:ext cx="12192000" cy="6751783"/>
          </a:xfrm>
          <a:prstGeom prst="rect">
            <a:avLst/>
          </a:prstGeom>
          <a:gradFill>
            <a:gsLst>
              <a:gs pos="0">
                <a:srgbClr val="BB8345"/>
              </a:gs>
              <a:gs pos="0">
                <a:sysClr val="window" lastClr="FFFFFF">
                  <a:lumMod val="85000"/>
                </a:sysClr>
              </a:gs>
              <a:gs pos="100000">
                <a:srgbClr val="ED7D31">
                  <a:lumMod val="20000"/>
                  <a:lumOff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Shape 288"/>
          <p:cNvSpPr txBox="1">
            <a:spLocks/>
          </p:cNvSpPr>
          <p:nvPr/>
        </p:nvSpPr>
        <p:spPr>
          <a:xfrm>
            <a:off x="623393" y="162411"/>
            <a:ext cx="11187606" cy="694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Понятие торгового центра (комплекса)</a:t>
            </a:r>
            <a:endParaRPr lang="ru-RU" sz="2800" b="0" dirty="0"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0067" y="540177"/>
            <a:ext cx="1807208" cy="72008"/>
          </a:xfrm>
          <a:prstGeom prst="rect">
            <a:avLst/>
          </a:prstGeom>
          <a:solidFill>
            <a:srgbClr val="B6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6172327" y="2903655"/>
            <a:ext cx="4526788" cy="2051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3824" y="628707"/>
            <a:ext cx="11878655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BB8345"/>
                </a:solidFill>
                <a:cs typeface="Arial" pitchFamily="34" charset="0"/>
              </a:rPr>
              <a:t>ГОСТ Р 51303-2013. Национальный стандарт Российской Федерации. Торговля. </a:t>
            </a:r>
            <a:endParaRPr lang="ru-RU" i="1" dirty="0" smtClean="0">
              <a:solidFill>
                <a:srgbClr val="BB8345"/>
              </a:solidFill>
              <a:cs typeface="Arial" pitchFamily="34" charset="0"/>
            </a:endParaRPr>
          </a:p>
          <a:p>
            <a:pPr algn="ctr"/>
            <a:r>
              <a:rPr lang="ru-RU" i="1" dirty="0" smtClean="0">
                <a:solidFill>
                  <a:srgbClr val="BB8345"/>
                </a:solidFill>
                <a:cs typeface="Arial" pitchFamily="34" charset="0"/>
              </a:rPr>
              <a:t>Термины </a:t>
            </a:r>
            <a:r>
              <a:rPr lang="ru-RU" i="1" dirty="0">
                <a:solidFill>
                  <a:srgbClr val="BB8345"/>
                </a:solidFill>
                <a:cs typeface="Arial" pitchFamily="34" charset="0"/>
              </a:rPr>
              <a:t>и </a:t>
            </a:r>
            <a:r>
              <a:rPr lang="ru-RU" i="1" dirty="0" smtClean="0">
                <a:solidFill>
                  <a:srgbClr val="BB8345"/>
                </a:solidFill>
                <a:cs typeface="Arial" pitchFamily="34" charset="0"/>
              </a:rPr>
              <a:t>определения</a:t>
            </a:r>
          </a:p>
          <a:p>
            <a:pPr indent="-1800000"/>
            <a:endParaRPr lang="ru-RU" sz="100" dirty="0" smtClean="0">
              <a:cs typeface="Arial" pitchFamily="34" charset="0"/>
            </a:endParaRPr>
          </a:p>
          <a:p>
            <a:pPr indent="-1800000"/>
            <a:r>
              <a:rPr lang="ru-RU" sz="1400" dirty="0" smtClean="0">
                <a:cs typeface="Arial" pitchFamily="34" charset="0"/>
              </a:rPr>
              <a:t>53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торговый центр</a:t>
            </a:r>
            <a:r>
              <a:rPr lang="ru-RU" sz="1400" dirty="0">
                <a:cs typeface="Arial" pitchFamily="34" charset="0"/>
              </a:rPr>
              <a:t>: Совокупность торговых предприятий и/или предприятий по оказанию услуг, реализующих универсальный или специализированный ассортимент товаров и универсальный ассортимент услуг, расположенных на определенной территории в зданиях или строениях, спланированных, построенных и управляемых как единое целое и предоставляющих в границах своей территории стоянку для автомашин.</a:t>
            </a:r>
          </a:p>
          <a:p>
            <a:pPr indent="-1800000"/>
            <a:r>
              <a:rPr lang="ru-RU" sz="1400" dirty="0">
                <a:cs typeface="Arial" pitchFamily="34" charset="0"/>
              </a:rPr>
              <a:t>54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торговый комплекс</a:t>
            </a:r>
            <a:r>
              <a:rPr lang="ru-RU" sz="1400" dirty="0">
                <a:cs typeface="Arial" pitchFamily="34" charset="0"/>
              </a:rPr>
              <a:t>: Совокупность торговых предприятий, реализующих товары и оказывающих услуги, расположенные на определенной территории и централизующие функции хозяйственного обслуживания торговой деятельности.</a:t>
            </a:r>
          </a:p>
          <a:p>
            <a:pPr indent="-1800000"/>
            <a:r>
              <a:rPr lang="ru-RU" sz="1400" i="1" dirty="0">
                <a:cs typeface="Arial" pitchFamily="34" charset="0"/>
              </a:rPr>
              <a:t>Примечание</a:t>
            </a:r>
            <a:r>
              <a:rPr lang="ru-RU" sz="1400" dirty="0">
                <a:cs typeface="Arial" pitchFamily="34" charset="0"/>
              </a:rPr>
              <a:t> - Под функциями хозяйственного обслуживания подразумевают инженерное обеспечение (электроосвещение, тепло- и водоснабжение, канализацию, средства связи), ремонт зданий, сооружений и оборудования, уборку мусора, охрану торговых объектов, организацию питания служащих и т.п.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90974"/>
              </p:ext>
            </p:extLst>
          </p:nvPr>
        </p:nvGraphicFramePr>
        <p:xfrm>
          <a:off x="205098" y="3214876"/>
          <a:ext cx="11776106" cy="3325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534"/>
                <a:gridCol w="3452500"/>
                <a:gridCol w="2033900"/>
                <a:gridCol w="4324172"/>
              </a:tblGrid>
              <a:tr h="237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Наименование МО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i="1" u="none" strike="noStrike" dirty="0">
                          <a:effectLst/>
                        </a:rPr>
                        <a:t>Количество торговых центров и комплексов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Наименование МО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i="1" u="none" strike="noStrike" dirty="0">
                          <a:effectLst/>
                        </a:rPr>
                        <a:t>Количество торговых центров и комплексов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Алтайский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г. Алейск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Благовещенский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г. Барнаул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Егорьевский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г. Белокуриха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Каменский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г. Бийск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Кулундинский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г. Заринск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Локтевский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г. Новоалтайск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Мамонтовский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г. Рубцовск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Павловский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г. Славгород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Поспелихинский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г. Яровое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Ребрихинский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ЗАТО Сибирский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Романовский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ВСЕГО (по городам)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168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Рубцовский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ИТОГО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218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Тальменский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Шипуновский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</a:tr>
              <a:tr h="205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Всего (по районам)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5" marR="8235" marT="823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3"/>
          <p:cNvSpPr/>
          <p:nvPr/>
        </p:nvSpPr>
        <p:spPr>
          <a:xfrm>
            <a:off x="-8709" y="-1357"/>
            <a:ext cx="12192000" cy="6751783"/>
          </a:xfrm>
          <a:prstGeom prst="rect">
            <a:avLst/>
          </a:prstGeom>
          <a:gradFill>
            <a:gsLst>
              <a:gs pos="0">
                <a:srgbClr val="BB8345"/>
              </a:gs>
              <a:gs pos="0">
                <a:sysClr val="window" lastClr="FFFFFF">
                  <a:lumMod val="85000"/>
                </a:sysClr>
              </a:gs>
              <a:gs pos="100000">
                <a:srgbClr val="ED7D31">
                  <a:lumMod val="20000"/>
                  <a:lumOff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Shape 288"/>
          <p:cNvSpPr txBox="1">
            <a:spLocks/>
          </p:cNvSpPr>
          <p:nvPr/>
        </p:nvSpPr>
        <p:spPr>
          <a:xfrm>
            <a:off x="623393" y="256417"/>
            <a:ext cx="11187606" cy="694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Результаты рейдовых проверок, проводимых Управлением </a:t>
            </a:r>
            <a:r>
              <a:rPr lang="ru-RU" sz="2800" dirty="0" err="1" smtClean="0"/>
              <a:t>Роспотребнадзора</a:t>
            </a:r>
            <a:r>
              <a:rPr lang="ru-RU" sz="2800" dirty="0" smtClean="0"/>
              <a:t> по Алтайскому краю</a:t>
            </a:r>
            <a:endParaRPr lang="ru-RU" sz="2800" b="0" dirty="0"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0067" y="984561"/>
            <a:ext cx="1807208" cy="72008"/>
          </a:xfrm>
          <a:prstGeom prst="rect">
            <a:avLst/>
          </a:prstGeom>
          <a:solidFill>
            <a:srgbClr val="B6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820879" y="1370697"/>
            <a:ext cx="11299167" cy="574644"/>
            <a:chOff x="1270276" y="1165408"/>
            <a:chExt cx="5917208" cy="921484"/>
          </a:xfrm>
        </p:grpSpPr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1165408"/>
              <a:ext cx="5917207" cy="92148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867" b="1" dirty="0" smtClean="0">
                  <a:solidFill>
                    <a:schemeClr val="accent1"/>
                  </a:solidFill>
                  <a:latin typeface="+mj-lt"/>
                </a:rPr>
                <a:t>С 1 по 24 октября проведено 3048 рейдовых проверки. В 261 случае (8,6%) выявлены нарушения</a:t>
              </a:r>
              <a:endParaRPr lang="en-US" sz="1867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2" name="Text Placeholder 3"/>
            <p:cNvSpPr txBox="1">
              <a:spLocks/>
            </p:cNvSpPr>
            <p:nvPr/>
          </p:nvSpPr>
          <p:spPr>
            <a:xfrm>
              <a:off x="1270276" y="1534546"/>
              <a:ext cx="4961056" cy="11127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33" name="Group 31"/>
          <p:cNvGrpSpPr/>
          <p:nvPr/>
        </p:nvGrpSpPr>
        <p:grpSpPr>
          <a:xfrm>
            <a:off x="802332" y="2107558"/>
            <a:ext cx="10928114" cy="861967"/>
            <a:chOff x="1263565" y="2185020"/>
            <a:chExt cx="4211330" cy="987404"/>
          </a:xfrm>
        </p:grpSpPr>
        <p:sp>
          <p:nvSpPr>
            <p:cNvPr id="34" name="Text Placeholder 3"/>
            <p:cNvSpPr txBox="1">
              <a:spLocks/>
            </p:cNvSpPr>
            <p:nvPr/>
          </p:nvSpPr>
          <p:spPr>
            <a:xfrm>
              <a:off x="1263565" y="2185020"/>
              <a:ext cx="4211330" cy="98740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867" b="1" dirty="0" smtClean="0">
                  <a:solidFill>
                    <a:schemeClr val="accent2"/>
                  </a:solidFill>
                  <a:latin typeface="+mj-lt"/>
                </a:rPr>
                <a:t>За многочисленные нарушения составлено 20 протоколов о временном запрете деятельности: </a:t>
              </a:r>
              <a:r>
                <a:rPr lang="ru-RU" sz="1867" dirty="0" smtClean="0">
                  <a:solidFill>
                    <a:schemeClr val="accent2"/>
                  </a:solidFill>
                  <a:latin typeface="+mj-lt"/>
                </a:rPr>
                <a:t>9 общественное питание, 11 продовольственная торговля</a:t>
              </a:r>
              <a:endParaRPr lang="en-US" sz="1867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1270277" y="2599593"/>
              <a:ext cx="2610439" cy="15384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6" name="Group 32"/>
          <p:cNvGrpSpPr/>
          <p:nvPr/>
        </p:nvGrpSpPr>
        <p:grpSpPr>
          <a:xfrm>
            <a:off x="623394" y="3134479"/>
            <a:ext cx="11423611" cy="793513"/>
            <a:chOff x="1145826" y="3299265"/>
            <a:chExt cx="9130524" cy="304862"/>
          </a:xfrm>
        </p:grpSpPr>
        <p:sp>
          <p:nvSpPr>
            <p:cNvPr id="37" name="Text Placeholder 3"/>
            <p:cNvSpPr txBox="1">
              <a:spLocks/>
            </p:cNvSpPr>
            <p:nvPr/>
          </p:nvSpPr>
          <p:spPr>
            <a:xfrm>
              <a:off x="1270278" y="3299265"/>
              <a:ext cx="9006072" cy="11038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defRPr/>
              </a:pPr>
              <a:r>
                <a:rPr lang="ru-RU" sz="1867" b="1" dirty="0" smtClean="0">
                  <a:solidFill>
                    <a:schemeClr val="accent3"/>
                  </a:solidFill>
                  <a:latin typeface="+mj-lt"/>
                </a:rPr>
                <a:t>Из 20 дел, 17 находится на рассмотрении в суде, по 3 приняты решения:</a:t>
              </a:r>
              <a:endParaRPr lang="en-US" sz="1867" b="1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1145826" y="3430750"/>
              <a:ext cx="8044129" cy="1733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333" dirty="0" smtClean="0">
                  <a:solidFill>
                    <a:schemeClr val="bg1">
                      <a:lumMod val="50000"/>
                    </a:schemeClr>
                  </a:solidFill>
                </a:rPr>
                <a:t>	приостановлена деятельность двух предприятий на 8 и 15 суток</a:t>
              </a:r>
            </a:p>
            <a:p>
              <a:pPr algn="l" defTabSz="1219170">
                <a:spcBef>
                  <a:spcPct val="20000"/>
                </a:spcBef>
                <a:defRPr/>
              </a:pPr>
              <a:r>
                <a:rPr lang="ru-RU" sz="1333" dirty="0" smtClean="0">
                  <a:solidFill>
                    <a:schemeClr val="bg1">
                      <a:lumMod val="50000"/>
                    </a:schemeClr>
                  </a:solidFill>
                </a:rPr>
                <a:t>	на одно предприятие наложен штраф на сумму 25 тыс. рублей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303125" y="130261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303125" y="215507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271751" y="400973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298966" y="310462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90525" y="4104957"/>
            <a:ext cx="10182275" cy="28777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870" b="1" dirty="0" smtClean="0">
                <a:solidFill>
                  <a:schemeClr val="accent4"/>
                </a:solidFill>
                <a:latin typeface="+mj-lt"/>
              </a:rPr>
              <a:t>Основные нарушения:</a:t>
            </a:r>
            <a:endParaRPr lang="en-US" sz="187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795473" y="4430126"/>
            <a:ext cx="11160093" cy="143590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отсутствует маска у персонала;</a:t>
            </a:r>
          </a:p>
          <a:p>
            <a:pPr algn="l" defTabSz="1219170">
              <a:spcBef>
                <a:spcPct val="20000"/>
              </a:spcBef>
              <a:defRPr/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не обеспечено проведение дезинфекции рабочих помещений;</a:t>
            </a:r>
          </a:p>
          <a:p>
            <a:pPr algn="l" defTabSz="1219170">
              <a:spcBef>
                <a:spcPct val="20000"/>
              </a:spcBef>
              <a:defRPr/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не соблюдается социальная дистанция (отсутствует разметка);</a:t>
            </a:r>
          </a:p>
          <a:p>
            <a:pPr algn="l" defTabSz="1219170">
              <a:spcBef>
                <a:spcPct val="20000"/>
              </a:spcBef>
              <a:defRPr/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отсутствуют антисептики;</a:t>
            </a:r>
          </a:p>
          <a:p>
            <a:pPr algn="l" defTabSz="1219170">
              <a:spcBef>
                <a:spcPct val="20000"/>
              </a:spcBef>
              <a:defRPr/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отсутствует оборудование по обеззараживанию воздуха;</a:t>
            </a:r>
          </a:p>
          <a:p>
            <a:pPr algn="l" defTabSz="1219170">
              <a:spcBef>
                <a:spcPct val="20000"/>
              </a:spcBef>
              <a:defRPr/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не организовано выявление лиц с признаками инфекционных заболеваний перед началом работы и др.</a:t>
            </a: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6172327" y="2459273"/>
            <a:ext cx="4526788" cy="2051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8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3"/>
          <p:cNvSpPr/>
          <p:nvPr/>
        </p:nvSpPr>
        <p:spPr>
          <a:xfrm>
            <a:off x="-8709" y="-1357"/>
            <a:ext cx="12192000" cy="6751783"/>
          </a:xfrm>
          <a:prstGeom prst="rect">
            <a:avLst/>
          </a:prstGeom>
          <a:gradFill>
            <a:gsLst>
              <a:gs pos="0">
                <a:srgbClr val="BB8345"/>
              </a:gs>
              <a:gs pos="0">
                <a:sysClr val="window" lastClr="FFFFFF">
                  <a:lumMod val="85000"/>
                </a:sysClr>
              </a:gs>
              <a:gs pos="100000">
                <a:srgbClr val="ED7D31">
                  <a:lumMod val="20000"/>
                  <a:lumOff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Shape 288"/>
          <p:cNvSpPr txBox="1">
            <a:spLocks/>
          </p:cNvSpPr>
          <p:nvPr/>
        </p:nvSpPr>
        <p:spPr>
          <a:xfrm>
            <a:off x="623393" y="256417"/>
            <a:ext cx="11187606" cy="694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Результаты рейдовых проверок, проводимых Управлением </a:t>
            </a:r>
            <a:r>
              <a:rPr lang="ru-RU" sz="2800" dirty="0" err="1" smtClean="0"/>
              <a:t>Роспотребнадзора</a:t>
            </a:r>
            <a:r>
              <a:rPr lang="ru-RU" sz="2800" dirty="0" smtClean="0"/>
              <a:t> по Алтайскому краю</a:t>
            </a:r>
            <a:endParaRPr lang="ru-RU" sz="2800" b="0" dirty="0"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0067" y="984561"/>
            <a:ext cx="1807208" cy="72008"/>
          </a:xfrm>
          <a:prstGeom prst="rect">
            <a:avLst/>
          </a:prstGeom>
          <a:solidFill>
            <a:srgbClr val="B6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6581" y="1124368"/>
            <a:ext cx="10744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BB8345"/>
                </a:solidFill>
                <a:cs typeface="Arial" pitchFamily="34" charset="0"/>
              </a:rPr>
              <a:t>За период с 15.10.2021 по 21.10.2021</a:t>
            </a:r>
            <a:endParaRPr lang="ru-RU" i="1" dirty="0">
              <a:solidFill>
                <a:srgbClr val="BB8345"/>
              </a:solidFill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48919"/>
              </p:ext>
            </p:extLst>
          </p:nvPr>
        </p:nvGraphicFramePr>
        <p:xfrm>
          <a:off x="143380" y="1493700"/>
          <a:ext cx="11914736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706"/>
                <a:gridCol w="98960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Нарушители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Алейский</a:t>
                      </a:r>
                      <a:r>
                        <a:rPr lang="ru-RU" sz="1400" dirty="0" smtClean="0"/>
                        <a:t>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магазин «Ассорти» (ИП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Трунова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О.В.), п.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Алейский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ул. Советская, д. 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Алтайский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магазин (ИП Парамонов И.В.), с. Алтайское, ул. Советская, 308; магазин «Мария-Ра» (ООО «Розница К-1»), ул. Советская, 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Благовещенский</a:t>
                      </a:r>
                      <a:r>
                        <a:rPr lang="ru-RU" sz="1400" baseline="0" dirty="0" smtClean="0"/>
                        <a:t>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магазин непродовольственных товаров «Аленка» (ООО «Аленка»),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р.п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Благовещенка, ул. Советская, 43б; магазин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Хозстрой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ИП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Шупике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К.Н.,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р.п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Благовещенка, ул. Советская, 68; кафе «Анна», ИП Вербилова А.А.,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р.п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Благовещенка, Советская, 52; магазин «Магнит», АО «Тандер»,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р.п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Благовещенка, ул. Пушкина, 89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Кулундинский</a:t>
                      </a:r>
                      <a:r>
                        <a:rPr lang="ru-RU" sz="1400" dirty="0" smtClean="0"/>
                        <a:t>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магазин «Восток» ИП </a:t>
                      </a:r>
                      <a:r>
                        <a:rPr lang="ru-RU" sz="1400" dirty="0" err="1" smtClean="0"/>
                        <a:t>Сортбоев</a:t>
                      </a:r>
                      <a:r>
                        <a:rPr lang="ru-RU" sz="1400" dirty="0" smtClean="0"/>
                        <a:t> Б.А., с. Кулунда, ул. Лермонтова, 2е; магазин «</a:t>
                      </a:r>
                      <a:r>
                        <a:rPr lang="ru-RU" sz="1400" dirty="0" err="1" smtClean="0"/>
                        <a:t>Пиффков</a:t>
                      </a:r>
                      <a:r>
                        <a:rPr lang="ru-RU" sz="1400" dirty="0" smtClean="0"/>
                        <a:t>» ИП Степанова Е.П., с. Кулунда, ул. Лермонтова, 2д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Мамонтовский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магазин сотовой связи «Билайн» с. </a:t>
                      </a:r>
                      <a:r>
                        <a:rPr lang="ru-RU" sz="1400" dirty="0" err="1" smtClean="0"/>
                        <a:t>Мамонтово</a:t>
                      </a:r>
                      <a:r>
                        <a:rPr lang="ru-RU" sz="1400" dirty="0" smtClean="0"/>
                        <a:t> ул. Партизанская 162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Михайловский район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магазин «Градус» (ИП </a:t>
                      </a:r>
                      <a:r>
                        <a:rPr lang="ru-RU" sz="1400" dirty="0" err="1" smtClean="0"/>
                        <a:t>Колепп</a:t>
                      </a:r>
                      <a:r>
                        <a:rPr lang="ru-RU" sz="1400" dirty="0" smtClean="0"/>
                        <a:t> А.И), с. Михайловское, ул. Центральная, 123г; магазин «Теремок» (ИП Войтеховская Т.Н.), с. Михайловское, ул. Шоссейная 76а</a:t>
                      </a:r>
                      <a:endParaRPr lang="ru-RU" sz="14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Первомайский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магазин, ИП </a:t>
                      </a:r>
                      <a:r>
                        <a:rPr lang="ru-RU" sz="1400" dirty="0" err="1" smtClean="0"/>
                        <a:t>Михова</a:t>
                      </a:r>
                      <a:r>
                        <a:rPr lang="ru-RU" sz="1400" dirty="0" smtClean="0"/>
                        <a:t> А.Г., с. </a:t>
                      </a:r>
                      <a:r>
                        <a:rPr lang="ru-RU" sz="1400" dirty="0" err="1" smtClean="0"/>
                        <a:t>Зудилово</a:t>
                      </a:r>
                      <a:r>
                        <a:rPr lang="ru-RU" sz="1400" dirty="0" smtClean="0"/>
                        <a:t>, ул. Юбилейная, 1а; парикмахерская «Расческа» (без регистрации ИП), с. Березовка, </a:t>
                      </a:r>
                      <a:r>
                        <a:rPr lang="ru-RU" sz="1400" dirty="0" err="1" smtClean="0"/>
                        <a:t>ул</a:t>
                      </a:r>
                      <a:r>
                        <a:rPr lang="ru-RU" sz="1400" dirty="0" smtClean="0"/>
                        <a:t> 40 лет Победы, 46; продуктовый магазин «Алтай» (ИП Жданова И.Г.), с. Березовка, ул. 40 лет Победы 24; продуктовый магазин (ИП </a:t>
                      </a:r>
                      <a:r>
                        <a:rPr lang="ru-RU" sz="1400" dirty="0" err="1" smtClean="0"/>
                        <a:t>Чарикова</a:t>
                      </a:r>
                      <a:r>
                        <a:rPr lang="ru-RU" sz="1400" dirty="0" smtClean="0"/>
                        <a:t> М.В.), с. </a:t>
                      </a:r>
                      <a:r>
                        <a:rPr lang="ru-RU" sz="1400" dirty="0" err="1" smtClean="0"/>
                        <a:t>Зудило</a:t>
                      </a:r>
                      <a:r>
                        <a:rPr lang="ru-RU" sz="1400" dirty="0" smtClean="0"/>
                        <a:t>, ул. Школьная, 13а</a:t>
                      </a:r>
                      <a:endParaRPr lang="ru-RU" sz="14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Поспелихинский</a:t>
                      </a:r>
                      <a:r>
                        <a:rPr lang="ru-RU" sz="1400" dirty="0" smtClean="0"/>
                        <a:t>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промышленный отдел (ИП </a:t>
                      </a:r>
                      <a:r>
                        <a:rPr lang="ru-RU" sz="1400" dirty="0" err="1" smtClean="0"/>
                        <a:t>Пантюхов</a:t>
                      </a:r>
                      <a:r>
                        <a:rPr lang="ru-RU" sz="1400" dirty="0" smtClean="0"/>
                        <a:t> С.О.) в магазине «Мария-Ра», с. Поспелиха, Коммунистическая, 10</a:t>
                      </a:r>
                      <a:endParaRPr lang="ru-RU" sz="14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Троицкий</a:t>
                      </a:r>
                      <a:r>
                        <a:rPr lang="ru-RU" sz="1400" baseline="0" dirty="0" smtClean="0"/>
                        <a:t>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ТД «</a:t>
                      </a:r>
                      <a:r>
                        <a:rPr lang="ru-RU" sz="1400" dirty="0" err="1" smtClean="0"/>
                        <a:t>Аникс</a:t>
                      </a:r>
                      <a:r>
                        <a:rPr lang="ru-RU" sz="1400" dirty="0" smtClean="0"/>
                        <a:t> (ООО ТС «</a:t>
                      </a:r>
                      <a:r>
                        <a:rPr lang="ru-RU" sz="1400" dirty="0" err="1" smtClean="0"/>
                        <a:t>Аникс</a:t>
                      </a:r>
                      <a:r>
                        <a:rPr lang="ru-RU" sz="1400" dirty="0" smtClean="0"/>
                        <a:t>»), с. Троицкое, ул. Чапаева, 46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4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3"/>
          <p:cNvSpPr/>
          <p:nvPr/>
        </p:nvSpPr>
        <p:spPr>
          <a:xfrm>
            <a:off x="-8709" y="-1357"/>
            <a:ext cx="12192000" cy="6751783"/>
          </a:xfrm>
          <a:prstGeom prst="rect">
            <a:avLst/>
          </a:prstGeom>
          <a:gradFill>
            <a:gsLst>
              <a:gs pos="0">
                <a:srgbClr val="BB8345"/>
              </a:gs>
              <a:gs pos="0">
                <a:sysClr val="window" lastClr="FFFFFF">
                  <a:lumMod val="85000"/>
                </a:sysClr>
              </a:gs>
              <a:gs pos="100000">
                <a:srgbClr val="ED7D31">
                  <a:lumMod val="20000"/>
                  <a:lumOff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Shape 288"/>
          <p:cNvSpPr txBox="1">
            <a:spLocks/>
          </p:cNvSpPr>
          <p:nvPr/>
        </p:nvSpPr>
        <p:spPr>
          <a:xfrm>
            <a:off x="623393" y="128227"/>
            <a:ext cx="11187606" cy="694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Результаты рейдовых проверок, проводимых Управлением </a:t>
            </a:r>
            <a:r>
              <a:rPr lang="ru-RU" sz="2800" dirty="0" err="1" smtClean="0"/>
              <a:t>Роспотребнадзора</a:t>
            </a:r>
            <a:r>
              <a:rPr lang="ru-RU" sz="2800" dirty="0" smtClean="0"/>
              <a:t> по Алтайскому краю</a:t>
            </a:r>
            <a:endParaRPr lang="ru-RU" sz="2800" b="0" dirty="0"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0067" y="899101"/>
            <a:ext cx="1807208" cy="72008"/>
          </a:xfrm>
          <a:prstGeom prst="rect">
            <a:avLst/>
          </a:prstGeom>
          <a:solidFill>
            <a:srgbClr val="B6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55654"/>
              </p:ext>
            </p:extLst>
          </p:nvPr>
        </p:nvGraphicFramePr>
        <p:xfrm>
          <a:off x="143380" y="1049315"/>
          <a:ext cx="11914736" cy="567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706"/>
                <a:gridCol w="98960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Наименование МО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Нарушители</a:t>
                      </a:r>
                      <a:endParaRPr lang="ru-RU" sz="13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dirty="0" err="1" smtClean="0"/>
                        <a:t>Табунский</a:t>
                      </a:r>
                      <a:r>
                        <a:rPr lang="ru-RU" sz="1350" dirty="0" smtClean="0"/>
                        <a:t> район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магазин «Империя табака» (ИП Савченко С.В.), с. Табуны, ул. Пушкина, 3; магазин «женская одежда» (ИП </a:t>
                      </a:r>
                      <a:r>
                        <a:rPr lang="ru-RU" sz="1350" dirty="0" err="1" smtClean="0"/>
                        <a:t>Юганова</a:t>
                      </a:r>
                      <a:r>
                        <a:rPr lang="ru-RU" sz="1350" dirty="0" smtClean="0"/>
                        <a:t> С.А.), с. Табуны, ул. Целинная, 22; магазин (ИП Жук П.П.), с. Табуны, ул. Ленина, 2; магазин «У дяди Федора» (ИП </a:t>
                      </a:r>
                      <a:r>
                        <a:rPr lang="ru-RU" sz="1350" dirty="0" err="1" smtClean="0"/>
                        <a:t>Антименко</a:t>
                      </a:r>
                      <a:r>
                        <a:rPr lang="ru-RU" sz="1350" dirty="0" smtClean="0"/>
                        <a:t> Ф.В.), с. Табуны, ул. Целинная, 22; магазин «Надежда» (ИП </a:t>
                      </a:r>
                      <a:r>
                        <a:rPr lang="ru-RU" sz="1350" dirty="0" err="1" smtClean="0"/>
                        <a:t>Варт</a:t>
                      </a:r>
                      <a:r>
                        <a:rPr lang="ru-RU" sz="1350" dirty="0" smtClean="0"/>
                        <a:t> С.И.), с. Табуны, ул. Целинная, 30</a:t>
                      </a:r>
                      <a:endParaRPr lang="ru-RU" sz="13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Третьяковский район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магазин «Восточные сладости» (ИП </a:t>
                      </a:r>
                      <a:r>
                        <a:rPr lang="ru-RU" sz="1350" dirty="0" err="1" smtClean="0"/>
                        <a:t>Гасымов</a:t>
                      </a:r>
                      <a:r>
                        <a:rPr lang="ru-RU" sz="1350" dirty="0" smtClean="0"/>
                        <a:t> Ш.Ф.), с. Староалейское, ул. Шоссейная, 67</a:t>
                      </a:r>
                      <a:endParaRPr lang="ru-RU" sz="13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dirty="0" err="1" smtClean="0"/>
                        <a:t>Топчихинский</a:t>
                      </a:r>
                      <a:r>
                        <a:rPr lang="ru-RU" sz="1350" dirty="0" smtClean="0"/>
                        <a:t> район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магазин (ИП </a:t>
                      </a:r>
                      <a:r>
                        <a:rPr lang="ru-RU" sz="1350" dirty="0" err="1" smtClean="0"/>
                        <a:t>Крамынин</a:t>
                      </a:r>
                      <a:r>
                        <a:rPr lang="ru-RU" sz="1350" dirty="0" smtClean="0"/>
                        <a:t> А.Г.), с. Топчиха, ул. Юбилейная, 3</a:t>
                      </a:r>
                      <a:endParaRPr lang="ru-RU" sz="13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dirty="0" err="1" smtClean="0"/>
                        <a:t>Угловский</a:t>
                      </a:r>
                      <a:r>
                        <a:rPr lang="ru-RU" sz="1350" dirty="0" smtClean="0"/>
                        <a:t> район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магазин «Малина» (ИП Черняев В.А.), с. Угловское, ул. Ленина, 29</a:t>
                      </a:r>
                      <a:endParaRPr lang="ru-RU" sz="13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Каменский район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г. Камень-на-Оби: бар «Бочка» (ИП </a:t>
                      </a:r>
                      <a:r>
                        <a:rPr lang="ru-RU" sz="1350" dirty="0" err="1" smtClean="0"/>
                        <a:t>Исаенкова</a:t>
                      </a:r>
                      <a:r>
                        <a:rPr lang="ru-RU" sz="1350" dirty="0" smtClean="0"/>
                        <a:t> Н.П.), ул. Барнаульская, 114/2; продуктовый магазин «АВА» (ИП Булгакова В.В.), ул. Колесникова, 11; продуктовый магазин «Зеленый» (ИП </a:t>
                      </a:r>
                      <a:r>
                        <a:rPr lang="ru-RU" sz="1350" dirty="0" err="1" smtClean="0"/>
                        <a:t>Луцко</a:t>
                      </a:r>
                      <a:r>
                        <a:rPr lang="ru-RU" sz="1350" dirty="0" smtClean="0"/>
                        <a:t> Н.В.), ул. Барнаульский тракт, 16а/1; пивной магазин «Восьмой» (ИП Ощепков В.В.), ул. Ленина, 12; строительный магазин «Мир Строителя» (ИП </a:t>
                      </a:r>
                      <a:r>
                        <a:rPr lang="ru-RU" sz="1350" dirty="0" err="1" smtClean="0"/>
                        <a:t>Тютюнников</a:t>
                      </a:r>
                      <a:r>
                        <a:rPr lang="ru-RU" sz="1350" dirty="0" smtClean="0"/>
                        <a:t> А.В.), ул. Нижегородская, 72</a:t>
                      </a:r>
                      <a:endParaRPr lang="ru-RU" sz="13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dirty="0" err="1" smtClean="0"/>
                        <a:t>Крутихинский</a:t>
                      </a:r>
                      <a:r>
                        <a:rPr lang="ru-RU" sz="1350" dirty="0" smtClean="0"/>
                        <a:t> район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магазин «Престиж» (ИП Казанцева Т.А.), ул. Гагарина, 3а</a:t>
                      </a:r>
                      <a:endParaRPr lang="ru-RU" sz="135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Г. Заринск 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магазин «Егорушка» (ИП Аксенова В.Н.), ул. Горького, 71а; магазин «Хлеб» (ЗАО «Новые зори»), ул. Горького, 9</a:t>
                      </a:r>
                      <a:endParaRPr lang="ru-RU" sz="135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Г. Алейск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Магазин «Любимый» (ИП </a:t>
                      </a:r>
                      <a:r>
                        <a:rPr lang="ru-RU" sz="1350" dirty="0" err="1" smtClean="0"/>
                        <a:t>Клочкова</a:t>
                      </a:r>
                      <a:r>
                        <a:rPr lang="ru-RU" sz="1350" dirty="0" smtClean="0"/>
                        <a:t> К.А.), ул. Строительная, 6; магазин «Аргус» (ООО «Тандем»), ул. Стадионная, 7а; магазин «Продукты» (ИП </a:t>
                      </a:r>
                      <a:r>
                        <a:rPr lang="ru-RU" sz="1350" dirty="0" err="1" smtClean="0"/>
                        <a:t>Трунова</a:t>
                      </a:r>
                      <a:r>
                        <a:rPr lang="ru-RU" sz="1350" dirty="0" smtClean="0"/>
                        <a:t> О.В.), ул. Давыдова, д. 201/1</a:t>
                      </a:r>
                      <a:endParaRPr lang="ru-RU" sz="135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Г. Рубцовск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отдел ООО «ДНС-ритейл» и промышленные отделы (ИП </a:t>
                      </a:r>
                      <a:r>
                        <a:rPr lang="ru-RU" sz="1350" dirty="0" err="1" smtClean="0"/>
                        <a:t>Жмоченко</a:t>
                      </a:r>
                      <a:r>
                        <a:rPr lang="ru-RU" sz="1350" dirty="0" smtClean="0"/>
                        <a:t> С.Н., ИП </a:t>
                      </a:r>
                      <a:r>
                        <a:rPr lang="ru-RU" sz="1350" dirty="0" err="1" smtClean="0"/>
                        <a:t>Снежганова</a:t>
                      </a:r>
                      <a:r>
                        <a:rPr lang="ru-RU" sz="1350" dirty="0" smtClean="0"/>
                        <a:t> А.А., ИП </a:t>
                      </a:r>
                      <a:r>
                        <a:rPr lang="ru-RU" sz="1350" dirty="0" err="1" smtClean="0"/>
                        <a:t>Попко</a:t>
                      </a:r>
                      <a:r>
                        <a:rPr lang="ru-RU" sz="1350" dirty="0" smtClean="0"/>
                        <a:t> О.М.) в ТЦ «Мария-Ра», ул. Р. Зорге, 96а; промышленный отдел (ИП </a:t>
                      </a:r>
                      <a:r>
                        <a:rPr lang="ru-RU" sz="1350" dirty="0" err="1" smtClean="0"/>
                        <a:t>Кушмонов</a:t>
                      </a:r>
                      <a:r>
                        <a:rPr lang="ru-RU" sz="1350" dirty="0" smtClean="0"/>
                        <a:t> В.Ю.) в ТЦ «Радуга», ул. Тракторная, 17; промышленный отдел (ИП </a:t>
                      </a:r>
                      <a:r>
                        <a:rPr lang="ru-RU" sz="1350" dirty="0" err="1" smtClean="0"/>
                        <a:t>Мизенко</a:t>
                      </a:r>
                      <a:r>
                        <a:rPr lang="ru-RU" sz="1350" dirty="0" smtClean="0"/>
                        <a:t> Н.В.) в магазине «Ассорти вкуса», ул. Декабристов, 1; промышленный отдел (ИП Зверева В.А.) в ТЦ «Визит», ул. Менделеева, 1; промышленные отделы (ИП </a:t>
                      </a:r>
                      <a:r>
                        <a:rPr lang="ru-RU" sz="1350" dirty="0" err="1" smtClean="0"/>
                        <a:t>Космынина</a:t>
                      </a:r>
                      <a:r>
                        <a:rPr lang="ru-RU" sz="1350" dirty="0" smtClean="0"/>
                        <a:t> М.В., ИП </a:t>
                      </a:r>
                      <a:r>
                        <a:rPr lang="ru-RU" sz="1350" dirty="0" err="1" smtClean="0"/>
                        <a:t>Бутырина</a:t>
                      </a:r>
                      <a:r>
                        <a:rPr lang="ru-RU" sz="1350" dirty="0" smtClean="0"/>
                        <a:t> Е.А.) в ТЦ «Европа», ул. Комсомольская, 149; промышленный отдел (ИП Алексеева Г.В.) в магазине «Мария-Ра», ул. Красная, 64; промышленные отделы (ИП </a:t>
                      </a:r>
                      <a:r>
                        <a:rPr lang="ru-RU" sz="1350" dirty="0" err="1" smtClean="0"/>
                        <a:t>Шакалова</a:t>
                      </a:r>
                      <a:r>
                        <a:rPr lang="ru-RU" sz="1350" dirty="0" smtClean="0"/>
                        <a:t> Т.В., ИП Рязанова И.О.) в магазине «Мария-Ра», ул. Пролетарская, 422.</a:t>
                      </a:r>
                      <a:endParaRPr lang="ru-RU" sz="13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3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3"/>
          <p:cNvSpPr/>
          <p:nvPr/>
        </p:nvSpPr>
        <p:spPr>
          <a:xfrm>
            <a:off x="-8709" y="-1357"/>
            <a:ext cx="12192000" cy="6751783"/>
          </a:xfrm>
          <a:prstGeom prst="rect">
            <a:avLst/>
          </a:prstGeom>
          <a:gradFill>
            <a:gsLst>
              <a:gs pos="0">
                <a:srgbClr val="BB8345"/>
              </a:gs>
              <a:gs pos="0">
                <a:sysClr val="window" lastClr="FFFFFF">
                  <a:lumMod val="85000"/>
                </a:sysClr>
              </a:gs>
              <a:gs pos="100000">
                <a:srgbClr val="ED7D31">
                  <a:lumMod val="20000"/>
                  <a:lumOff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Shape 288"/>
          <p:cNvSpPr txBox="1">
            <a:spLocks/>
          </p:cNvSpPr>
          <p:nvPr/>
        </p:nvSpPr>
        <p:spPr>
          <a:xfrm>
            <a:off x="623393" y="256417"/>
            <a:ext cx="11187606" cy="694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Результаты рейдовых проверок, проводимых Управлением </a:t>
            </a:r>
            <a:r>
              <a:rPr lang="ru-RU" sz="2800" dirty="0" err="1" smtClean="0"/>
              <a:t>Роспотребнадзора</a:t>
            </a:r>
            <a:r>
              <a:rPr lang="ru-RU" sz="2800" dirty="0" smtClean="0"/>
              <a:t> по Алтайскому краю</a:t>
            </a:r>
            <a:endParaRPr lang="ru-RU" sz="2800" b="0" dirty="0"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0067" y="984561"/>
            <a:ext cx="1807208" cy="72008"/>
          </a:xfrm>
          <a:prstGeom prst="rect">
            <a:avLst/>
          </a:prstGeom>
          <a:solidFill>
            <a:srgbClr val="B6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6581" y="1124368"/>
            <a:ext cx="10744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BB8345"/>
                </a:solidFill>
                <a:cs typeface="Arial" pitchFamily="34" charset="0"/>
              </a:rPr>
              <a:t>За период с 15.10.2021 по 21.10.2021</a:t>
            </a:r>
            <a:endParaRPr lang="ru-RU" i="1" dirty="0">
              <a:solidFill>
                <a:srgbClr val="BB8345"/>
              </a:solidFill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25181"/>
              </p:ext>
            </p:extLst>
          </p:nvPr>
        </p:nvGraphicFramePr>
        <p:xfrm>
          <a:off x="143380" y="1493700"/>
          <a:ext cx="11914736" cy="436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706"/>
                <a:gridCol w="9896030"/>
              </a:tblGrid>
              <a:tr h="2842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Нарушители</a:t>
                      </a:r>
                      <a:endParaRPr lang="ru-RU" sz="1400" dirty="0"/>
                    </a:p>
                  </a:txBody>
                  <a:tcPr/>
                </a:tc>
              </a:tr>
              <a:tr h="13781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Г. Барнаул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Podrebro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(ул.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Малотобольская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23); отдел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Диксис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ИП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Колотилин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салон связи «МТС» ЗАО «РТК» в ТЦ «Европа» (ул. Павловский тракт, 251в); отдел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Oblik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ИП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Подойникова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Л.А. в ТЦ «Арена» (ул. Павловский тракт, 188); отдел «Камелия» ИП Баранова Н.И. в ТЦ «Ультра» (пр.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Ле-нина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10); отдел «Кукла» ИП Александрова Е.В. в ТЦ «Огни» (ул. А. Пет-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219-б); автосалон «CAR PARK» (ул. Профсоюзов, 4д); ООО «Стай-лист-Ю» в ТЦ «Бум» (ул. Попова, 86); магазин «Алтай-Мебель» ИП Прус И.А. (ул. Г. Исакова 206б); бар «Изба» ИП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Цицарева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С.С. (ул. Павловский тракт, 60Д); бар «Хмельной поток» ООО «Фаворит» (ул. Тимуровская, 17); закусочная «Для народа» ИП Оганесян (пл. Победы, 12); столовая «Щи борщи» ИП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Модебадзе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И.М. (пл. Победы, 12а); кафе «Бон Вояж» (пл. Победы, 12а); отдел «Ладушка ИП Аксенова Т.А. в ТЦ «Первомай-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ский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(пр. Красноармейский, 58)</a:t>
                      </a:r>
                      <a:endParaRPr lang="ru-RU" sz="1400" dirty="0"/>
                    </a:p>
                  </a:txBody>
                  <a:tcPr/>
                </a:tc>
              </a:tr>
              <a:tr h="22619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Г. Бийск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непродовольственных товаров электротехнического центра г. Бийска, (ООО «Центр электротехники»), пер.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Мопровский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30; парикмахерская (ИП Митрофанов Н.А.), пер.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Мопровский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36; магазин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Beerlin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(ООО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Бирлин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»), ул. Ленина, 234; ООО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Микрокредитная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компания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Скиффинанс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ул. Ленина, д. 244; парикмахер-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«Очарование», ул. Л. Толстого 136; магазин «Любимые продукты 24» (ООО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Продуктмаркет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»), ул.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Мухачева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258; магазин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Аникс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(ООО ТС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Аникс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»), ул.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Мухачева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256/3; магазин «GUS» (ООО «ГУСБИР»), ул. Социалистическая, 50;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ма-газин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«Пивная лига», ул. Социалистическая, 44; парикмахерская «САЮРА», ул. Петрова, 7; магазин «Домострой» (ООО «Палитра»), ул. Социалистическая, 60; сервисный центр «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ул. Васильева, д. 30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4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3"/>
          <p:cNvSpPr/>
          <p:nvPr/>
        </p:nvSpPr>
        <p:spPr>
          <a:xfrm>
            <a:off x="0" y="1246804"/>
            <a:ext cx="12192000" cy="5611196"/>
          </a:xfrm>
          <a:prstGeom prst="rect">
            <a:avLst/>
          </a:prstGeom>
          <a:gradFill>
            <a:gsLst>
              <a:gs pos="0">
                <a:srgbClr val="BB8345"/>
              </a:gs>
              <a:gs pos="0">
                <a:schemeClr val="bg1">
                  <a:lumMod val="8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72" name="Полилиния 2071"/>
          <p:cNvSpPr/>
          <p:nvPr/>
        </p:nvSpPr>
        <p:spPr>
          <a:xfrm>
            <a:off x="1843636" y="6734179"/>
            <a:ext cx="1568075" cy="259033"/>
          </a:xfrm>
          <a:custGeom>
            <a:avLst/>
            <a:gdLst>
              <a:gd name="connsiteX0" fmla="*/ 0 w 2498766"/>
              <a:gd name="connsiteY0" fmla="*/ 0 h 264476"/>
              <a:gd name="connsiteX1" fmla="*/ 2498766 w 2498766"/>
              <a:gd name="connsiteY1" fmla="*/ 0 h 264476"/>
              <a:gd name="connsiteX2" fmla="*/ 2498766 w 2498766"/>
              <a:gd name="connsiteY2" fmla="*/ 264476 h 264476"/>
              <a:gd name="connsiteX3" fmla="*/ 0 w 2498766"/>
              <a:gd name="connsiteY3" fmla="*/ 264476 h 264476"/>
              <a:gd name="connsiteX4" fmla="*/ 0 w 2498766"/>
              <a:gd name="connsiteY4" fmla="*/ 0 h 2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766" h="264476">
                <a:moveTo>
                  <a:pt x="0" y="0"/>
                </a:moveTo>
                <a:lnTo>
                  <a:pt x="2498766" y="0"/>
                </a:lnTo>
                <a:lnTo>
                  <a:pt x="2498766" y="264476"/>
                </a:lnTo>
                <a:lnTo>
                  <a:pt x="0" y="2644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0" rIns="68580" bIns="0" numCol="1" spcCol="1270" anchor="b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074" name="Полилиния 2073"/>
          <p:cNvSpPr/>
          <p:nvPr/>
        </p:nvSpPr>
        <p:spPr>
          <a:xfrm>
            <a:off x="3884761" y="6734179"/>
            <a:ext cx="1568075" cy="259033"/>
          </a:xfrm>
          <a:custGeom>
            <a:avLst/>
            <a:gdLst>
              <a:gd name="connsiteX0" fmla="*/ 0 w 2498766"/>
              <a:gd name="connsiteY0" fmla="*/ 0 h 264476"/>
              <a:gd name="connsiteX1" fmla="*/ 2498766 w 2498766"/>
              <a:gd name="connsiteY1" fmla="*/ 0 h 264476"/>
              <a:gd name="connsiteX2" fmla="*/ 2498766 w 2498766"/>
              <a:gd name="connsiteY2" fmla="*/ 264476 h 264476"/>
              <a:gd name="connsiteX3" fmla="*/ 0 w 2498766"/>
              <a:gd name="connsiteY3" fmla="*/ 264476 h 264476"/>
              <a:gd name="connsiteX4" fmla="*/ 0 w 2498766"/>
              <a:gd name="connsiteY4" fmla="*/ 0 h 2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766" h="264476">
                <a:moveTo>
                  <a:pt x="0" y="0"/>
                </a:moveTo>
                <a:lnTo>
                  <a:pt x="2498766" y="0"/>
                </a:lnTo>
                <a:lnTo>
                  <a:pt x="2498766" y="264476"/>
                </a:lnTo>
                <a:lnTo>
                  <a:pt x="0" y="2644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0" rIns="68580" bIns="0" numCol="1" spcCol="1270" anchor="b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" name="AutoShape 4" descr="https://encrypted-tbn2.gstatic.com/images?q=tbn:ANd9GcR8xeG9iVFwpaMxrKYQ4Ex-D2cOmQE27tIWMLcwV3hKa6n3JEThLQ"/>
          <p:cNvSpPr>
            <a:spLocks noChangeAspect="1" noChangeArrowheads="1"/>
          </p:cNvSpPr>
          <p:nvPr/>
        </p:nvSpPr>
        <p:spPr bwMode="auto">
          <a:xfrm>
            <a:off x="2783681" y="-14446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14279" y="270828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сотрудников сферы потребительского рынка </a:t>
            </a:r>
            <a:endParaRPr lang="ru-RU" sz="3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787" y="1351596"/>
            <a:ext cx="9798425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Постановление Главного государственного санитарного врача по Алтайскому краю от 23.07.2021 № 04  (в ред. от 12.10.2021)  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«О проведении профилактических прививок против новой коронавирусной инфекции отдельным группам граждан по эпидемическим показаниям»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18747525"/>
              </p:ext>
            </p:extLst>
          </p:nvPr>
        </p:nvGraphicFramePr>
        <p:xfrm>
          <a:off x="6714565" y="2716306"/>
          <a:ext cx="5227959" cy="398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68466" y="5629677"/>
            <a:ext cx="4906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Муниципальные районы и городские округа с минимальными темпами вакцинации сотрудников сферы потребительского рынка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 (привитых двумя компонентами) на 26.10.2021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8965068"/>
              </p:ext>
            </p:extLst>
          </p:nvPr>
        </p:nvGraphicFramePr>
        <p:xfrm>
          <a:off x="205664" y="2851757"/>
          <a:ext cx="6246242" cy="414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4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3"/>
          <p:cNvSpPr/>
          <p:nvPr/>
        </p:nvSpPr>
        <p:spPr>
          <a:xfrm>
            <a:off x="0" y="-1"/>
            <a:ext cx="12192000" cy="6751783"/>
          </a:xfrm>
          <a:prstGeom prst="rect">
            <a:avLst/>
          </a:prstGeom>
          <a:gradFill>
            <a:gsLst>
              <a:gs pos="0">
                <a:srgbClr val="BB8345"/>
              </a:gs>
              <a:gs pos="0">
                <a:sysClr val="window" lastClr="FFFFFF">
                  <a:lumMod val="85000"/>
                </a:sysClr>
              </a:gs>
              <a:gs pos="100000">
                <a:srgbClr val="ED7D31">
                  <a:lumMod val="20000"/>
                  <a:lumOff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/>
            </a:pPr>
            <a:endParaRPr sz="1600" kern="0" dirty="0">
              <a:solidFill>
                <a:prstClr val="white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Shape 288"/>
          <p:cNvSpPr txBox="1">
            <a:spLocks/>
          </p:cNvSpPr>
          <p:nvPr/>
        </p:nvSpPr>
        <p:spPr>
          <a:xfrm>
            <a:off x="623393" y="273509"/>
            <a:ext cx="11315082" cy="7043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Рекомендации </a:t>
            </a:r>
            <a:r>
              <a:rPr lang="ru-RU" sz="2400" dirty="0" err="1" smtClean="0"/>
              <a:t>Роспотребнадзора</a:t>
            </a:r>
            <a:r>
              <a:rPr lang="ru-RU" sz="2400" dirty="0" smtClean="0"/>
              <a:t> для </a:t>
            </a:r>
            <a:r>
              <a:rPr lang="ru-RU" sz="2400" dirty="0"/>
              <a:t>бизнеса в условиях сохранения рисков распространения COVID-19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40067" y="1018140"/>
            <a:ext cx="1807208" cy="72008"/>
          </a:xfrm>
          <a:prstGeom prst="rect">
            <a:avLst/>
          </a:prstGeom>
          <a:solidFill>
            <a:srgbClr val="B6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293" y="1171256"/>
            <a:ext cx="4640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BB8345"/>
                </a:solidFill>
                <a:cs typeface="Arial" pitchFamily="34" charset="0"/>
                <a:hlinkClick r:id="rId3"/>
              </a:rPr>
              <a:t>https://www.rospotrebnadzor.ru</a:t>
            </a:r>
            <a:r>
              <a:rPr lang="en-US" sz="2000" dirty="0" smtClean="0">
                <a:solidFill>
                  <a:srgbClr val="BB8345"/>
                </a:solidFill>
                <a:cs typeface="Arial" pitchFamily="34" charset="0"/>
                <a:hlinkClick r:id="rId3"/>
              </a:rPr>
              <a:t>/</a:t>
            </a:r>
            <a:endParaRPr lang="en-US" sz="2000" dirty="0">
              <a:solidFill>
                <a:srgbClr val="BB8345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18" y="1571366"/>
            <a:ext cx="5962116" cy="335369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91883" y="2153312"/>
            <a:ext cx="4327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BB8345"/>
                </a:solidFill>
                <a:cs typeface="Arial" pitchFamily="34" charset="0"/>
              </a:rPr>
              <a:t>→     «Рекомендации для бизнеса»</a:t>
            </a:r>
            <a:endParaRPr lang="en-US" sz="2000" dirty="0">
              <a:solidFill>
                <a:srgbClr val="BB8345"/>
              </a:solidFill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01" y="2967899"/>
            <a:ext cx="6318260" cy="3415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14631" y="1345909"/>
            <a:ext cx="5443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BB8345"/>
                </a:solidFill>
                <a:cs typeface="Arial" pitchFamily="34" charset="0"/>
              </a:rPr>
              <a:t>→     </a:t>
            </a:r>
            <a:r>
              <a:rPr lang="ru-RU" sz="2000" dirty="0">
                <a:solidFill>
                  <a:srgbClr val="BB8345"/>
                </a:solidFill>
                <a:cs typeface="Arial" pitchFamily="34" charset="0"/>
              </a:rPr>
              <a:t>«О новой </a:t>
            </a:r>
            <a:r>
              <a:rPr lang="ru-RU" sz="2000" dirty="0" err="1">
                <a:solidFill>
                  <a:srgbClr val="BB8345"/>
                </a:solidFill>
                <a:cs typeface="Arial" pitchFamily="34" charset="0"/>
              </a:rPr>
              <a:t>коронавирусной</a:t>
            </a:r>
            <a:r>
              <a:rPr lang="ru-RU" sz="2000" dirty="0">
                <a:solidFill>
                  <a:srgbClr val="BB8345"/>
                </a:solidFill>
                <a:cs typeface="Arial" pitchFamily="34" charset="0"/>
              </a:rPr>
              <a:t> инфекции»</a:t>
            </a:r>
            <a:endParaRPr lang="en-US" sz="2000" dirty="0">
              <a:solidFill>
                <a:srgbClr val="BB834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3"/>
          <p:cNvSpPr/>
          <p:nvPr/>
        </p:nvSpPr>
        <p:spPr>
          <a:xfrm>
            <a:off x="-8709" y="-1357"/>
            <a:ext cx="12192000" cy="6751783"/>
          </a:xfrm>
          <a:prstGeom prst="rect">
            <a:avLst/>
          </a:prstGeom>
          <a:gradFill>
            <a:gsLst>
              <a:gs pos="0">
                <a:srgbClr val="BB8345"/>
              </a:gs>
              <a:gs pos="0">
                <a:sysClr val="window" lastClr="FFFFFF">
                  <a:lumMod val="85000"/>
                </a:sysClr>
              </a:gs>
              <a:gs pos="100000">
                <a:srgbClr val="ED7D31">
                  <a:lumMod val="20000"/>
                  <a:lumOff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/>
            </a:pPr>
            <a:endParaRPr sz="1600" kern="0" dirty="0">
              <a:solidFill>
                <a:prstClr val="white"/>
              </a:solidFill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Shape 288"/>
          <p:cNvSpPr txBox="1">
            <a:spLocks/>
          </p:cNvSpPr>
          <p:nvPr/>
        </p:nvSpPr>
        <p:spPr>
          <a:xfrm>
            <a:off x="623393" y="273509"/>
            <a:ext cx="11187606" cy="694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Рекомендации </a:t>
            </a:r>
            <a:r>
              <a:rPr lang="ru-RU" sz="2400" dirty="0" err="1"/>
              <a:t>Роспотребнадзора</a:t>
            </a:r>
            <a:r>
              <a:rPr lang="ru-RU" sz="2400" dirty="0"/>
              <a:t> для бизнеса в условиях сохранения рисков распространения </a:t>
            </a:r>
            <a:r>
              <a:rPr lang="ru-RU" sz="2400" dirty="0" smtClean="0"/>
              <a:t>COVID-19 </a:t>
            </a:r>
            <a:r>
              <a:rPr lang="ru-RU" sz="2400" b="0" dirty="0" smtClean="0">
                <a:latin typeface="+mn-lt"/>
              </a:rPr>
              <a:t>(торговля, общепит)</a:t>
            </a:r>
            <a:endParaRPr lang="ru-RU" sz="2400" b="0" dirty="0"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0067" y="984561"/>
            <a:ext cx="1807208" cy="72008"/>
          </a:xfrm>
          <a:prstGeom prst="rect">
            <a:avLst/>
          </a:prstGeom>
          <a:solidFill>
            <a:srgbClr val="B6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042" y="1107276"/>
            <a:ext cx="5573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Рекомендации по профилактике новой </a:t>
            </a:r>
            <a:r>
              <a:rPr lang="ru-RU" dirty="0" err="1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коронавирусной</a:t>
            </a:r>
            <a:r>
              <a:rPr lang="ru-RU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инфекции (</a:t>
            </a:r>
            <a:r>
              <a:rPr lang="en-US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COVID-19)</a:t>
            </a:r>
            <a:r>
              <a:rPr lang="ru-RU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в предприятиях торговли МР 3.1/2.3.5.0191-20 </a:t>
            </a:r>
            <a:endParaRPr lang="ru-RU" dirty="0">
              <a:solidFill>
                <a:srgbClr val="BB83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820879" y="2105637"/>
            <a:ext cx="11299167" cy="372339"/>
            <a:chOff x="1270276" y="1165408"/>
            <a:chExt cx="5917208" cy="597072"/>
          </a:xfrm>
        </p:grpSpPr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1165408"/>
              <a:ext cx="5917207" cy="59707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867" b="1" dirty="0" smtClean="0">
                  <a:solidFill>
                    <a:schemeClr val="accent1"/>
                  </a:solidFill>
                  <a:latin typeface="+mj-lt"/>
                </a:rPr>
                <a:t>Использование средств индивидуальной защиты (маски, перчатки)</a:t>
              </a:r>
              <a:endParaRPr lang="en-US" sz="1867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2" name="Text Placeholder 3"/>
            <p:cNvSpPr txBox="1">
              <a:spLocks/>
            </p:cNvSpPr>
            <p:nvPr/>
          </p:nvSpPr>
          <p:spPr>
            <a:xfrm>
              <a:off x="1270276" y="1534546"/>
              <a:ext cx="4961056" cy="11127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endParaRPr>
            </a:p>
          </p:txBody>
        </p:sp>
      </p:grpSp>
      <p:grpSp>
        <p:nvGrpSpPr>
          <p:cNvPr id="33" name="Group 31"/>
          <p:cNvGrpSpPr/>
          <p:nvPr/>
        </p:nvGrpSpPr>
        <p:grpSpPr>
          <a:xfrm>
            <a:off x="802332" y="2620308"/>
            <a:ext cx="10928114" cy="581667"/>
            <a:chOff x="1263565" y="2087120"/>
            <a:chExt cx="4211330" cy="666314"/>
          </a:xfrm>
        </p:grpSpPr>
        <p:sp>
          <p:nvSpPr>
            <p:cNvPr id="34" name="Text Placeholder 3"/>
            <p:cNvSpPr txBox="1">
              <a:spLocks/>
            </p:cNvSpPr>
            <p:nvPr/>
          </p:nvSpPr>
          <p:spPr>
            <a:xfrm>
              <a:off x="1263565" y="2087120"/>
              <a:ext cx="4211330" cy="65826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867" b="1" dirty="0" smtClean="0">
                  <a:solidFill>
                    <a:schemeClr val="accent2"/>
                  </a:solidFill>
                  <a:latin typeface="+mj-lt"/>
                </a:rPr>
                <a:t>Применение устройств для обеззараживания воздуха, проветривания каждые 2 часа, дезинфекция кратностью обработки каждые 2-4 часа</a:t>
              </a:r>
              <a:endParaRPr lang="en-US" sz="1867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1270277" y="2599593"/>
              <a:ext cx="2610439" cy="15384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6" name="Group 32"/>
          <p:cNvGrpSpPr/>
          <p:nvPr/>
        </p:nvGrpSpPr>
        <p:grpSpPr>
          <a:xfrm>
            <a:off x="790213" y="3180887"/>
            <a:ext cx="10103858" cy="1641450"/>
            <a:chOff x="1270278" y="2928593"/>
            <a:chExt cx="8075688" cy="1236260"/>
          </a:xfrm>
        </p:grpSpPr>
        <p:sp>
          <p:nvSpPr>
            <p:cNvPr id="37" name="Text Placeholder 3"/>
            <p:cNvSpPr txBox="1">
              <a:spLocks/>
            </p:cNvSpPr>
            <p:nvPr/>
          </p:nvSpPr>
          <p:spPr>
            <a:xfrm>
              <a:off x="1270278" y="3299265"/>
              <a:ext cx="3887927" cy="86558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defRPr/>
              </a:pPr>
              <a:r>
                <a:rPr lang="ru-RU" sz="1867" b="1" dirty="0" smtClean="0">
                  <a:solidFill>
                    <a:schemeClr val="accent3"/>
                  </a:solidFill>
                  <a:latin typeface="+mj-lt"/>
                </a:rPr>
                <a:t>Обработка рук / перчаток кожными антисептиками не реже, чем каждые 2 часа, организация обработки рук при входе в объект</a:t>
              </a:r>
              <a:endParaRPr lang="en-US" sz="1867" b="1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1301837" y="2928593"/>
              <a:ext cx="8044129" cy="3076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ru-RU" sz="1333" dirty="0">
                  <a:solidFill>
                    <a:schemeClr val="bg1">
                      <a:lumMod val="50000"/>
                    </a:schemeClr>
                  </a:solidFill>
                </a:rPr>
                <a:t>к</a:t>
              </a:r>
              <a:r>
                <a:rPr lang="ru-RU" sz="1333" dirty="0" smtClean="0">
                  <a:solidFill>
                    <a:schemeClr val="bg1">
                      <a:lumMod val="50000"/>
                    </a:schemeClr>
                  </a:solidFill>
                </a:rPr>
                <a:t>онтактных поверхностей, дверных ручек, ручек покупательских тележек, корзин, прилавков, транспортеров, кассовых аппаратов, считывателей </a:t>
              </a:r>
              <a:r>
                <a:rPr lang="ru-RU" sz="1333" dirty="0">
                  <a:solidFill>
                    <a:schemeClr val="bg1">
                      <a:lumMod val="50000"/>
                    </a:schemeClr>
                  </a:solidFill>
                </a:rPr>
                <a:t>банковских карт, поверхностей столиков, спинок стульев </a:t>
              </a:r>
              <a:r>
                <a:rPr lang="ru-RU" sz="1333" dirty="0" smtClean="0">
                  <a:solidFill>
                    <a:schemeClr val="bg1">
                      <a:lumMod val="50000"/>
                    </a:schemeClr>
                  </a:solidFill>
                </a:rPr>
                <a:t>и др.</a:t>
              </a:r>
              <a:endParaRPr 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303125" y="203755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303125" y="256527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271751" y="482159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2" name="Freeform 45"/>
          <p:cNvSpPr>
            <a:spLocks noEditPoints="1"/>
          </p:cNvSpPr>
          <p:nvPr/>
        </p:nvSpPr>
        <p:spPr bwMode="auto">
          <a:xfrm>
            <a:off x="271751" y="558611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271751" y="362905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90525" y="4916811"/>
            <a:ext cx="2967159" cy="28777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870" b="1" dirty="0" smtClean="0">
                <a:solidFill>
                  <a:schemeClr val="accent4"/>
                </a:solidFill>
                <a:latin typeface="+mj-lt"/>
              </a:rPr>
              <a:t>Нанесение разметки </a:t>
            </a:r>
            <a:endParaRPr lang="en-US" sz="187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795473" y="5241980"/>
            <a:ext cx="4142287" cy="2051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333" dirty="0" smtClean="0">
                <a:solidFill>
                  <a:schemeClr val="bg1">
                    <a:lumMod val="50000"/>
                  </a:schemeClr>
                </a:solidFill>
              </a:rPr>
              <a:t>в торговом зале и перед кассой</a:t>
            </a: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 Placeholder 3"/>
          <p:cNvSpPr txBox="1">
            <a:spLocks/>
          </p:cNvSpPr>
          <p:nvPr/>
        </p:nvSpPr>
        <p:spPr>
          <a:xfrm>
            <a:off x="820880" y="5573873"/>
            <a:ext cx="4698402" cy="63312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870" b="1" dirty="0" smtClean="0">
                <a:solidFill>
                  <a:schemeClr val="accent6"/>
                </a:solidFill>
                <a:latin typeface="+mj-lt"/>
              </a:rPr>
              <a:t>Реализацию продуктов питания </a:t>
            </a:r>
          </a:p>
          <a:p>
            <a:pPr algn="l" defTabSz="1219170">
              <a:spcBef>
                <a:spcPct val="20000"/>
              </a:spcBef>
              <a:defRPr/>
            </a:pPr>
            <a:r>
              <a:rPr lang="ru-RU" sz="1870" b="1" dirty="0" smtClean="0">
                <a:solidFill>
                  <a:schemeClr val="accent6"/>
                </a:solidFill>
                <a:latin typeface="+mj-lt"/>
              </a:rPr>
              <a:t>осуществлять в упакованном виде</a:t>
            </a:r>
            <a:endParaRPr lang="en-US" sz="187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39909" y="1111626"/>
            <a:ext cx="6180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Рекомендации по организации работы предприятий общественного питания в условиях сохранения рисков распространения </a:t>
            </a:r>
            <a:r>
              <a:rPr lang="en-US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COVID-19 </a:t>
            </a:r>
            <a:r>
              <a:rPr lang="ru-RU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МР 3.1/2.3.</a:t>
            </a:r>
            <a:r>
              <a:rPr lang="en-US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r>
              <a:rPr lang="ru-RU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.019</a:t>
            </a:r>
            <a:r>
              <a:rPr lang="en-US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r>
              <a:rPr lang="ru-RU" dirty="0" smtClean="0">
                <a:solidFill>
                  <a:srgbClr val="BB83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-20 </a:t>
            </a:r>
            <a:endParaRPr lang="ru-RU" dirty="0">
              <a:solidFill>
                <a:srgbClr val="BB83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6172327" y="2903655"/>
            <a:ext cx="4526788" cy="2051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6268121" y="3653693"/>
            <a:ext cx="5723582" cy="5746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defRPr/>
            </a:pPr>
            <a:r>
              <a:rPr lang="ru-RU" sz="1867" b="1" dirty="0" smtClean="0">
                <a:solidFill>
                  <a:schemeClr val="accent3"/>
                </a:solidFill>
                <a:latin typeface="+mj-lt"/>
              </a:rPr>
              <a:t>Организация при входе в объект мест обработки рук кожными антисептиками</a:t>
            </a:r>
            <a:endParaRPr lang="en-US" sz="1867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3" name="Freeform 45"/>
          <p:cNvSpPr>
            <a:spLocks noEditPoints="1"/>
          </p:cNvSpPr>
          <p:nvPr/>
        </p:nvSpPr>
        <p:spPr bwMode="auto">
          <a:xfrm>
            <a:off x="5701573" y="442534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4" name="Freeform 45"/>
          <p:cNvSpPr>
            <a:spLocks noEditPoints="1"/>
          </p:cNvSpPr>
          <p:nvPr/>
        </p:nvSpPr>
        <p:spPr bwMode="auto">
          <a:xfrm>
            <a:off x="5701573" y="522469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5701573" y="365373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66" name="Text Placeholder 3"/>
          <p:cNvSpPr txBox="1">
            <a:spLocks/>
          </p:cNvSpPr>
          <p:nvPr/>
        </p:nvSpPr>
        <p:spPr>
          <a:xfrm>
            <a:off x="6237765" y="4503144"/>
            <a:ext cx="5597423" cy="57554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870" b="1" dirty="0" smtClean="0">
                <a:solidFill>
                  <a:schemeClr val="accent4"/>
                </a:solidFill>
                <a:latin typeface="+mj-lt"/>
              </a:rPr>
              <a:t>Размещение столов с соблюдением </a:t>
            </a:r>
            <a:r>
              <a:rPr lang="ru-RU" sz="1870" b="1" dirty="0" err="1" smtClean="0">
                <a:solidFill>
                  <a:schemeClr val="accent4"/>
                </a:solidFill>
                <a:latin typeface="+mj-lt"/>
              </a:rPr>
              <a:t>дистанцирования</a:t>
            </a:r>
            <a:r>
              <a:rPr lang="ru-RU" sz="187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ru-RU" sz="1870" b="1" dirty="0" smtClean="0">
                <a:solidFill>
                  <a:schemeClr val="accent4"/>
                </a:solidFill>
                <a:latin typeface="+mj-lt"/>
              </a:rPr>
              <a:t>на расстоянии 1,5м</a:t>
            </a:r>
            <a:endParaRPr lang="en-US" sz="187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8" name="Text Placeholder 3"/>
          <p:cNvSpPr txBox="1">
            <a:spLocks/>
          </p:cNvSpPr>
          <p:nvPr/>
        </p:nvSpPr>
        <p:spPr>
          <a:xfrm>
            <a:off x="6268121" y="5212456"/>
            <a:ext cx="5714874" cy="115108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1870" b="1" dirty="0" smtClean="0">
                <a:solidFill>
                  <a:schemeClr val="accent6"/>
                </a:solidFill>
                <a:latin typeface="+mj-lt"/>
              </a:rPr>
              <a:t>Использование посудомоечных машин / при ручном мытье обработка всей посуды и приборов </a:t>
            </a:r>
            <a:r>
              <a:rPr lang="ru-RU" sz="1870" b="1" dirty="0" err="1" smtClean="0">
                <a:solidFill>
                  <a:schemeClr val="accent6"/>
                </a:solidFill>
                <a:latin typeface="+mj-lt"/>
              </a:rPr>
              <a:t>дез</a:t>
            </a:r>
            <a:r>
              <a:rPr lang="ru-RU" sz="1870" b="1" dirty="0" smtClean="0">
                <a:solidFill>
                  <a:schemeClr val="accent6"/>
                </a:solidFill>
                <a:latin typeface="+mj-lt"/>
              </a:rPr>
              <a:t>. ср-вами / использование одноразовой посуды</a:t>
            </a:r>
            <a:endParaRPr lang="en-US" sz="187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8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63" grpId="0" animBg="1"/>
      <p:bldP spid="64" grpId="0" animBg="1"/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йбизнес22">
  <a:themeElements>
    <a:clrScheme name="мойбизнес 22">
      <a:dk1>
        <a:srgbClr val="000000"/>
      </a:dk1>
      <a:lt1>
        <a:sysClr val="window" lastClr="FFFFFF"/>
      </a:lt1>
      <a:dk2>
        <a:srgbClr val="696464"/>
      </a:dk2>
      <a:lt2>
        <a:srgbClr val="E9E5DC"/>
      </a:lt2>
      <a:accent1>
        <a:srgbClr val="E04E39"/>
      </a:accent1>
      <a:accent2>
        <a:srgbClr val="623B2A"/>
      </a:accent2>
      <a:accent3>
        <a:srgbClr val="C39367"/>
      </a:accent3>
      <a:accent4>
        <a:srgbClr val="956251"/>
      </a:accent4>
      <a:accent5>
        <a:srgbClr val="918485"/>
      </a:accent5>
      <a:accent6>
        <a:srgbClr val="855D5D"/>
      </a:accent6>
      <a:hlink>
        <a:srgbClr val="002F87"/>
      </a:hlink>
      <a:folHlink>
        <a:srgbClr val="00BE37"/>
      </a:folHlink>
    </a:clrScheme>
    <a:fontScheme name="мойбизнес2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32887</TotalTime>
  <Words>2322</Words>
  <Application>Microsoft Office PowerPoint</Application>
  <PresentationFormat>Широкоэкранный</PresentationFormat>
  <Paragraphs>203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 2</vt:lpstr>
      <vt:lpstr>Мойбизнес22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User_501</dc:creator>
  <cp:lastModifiedBy>User506</cp:lastModifiedBy>
  <cp:revision>668</cp:revision>
  <cp:lastPrinted>2021-10-28T10:57:47Z</cp:lastPrinted>
  <dcterms:created xsi:type="dcterms:W3CDTF">2020-02-11T09:11:24Z</dcterms:created>
  <dcterms:modified xsi:type="dcterms:W3CDTF">2021-10-28T10:59:53Z</dcterms:modified>
</cp:coreProperties>
</file>