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24.jpg" ContentType="image/jpeg"/>
  <Override PartName="/ppt/media/image25.jpg" ContentType="image/jpeg"/>
  <Override PartName="/ppt/media/image26.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1"/>
    <p:sldMasterId id="2147483676" r:id="rId2"/>
  </p:sldMasterIdLst>
  <p:notesMasterIdLst>
    <p:notesMasterId r:id="rId78"/>
  </p:notesMasterIdLst>
  <p:handoutMasterIdLst>
    <p:handoutMasterId r:id="rId79"/>
  </p:handoutMasterIdLst>
  <p:sldIdLst>
    <p:sldId id="267" r:id="rId3"/>
    <p:sldId id="556" r:id="rId4"/>
    <p:sldId id="553" r:id="rId5"/>
    <p:sldId id="326" r:id="rId6"/>
    <p:sldId id="321" r:id="rId7"/>
    <p:sldId id="325" r:id="rId8"/>
    <p:sldId id="327" r:id="rId9"/>
    <p:sldId id="329" r:id="rId10"/>
    <p:sldId id="323" r:id="rId11"/>
    <p:sldId id="555" r:id="rId12"/>
    <p:sldId id="256" r:id="rId13"/>
    <p:sldId id="257" r:id="rId14"/>
    <p:sldId id="258" r:id="rId15"/>
    <p:sldId id="259" r:id="rId16"/>
    <p:sldId id="260" r:id="rId17"/>
    <p:sldId id="261" r:id="rId18"/>
    <p:sldId id="262" r:id="rId19"/>
    <p:sldId id="263" r:id="rId20"/>
    <p:sldId id="264" r:id="rId21"/>
    <p:sldId id="265" r:id="rId22"/>
    <p:sldId id="266" r:id="rId23"/>
    <p:sldId id="554" r:id="rId24"/>
    <p:sldId id="268" r:id="rId25"/>
    <p:sldId id="269" r:id="rId26"/>
    <p:sldId id="270" r:id="rId27"/>
    <p:sldId id="271" r:id="rId28"/>
    <p:sldId id="272" r:id="rId29"/>
    <p:sldId id="273" r:id="rId30"/>
    <p:sldId id="274" r:id="rId31"/>
    <p:sldId id="275" r:id="rId32"/>
    <p:sldId id="276" r:id="rId33"/>
    <p:sldId id="277" r:id="rId34"/>
    <p:sldId id="558" r:id="rId35"/>
    <p:sldId id="559" r:id="rId36"/>
    <p:sldId id="284" r:id="rId37"/>
    <p:sldId id="285" r:id="rId38"/>
    <p:sldId id="560" r:id="rId39"/>
    <p:sldId id="286" r:id="rId40"/>
    <p:sldId id="561" r:id="rId41"/>
    <p:sldId id="562" r:id="rId42"/>
    <p:sldId id="563" r:id="rId43"/>
    <p:sldId id="564" r:id="rId44"/>
    <p:sldId id="565" r:id="rId45"/>
    <p:sldId id="557" r:id="rId46"/>
    <p:sldId id="546" r:id="rId47"/>
    <p:sldId id="547" r:id="rId48"/>
    <p:sldId id="548" r:id="rId49"/>
    <p:sldId id="549" r:id="rId50"/>
    <p:sldId id="550" r:id="rId51"/>
    <p:sldId id="551" r:id="rId52"/>
    <p:sldId id="552" r:id="rId53"/>
    <p:sldId id="283" r:id="rId54"/>
    <p:sldId id="341" r:id="rId55"/>
    <p:sldId id="342" r:id="rId56"/>
    <p:sldId id="287" r:id="rId57"/>
    <p:sldId id="297" r:id="rId58"/>
    <p:sldId id="344" r:id="rId59"/>
    <p:sldId id="350" r:id="rId60"/>
    <p:sldId id="351" r:id="rId61"/>
    <p:sldId id="352" r:id="rId62"/>
    <p:sldId id="353" r:id="rId63"/>
    <p:sldId id="354" r:id="rId64"/>
    <p:sldId id="343" r:id="rId65"/>
    <p:sldId id="357" r:id="rId66"/>
    <p:sldId id="345" r:id="rId67"/>
    <p:sldId id="359" r:id="rId68"/>
    <p:sldId id="315" r:id="rId69"/>
    <p:sldId id="537" r:id="rId70"/>
    <p:sldId id="538" r:id="rId71"/>
    <p:sldId id="280" r:id="rId72"/>
    <p:sldId id="539" r:id="rId73"/>
    <p:sldId id="545" r:id="rId74"/>
    <p:sldId id="281" r:id="rId75"/>
    <p:sldId id="278" r:id="rId76"/>
    <p:sldId id="566" r:id="rId77"/>
  </p:sldIdLst>
  <p:sldSz cx="10080625" cy="5670550"/>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86">
          <p15:clr>
            <a:srgbClr val="A4A3A4"/>
          </p15:clr>
        </p15:guide>
        <p15:guide id="2" pos="3175">
          <p15:clr>
            <a:srgbClr val="A4A3A4"/>
          </p15:clr>
        </p15:guide>
      </p15:sldGuideLst>
    </p:ext>
    <p:ext uri="{2D200454-40CA-4A62-9FC3-DE9A4176ACB9}">
      <p15:notesGuideLst xmlns:p15="http://schemas.microsoft.com/office/powerpoint/2012/main">
        <p15:guide id="1" orient="horz" pos="3367">
          <p15:clr>
            <a:srgbClr val="A4A3A4"/>
          </p15:clr>
        </p15:guide>
        <p15:guide id="2" pos="238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7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p:cViewPr varScale="1">
        <p:scale>
          <a:sx n="127" d="100"/>
          <a:sy n="127" d="100"/>
        </p:scale>
        <p:origin x="1578" y="126"/>
      </p:cViewPr>
      <p:guideLst>
        <p:guide orient="horz" pos="1786"/>
        <p:guide pos="3175"/>
      </p:guideLst>
    </p:cSldViewPr>
  </p:slideViewPr>
  <p:notesTextViewPr>
    <p:cViewPr>
      <p:scale>
        <a:sx n="100" d="100"/>
        <a:sy n="100" d="100"/>
      </p:scale>
      <p:origin x="0" y="0"/>
    </p:cViewPr>
  </p:notesTextViewPr>
  <p:notesViewPr>
    <p:cSldViewPr>
      <p:cViewPr varScale="1">
        <p:scale>
          <a:sx n="75" d="100"/>
          <a:sy n="75" d="100"/>
        </p:scale>
        <p:origin x="-3978" y="-102"/>
      </p:cViewPr>
      <p:guideLst>
        <p:guide orient="horz" pos="3367"/>
        <p:guide pos="238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B9734F-EFDC-4950-8E83-07BC80FE5E99}"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ru-RU"/>
        </a:p>
      </dgm:t>
    </dgm:pt>
    <dgm:pt modelId="{578DEE47-D917-4839-BB5F-12B4609EEAE6}">
      <dgm:prSet phldrT="[Текст]" custT="1"/>
      <dgm:spPr>
        <a:solidFill>
          <a:schemeClr val="accent5">
            <a:lumMod val="20000"/>
            <a:lumOff val="80000"/>
          </a:schemeClr>
        </a:solidFill>
      </dgm:spPr>
      <dgm:t>
        <a:bodyPr/>
        <a:lstStyle/>
        <a:p>
          <a:endParaRPr lang="ru-RU" sz="1800" dirty="0">
            <a:solidFill>
              <a:schemeClr val="tx1"/>
            </a:solidFill>
          </a:endParaRPr>
        </a:p>
        <a:p>
          <a:endParaRPr lang="ru-RU" sz="1800" dirty="0">
            <a:solidFill>
              <a:schemeClr val="accent5">
                <a:lumMod val="75000"/>
              </a:schemeClr>
            </a:solidFill>
          </a:endParaRPr>
        </a:p>
        <a:p>
          <a:r>
            <a:rPr lang="ru-RU" sz="1800" dirty="0">
              <a:solidFill>
                <a:schemeClr val="accent5">
                  <a:lumMod val="75000"/>
                </a:schemeClr>
              </a:solidFill>
            </a:rPr>
            <a:t>ежеквартально, нарастающим итогом, до 2-го числа месяца, следующего за отчетным периодом,</a:t>
          </a:r>
        </a:p>
        <a:p>
          <a:r>
            <a:rPr lang="ru-RU" sz="1800" dirty="0">
              <a:solidFill>
                <a:schemeClr val="accent5">
                  <a:lumMod val="75000"/>
                </a:schemeClr>
              </a:solidFill>
            </a:rPr>
            <a:t>отчет и реестр на e-</a:t>
          </a:r>
          <a:r>
            <a:rPr lang="ru-RU" sz="1800" dirty="0" err="1">
              <a:solidFill>
                <a:schemeClr val="accent5">
                  <a:lumMod val="75000"/>
                </a:schemeClr>
              </a:solidFill>
            </a:rPr>
            <a:t>mail</a:t>
          </a:r>
          <a:r>
            <a:rPr lang="ru-RU" sz="1800" dirty="0">
              <a:solidFill>
                <a:schemeClr val="accent5">
                  <a:lumMod val="75000"/>
                </a:schemeClr>
              </a:solidFill>
            </a:rPr>
            <a:t>: ikc22@altaicpp.ru </a:t>
          </a:r>
        </a:p>
        <a:p>
          <a:endParaRPr lang="ru-RU" sz="1800" dirty="0">
            <a:solidFill>
              <a:schemeClr val="accent5">
                <a:lumMod val="75000"/>
              </a:schemeClr>
            </a:solidFill>
          </a:endParaRPr>
        </a:p>
        <a:p>
          <a:endParaRPr lang="ru-RU" sz="600" dirty="0"/>
        </a:p>
      </dgm:t>
    </dgm:pt>
    <dgm:pt modelId="{B0F9BE2C-21F5-4BC6-B656-A93491DCF327}" type="parTrans" cxnId="{01FE5F29-B699-456F-B64F-4CEF7C5A8FEA}">
      <dgm:prSet/>
      <dgm:spPr/>
      <dgm:t>
        <a:bodyPr/>
        <a:lstStyle/>
        <a:p>
          <a:endParaRPr lang="ru-RU"/>
        </a:p>
      </dgm:t>
    </dgm:pt>
    <dgm:pt modelId="{EAB227C6-C7DF-4DAD-AB7B-3E34392F44A6}" type="sibTrans" cxnId="{01FE5F29-B699-456F-B64F-4CEF7C5A8FEA}">
      <dgm:prSet custT="1"/>
      <dgm:spPr>
        <a:solidFill>
          <a:schemeClr val="accent5">
            <a:lumMod val="20000"/>
            <a:lumOff val="80000"/>
          </a:schemeClr>
        </a:solidFill>
      </dgm:spPr>
      <dgm:t>
        <a:bodyPr/>
        <a:lstStyle/>
        <a:p>
          <a:endParaRPr lang="ru-RU" sz="1800" dirty="0">
            <a:solidFill>
              <a:schemeClr val="tx1"/>
            </a:solidFill>
          </a:endParaRPr>
        </a:p>
        <a:p>
          <a:endParaRPr lang="ru-RU" sz="1800" dirty="0">
            <a:solidFill>
              <a:schemeClr val="tx1"/>
            </a:solidFill>
          </a:endParaRPr>
        </a:p>
        <a:p>
          <a:endParaRPr lang="ru-RU" sz="1800" dirty="0">
            <a:solidFill>
              <a:schemeClr val="tx1"/>
            </a:solidFill>
          </a:endParaRPr>
        </a:p>
        <a:p>
          <a:r>
            <a:rPr lang="ru-RU" sz="1800" dirty="0">
              <a:solidFill>
                <a:schemeClr val="accent5">
                  <a:lumMod val="75000"/>
                </a:schemeClr>
              </a:solidFill>
            </a:rPr>
            <a:t>количество консультаций – не менее 30 в месяц</a:t>
          </a:r>
        </a:p>
        <a:p>
          <a:r>
            <a:rPr lang="ru-RU" sz="1800" dirty="0">
              <a:solidFill>
                <a:schemeClr val="accent5">
                  <a:lumMod val="75000"/>
                </a:schemeClr>
              </a:solidFill>
            </a:rPr>
            <a:t>количество мероприятий – не менее 1 в месяц</a:t>
          </a:r>
        </a:p>
        <a:p>
          <a:endParaRPr lang="ru-RU" sz="1800" dirty="0">
            <a:solidFill>
              <a:schemeClr val="tx1"/>
            </a:solidFill>
          </a:endParaRPr>
        </a:p>
        <a:p>
          <a:endParaRPr lang="ru-RU" sz="1800" dirty="0">
            <a:solidFill>
              <a:schemeClr val="tx1"/>
            </a:solidFill>
          </a:endParaRPr>
        </a:p>
        <a:p>
          <a:endParaRPr lang="ru-RU" sz="1800" dirty="0">
            <a:solidFill>
              <a:schemeClr val="tx1"/>
            </a:solidFill>
          </a:endParaRPr>
        </a:p>
      </dgm:t>
    </dgm:pt>
    <dgm:pt modelId="{A24A60F4-A017-4139-B697-F4BFF3E225BE}" type="pres">
      <dgm:prSet presAssocID="{8EB9734F-EFDC-4950-8E83-07BC80FE5E99}" presName="Name0" presStyleCnt="0">
        <dgm:presLayoutVars>
          <dgm:chMax/>
          <dgm:chPref/>
          <dgm:dir/>
          <dgm:animLvl val="lvl"/>
        </dgm:presLayoutVars>
      </dgm:prSet>
      <dgm:spPr/>
    </dgm:pt>
    <dgm:pt modelId="{571123DF-8BC5-4894-90C9-CD34CAF262C7}" type="pres">
      <dgm:prSet presAssocID="{578DEE47-D917-4839-BB5F-12B4609EEAE6}" presName="composite" presStyleCnt="0"/>
      <dgm:spPr/>
    </dgm:pt>
    <dgm:pt modelId="{946FCC00-FE4F-46AC-B4EC-9A6425EC41A4}" type="pres">
      <dgm:prSet presAssocID="{578DEE47-D917-4839-BB5F-12B4609EEAE6}" presName="Parent1" presStyleLbl="node1" presStyleIdx="0" presStyleCnt="2" custScaleX="414198" custScaleY="119889" custLinFactNeighborX="-4513" custLinFactNeighborY="-68836">
        <dgm:presLayoutVars>
          <dgm:chMax val="1"/>
          <dgm:chPref val="1"/>
          <dgm:bulletEnabled val="1"/>
        </dgm:presLayoutVars>
      </dgm:prSet>
      <dgm:spPr/>
    </dgm:pt>
    <dgm:pt modelId="{94A8ABF4-7DFA-4ADC-BD68-D97FF43D4458}" type="pres">
      <dgm:prSet presAssocID="{578DEE47-D917-4839-BB5F-12B4609EEAE6}" presName="Childtext1" presStyleLbl="revTx" presStyleIdx="0" presStyleCnt="1">
        <dgm:presLayoutVars>
          <dgm:chMax val="0"/>
          <dgm:chPref val="0"/>
          <dgm:bulletEnabled val="1"/>
        </dgm:presLayoutVars>
      </dgm:prSet>
      <dgm:spPr/>
    </dgm:pt>
    <dgm:pt modelId="{06DC9EB9-5368-4757-9BC8-36967A7A434A}" type="pres">
      <dgm:prSet presAssocID="{578DEE47-D917-4839-BB5F-12B4609EEAE6}" presName="BalanceSpacing" presStyleCnt="0"/>
      <dgm:spPr/>
    </dgm:pt>
    <dgm:pt modelId="{8724B8B7-384A-4195-A22B-098820B3E920}" type="pres">
      <dgm:prSet presAssocID="{578DEE47-D917-4839-BB5F-12B4609EEAE6}" presName="BalanceSpacing1" presStyleCnt="0"/>
      <dgm:spPr/>
    </dgm:pt>
    <dgm:pt modelId="{D0D52F89-1FFA-4D25-9210-DAA4E530BE9B}" type="pres">
      <dgm:prSet presAssocID="{EAB227C6-C7DF-4DAD-AB7B-3E34392F44A6}" presName="Accent1Text" presStyleLbl="node1" presStyleIdx="1" presStyleCnt="2" custScaleX="414198" custScaleY="100258" custLinFactNeighborX="55223" custLinFactNeighborY="47319"/>
      <dgm:spPr/>
    </dgm:pt>
  </dgm:ptLst>
  <dgm:cxnLst>
    <dgm:cxn modelId="{01FE5F29-B699-456F-B64F-4CEF7C5A8FEA}" srcId="{8EB9734F-EFDC-4950-8E83-07BC80FE5E99}" destId="{578DEE47-D917-4839-BB5F-12B4609EEAE6}" srcOrd="0" destOrd="0" parTransId="{B0F9BE2C-21F5-4BC6-B656-A93491DCF327}" sibTransId="{EAB227C6-C7DF-4DAD-AB7B-3E34392F44A6}"/>
    <dgm:cxn modelId="{DD3E772F-33EC-426F-B57E-102660690850}" type="presOf" srcId="{8EB9734F-EFDC-4950-8E83-07BC80FE5E99}" destId="{A24A60F4-A017-4139-B697-F4BFF3E225BE}" srcOrd="0" destOrd="0" presId="urn:microsoft.com/office/officeart/2008/layout/AlternatingHexagons"/>
    <dgm:cxn modelId="{3C31AB96-99C8-4758-BDA5-7945F30779DB}" type="presOf" srcId="{EAB227C6-C7DF-4DAD-AB7B-3E34392F44A6}" destId="{D0D52F89-1FFA-4D25-9210-DAA4E530BE9B}" srcOrd="0" destOrd="0" presId="urn:microsoft.com/office/officeart/2008/layout/AlternatingHexagons"/>
    <dgm:cxn modelId="{8F415CA1-857D-4287-86B7-3C237F49B6E5}" type="presOf" srcId="{578DEE47-D917-4839-BB5F-12B4609EEAE6}" destId="{946FCC00-FE4F-46AC-B4EC-9A6425EC41A4}" srcOrd="0" destOrd="0" presId="urn:microsoft.com/office/officeart/2008/layout/AlternatingHexagons"/>
    <dgm:cxn modelId="{5738BCED-22FB-46BB-902E-0ACA99253EEF}" type="presParOf" srcId="{A24A60F4-A017-4139-B697-F4BFF3E225BE}" destId="{571123DF-8BC5-4894-90C9-CD34CAF262C7}" srcOrd="0" destOrd="0" presId="urn:microsoft.com/office/officeart/2008/layout/AlternatingHexagons"/>
    <dgm:cxn modelId="{B7701097-9389-4229-AE07-7946B01196C6}" type="presParOf" srcId="{571123DF-8BC5-4894-90C9-CD34CAF262C7}" destId="{946FCC00-FE4F-46AC-B4EC-9A6425EC41A4}" srcOrd="0" destOrd="0" presId="urn:microsoft.com/office/officeart/2008/layout/AlternatingHexagons"/>
    <dgm:cxn modelId="{F2F9070B-797A-4A8F-BD11-96F6CC320445}" type="presParOf" srcId="{571123DF-8BC5-4894-90C9-CD34CAF262C7}" destId="{94A8ABF4-7DFA-4ADC-BD68-D97FF43D4458}" srcOrd="1" destOrd="0" presId="urn:microsoft.com/office/officeart/2008/layout/AlternatingHexagons"/>
    <dgm:cxn modelId="{2A208F66-6BCB-4CA7-A20E-D36F46D0582B}" type="presParOf" srcId="{571123DF-8BC5-4894-90C9-CD34CAF262C7}" destId="{06DC9EB9-5368-4757-9BC8-36967A7A434A}" srcOrd="2" destOrd="0" presId="urn:microsoft.com/office/officeart/2008/layout/AlternatingHexagons"/>
    <dgm:cxn modelId="{C30AE9EB-5FCD-4FFE-B3D8-1A39F940E099}" type="presParOf" srcId="{571123DF-8BC5-4894-90C9-CD34CAF262C7}" destId="{8724B8B7-384A-4195-A22B-098820B3E920}" srcOrd="3" destOrd="0" presId="urn:microsoft.com/office/officeart/2008/layout/AlternatingHexagons"/>
    <dgm:cxn modelId="{A3B13F7A-9EA9-41D1-901C-299756198FA6}" type="presParOf" srcId="{571123DF-8BC5-4894-90C9-CD34CAF262C7}" destId="{D0D52F89-1FFA-4D25-9210-DAA4E530BE9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22361D-D1C7-4B27-B93F-9691466E318F}"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ru-RU"/>
        </a:p>
      </dgm:t>
    </dgm:pt>
    <dgm:pt modelId="{0DF3A298-BC37-401F-9EAF-9FC76151B2A6}">
      <dgm:prSet custT="1"/>
      <dgm:spPr>
        <a:xfrm>
          <a:off x="0" y="22887"/>
          <a:ext cx="7008440" cy="1699200"/>
        </a:xfrm>
        <a:prstGeom prst="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lgn="ctr">
            <a:buNone/>
          </a:pPr>
          <a:r>
            <a:rPr lang="ru-RU" sz="4500" b="1" dirty="0">
              <a:solidFill>
                <a:srgbClr val="800000"/>
              </a:solidFill>
              <a:latin typeface="Calibri"/>
              <a:ea typeface="+mn-ea"/>
              <a:cs typeface="+mn-cs"/>
            </a:rPr>
            <a:t>Итоги 1 квартала </a:t>
          </a:r>
        </a:p>
        <a:p>
          <a:pPr algn="ctr">
            <a:buNone/>
          </a:pPr>
          <a:r>
            <a:rPr lang="ru-RU" sz="4500" b="1" dirty="0">
              <a:solidFill>
                <a:srgbClr val="800000"/>
              </a:solidFill>
              <a:latin typeface="Calibri"/>
              <a:ea typeface="+mn-ea"/>
              <a:cs typeface="+mn-cs"/>
            </a:rPr>
            <a:t>2021 года</a:t>
          </a:r>
          <a:endParaRPr lang="ru-RU" sz="4500" dirty="0">
            <a:solidFill>
              <a:srgbClr val="800000"/>
            </a:solidFill>
            <a:latin typeface="Calibri"/>
            <a:ea typeface="+mn-ea"/>
            <a:cs typeface="+mn-cs"/>
          </a:endParaRPr>
        </a:p>
      </dgm:t>
    </dgm:pt>
    <dgm:pt modelId="{FE995CDC-8B4F-48A0-9E61-03DC5C3CC07F}" type="parTrans" cxnId="{1B29BB53-8DF8-4329-BF48-E8A9764DEBF4}">
      <dgm:prSet/>
      <dgm:spPr/>
      <dgm:t>
        <a:bodyPr/>
        <a:lstStyle/>
        <a:p>
          <a:endParaRPr lang="ru-RU"/>
        </a:p>
      </dgm:t>
    </dgm:pt>
    <dgm:pt modelId="{8A35473C-A38C-4D36-A043-3C0A233DF95E}" type="sibTrans" cxnId="{1B29BB53-8DF8-4329-BF48-E8A9764DEBF4}">
      <dgm:prSet/>
      <dgm:spPr/>
      <dgm:t>
        <a:bodyPr/>
        <a:lstStyle/>
        <a:p>
          <a:endParaRPr lang="ru-RU"/>
        </a:p>
      </dgm:t>
    </dgm:pt>
    <dgm:pt modelId="{242594E5-03B0-4768-9915-293EB41F2BAC}">
      <dgm:prSet custT="1"/>
      <dgm:spPr>
        <a:xfrm>
          <a:off x="0" y="1743958"/>
          <a:ext cx="7008440" cy="2591280"/>
        </a:xfrm>
        <a:prstGeom prst="rect">
          <a:avLst/>
        </a:prstGeom>
        <a:solidFill>
          <a:schemeClr val="accent5">
            <a:lumMod val="20000"/>
            <a:lumOff val="80000"/>
          </a:schemeClr>
        </a:solidFill>
        <a:ln w="9525" cap="flat" cmpd="sng" algn="ctr">
          <a:solidFill>
            <a:schemeClr val="bg1">
              <a:alpha val="9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pPr>
            <a:buChar char="•"/>
          </a:pPr>
          <a:r>
            <a:rPr lang="ru-RU" sz="2200" b="1" dirty="0">
              <a:solidFill>
                <a:srgbClr val="620000"/>
              </a:solidFill>
              <a:latin typeface="Calibri"/>
              <a:ea typeface="+mn-ea"/>
              <a:cs typeface="+mn-cs"/>
            </a:rPr>
            <a:t>Общее количество оказанных информационно-консультационных услуг - 6489</a:t>
          </a:r>
        </a:p>
      </dgm:t>
    </dgm:pt>
    <dgm:pt modelId="{FE38311E-48C9-4A50-9A5E-2E9F43EC773C}" type="parTrans" cxnId="{77CE245A-114D-4BE9-A21E-FC9B8BC27717}">
      <dgm:prSet/>
      <dgm:spPr/>
      <dgm:t>
        <a:bodyPr/>
        <a:lstStyle/>
        <a:p>
          <a:endParaRPr lang="ru-RU"/>
        </a:p>
      </dgm:t>
    </dgm:pt>
    <dgm:pt modelId="{CD0966AD-52E8-4598-9BA4-FF7C3CE423CC}" type="sibTrans" cxnId="{77CE245A-114D-4BE9-A21E-FC9B8BC27717}">
      <dgm:prSet/>
      <dgm:spPr/>
      <dgm:t>
        <a:bodyPr/>
        <a:lstStyle/>
        <a:p>
          <a:endParaRPr lang="ru-RU"/>
        </a:p>
      </dgm:t>
    </dgm:pt>
    <dgm:pt modelId="{955DDAA3-BA94-44A8-BD81-EC23670A4571}">
      <dgm:prSet custT="1"/>
      <dgm:spPr>
        <a:xfrm>
          <a:off x="0" y="1743958"/>
          <a:ext cx="7008440" cy="2591280"/>
        </a:xfrm>
        <a:prstGeom prst="rect">
          <a:avLst/>
        </a:prstGeom>
        <a:solidFill>
          <a:schemeClr val="accent5">
            <a:lumMod val="20000"/>
            <a:lumOff val="80000"/>
          </a:schemeClr>
        </a:solidFill>
        <a:ln w="9525" cap="flat" cmpd="sng" algn="ctr">
          <a:solidFill>
            <a:schemeClr val="bg1">
              <a:alpha val="9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pPr>
            <a:buChar char="•"/>
          </a:pPr>
          <a:r>
            <a:rPr lang="ru-RU" sz="2200" b="1" dirty="0">
              <a:solidFill>
                <a:srgbClr val="620000"/>
              </a:solidFill>
              <a:latin typeface="Calibri"/>
              <a:ea typeface="+mn-ea"/>
              <a:cs typeface="+mn-cs"/>
            </a:rPr>
            <a:t>Количество проведенных мероприятий – 165</a:t>
          </a:r>
        </a:p>
      </dgm:t>
    </dgm:pt>
    <dgm:pt modelId="{D706D669-42BE-45D7-8895-CC8AE8B26B30}" type="parTrans" cxnId="{6C88DF30-02DA-4CED-A8B6-67F35BA0E234}">
      <dgm:prSet/>
      <dgm:spPr/>
      <dgm:t>
        <a:bodyPr/>
        <a:lstStyle/>
        <a:p>
          <a:endParaRPr lang="ru-RU"/>
        </a:p>
      </dgm:t>
    </dgm:pt>
    <dgm:pt modelId="{13D7A127-52AF-4A5C-94F8-4BE9F7720AF6}" type="sibTrans" cxnId="{6C88DF30-02DA-4CED-A8B6-67F35BA0E234}">
      <dgm:prSet/>
      <dgm:spPr/>
      <dgm:t>
        <a:bodyPr/>
        <a:lstStyle/>
        <a:p>
          <a:endParaRPr lang="ru-RU"/>
        </a:p>
      </dgm:t>
    </dgm:pt>
    <dgm:pt modelId="{379388A6-4199-402D-B973-288F5A21EB8F}">
      <dgm:prSet custT="1"/>
      <dgm:spPr>
        <a:xfrm>
          <a:off x="0" y="1743958"/>
          <a:ext cx="7008440" cy="2591280"/>
        </a:xfrm>
        <a:prstGeom prst="rect">
          <a:avLst/>
        </a:prstGeom>
        <a:solidFill>
          <a:schemeClr val="accent5">
            <a:lumMod val="20000"/>
            <a:lumOff val="80000"/>
          </a:schemeClr>
        </a:solidFill>
        <a:ln w="9525" cap="flat" cmpd="sng" algn="ctr">
          <a:solidFill>
            <a:schemeClr val="bg1">
              <a:alpha val="9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pPr>
            <a:buChar char="•"/>
          </a:pPr>
          <a:r>
            <a:rPr lang="ru-RU" sz="2200" b="1" dirty="0">
              <a:solidFill>
                <a:srgbClr val="620000"/>
              </a:solidFill>
              <a:latin typeface="Calibri"/>
              <a:ea typeface="+mn-ea"/>
              <a:cs typeface="+mn-cs"/>
            </a:rPr>
            <a:t>Количество участников мероприятий - 2077</a:t>
          </a:r>
        </a:p>
      </dgm:t>
    </dgm:pt>
    <dgm:pt modelId="{E26AC51D-CCE6-4974-885E-479B9C456DAB}" type="parTrans" cxnId="{FC26C68B-41FF-4C5B-A574-F83F325F959A}">
      <dgm:prSet/>
      <dgm:spPr/>
      <dgm:t>
        <a:bodyPr/>
        <a:lstStyle/>
        <a:p>
          <a:endParaRPr lang="ru-RU"/>
        </a:p>
      </dgm:t>
    </dgm:pt>
    <dgm:pt modelId="{00D5D77D-C986-4917-928B-053A68FF9980}" type="sibTrans" cxnId="{FC26C68B-41FF-4C5B-A574-F83F325F959A}">
      <dgm:prSet/>
      <dgm:spPr/>
      <dgm:t>
        <a:bodyPr/>
        <a:lstStyle/>
        <a:p>
          <a:endParaRPr lang="ru-RU"/>
        </a:p>
      </dgm:t>
    </dgm:pt>
    <dgm:pt modelId="{2556F49D-6A22-49F3-8C3A-C59DF0B80278}" type="pres">
      <dgm:prSet presAssocID="{1E22361D-D1C7-4B27-B93F-9691466E318F}" presName="Name0" presStyleCnt="0">
        <dgm:presLayoutVars>
          <dgm:dir/>
          <dgm:animLvl val="lvl"/>
          <dgm:resizeHandles val="exact"/>
        </dgm:presLayoutVars>
      </dgm:prSet>
      <dgm:spPr/>
    </dgm:pt>
    <dgm:pt modelId="{0C6A768D-6CB3-4353-A690-FC67E09CF36F}" type="pres">
      <dgm:prSet presAssocID="{0DF3A298-BC37-401F-9EAF-9FC76151B2A6}" presName="composite" presStyleCnt="0"/>
      <dgm:spPr/>
    </dgm:pt>
    <dgm:pt modelId="{2222AEFF-93A2-445A-8C41-2BD14ACF9A11}" type="pres">
      <dgm:prSet presAssocID="{0DF3A298-BC37-401F-9EAF-9FC76151B2A6}" presName="parTx" presStyleLbl="alignNode1" presStyleIdx="0" presStyleCnt="1">
        <dgm:presLayoutVars>
          <dgm:chMax val="0"/>
          <dgm:chPref val="0"/>
          <dgm:bulletEnabled val="1"/>
        </dgm:presLayoutVars>
      </dgm:prSet>
      <dgm:spPr/>
    </dgm:pt>
    <dgm:pt modelId="{493F881B-1798-439A-AF1F-D5D1374BEEC9}" type="pres">
      <dgm:prSet presAssocID="{0DF3A298-BC37-401F-9EAF-9FC76151B2A6}" presName="desTx" presStyleLbl="alignAccFollowNode1" presStyleIdx="0" presStyleCnt="1" custLinFactNeighborX="10116" custLinFactNeighborY="844">
        <dgm:presLayoutVars>
          <dgm:bulletEnabled val="1"/>
        </dgm:presLayoutVars>
      </dgm:prSet>
      <dgm:spPr/>
    </dgm:pt>
  </dgm:ptLst>
  <dgm:cxnLst>
    <dgm:cxn modelId="{88D75F0C-FAF7-4D54-A200-320C0F7437B2}" type="presOf" srcId="{1E22361D-D1C7-4B27-B93F-9691466E318F}" destId="{2556F49D-6A22-49F3-8C3A-C59DF0B80278}" srcOrd="0" destOrd="0" presId="urn:microsoft.com/office/officeart/2005/8/layout/hList1"/>
    <dgm:cxn modelId="{6C88DF30-02DA-4CED-A8B6-67F35BA0E234}" srcId="{0DF3A298-BC37-401F-9EAF-9FC76151B2A6}" destId="{955DDAA3-BA94-44A8-BD81-EC23670A4571}" srcOrd="1" destOrd="0" parTransId="{D706D669-42BE-45D7-8895-CC8AE8B26B30}" sibTransId="{13D7A127-52AF-4A5C-94F8-4BE9F7720AF6}"/>
    <dgm:cxn modelId="{713ABA36-3D4C-4900-97F8-2E38E1D2C876}" type="presOf" srcId="{955DDAA3-BA94-44A8-BD81-EC23670A4571}" destId="{493F881B-1798-439A-AF1F-D5D1374BEEC9}" srcOrd="0" destOrd="1" presId="urn:microsoft.com/office/officeart/2005/8/layout/hList1"/>
    <dgm:cxn modelId="{1B29BB53-8DF8-4329-BF48-E8A9764DEBF4}" srcId="{1E22361D-D1C7-4B27-B93F-9691466E318F}" destId="{0DF3A298-BC37-401F-9EAF-9FC76151B2A6}" srcOrd="0" destOrd="0" parTransId="{FE995CDC-8B4F-48A0-9E61-03DC5C3CC07F}" sibTransId="{8A35473C-A38C-4D36-A043-3C0A233DF95E}"/>
    <dgm:cxn modelId="{77CE245A-114D-4BE9-A21E-FC9B8BC27717}" srcId="{0DF3A298-BC37-401F-9EAF-9FC76151B2A6}" destId="{242594E5-03B0-4768-9915-293EB41F2BAC}" srcOrd="0" destOrd="0" parTransId="{FE38311E-48C9-4A50-9A5E-2E9F43EC773C}" sibTransId="{CD0966AD-52E8-4598-9BA4-FF7C3CE423CC}"/>
    <dgm:cxn modelId="{4C543F7C-A246-4E74-9344-A243759BDD2C}" type="presOf" srcId="{0DF3A298-BC37-401F-9EAF-9FC76151B2A6}" destId="{2222AEFF-93A2-445A-8C41-2BD14ACF9A11}" srcOrd="0" destOrd="0" presId="urn:microsoft.com/office/officeart/2005/8/layout/hList1"/>
    <dgm:cxn modelId="{FC26C68B-41FF-4C5B-A574-F83F325F959A}" srcId="{0DF3A298-BC37-401F-9EAF-9FC76151B2A6}" destId="{379388A6-4199-402D-B973-288F5A21EB8F}" srcOrd="2" destOrd="0" parTransId="{E26AC51D-CCE6-4974-885E-479B9C456DAB}" sibTransId="{00D5D77D-C986-4917-928B-053A68FF9980}"/>
    <dgm:cxn modelId="{34DAEDBE-0FE6-4F10-9C5F-E66FD0D46B51}" type="presOf" srcId="{379388A6-4199-402D-B973-288F5A21EB8F}" destId="{493F881B-1798-439A-AF1F-D5D1374BEEC9}" srcOrd="0" destOrd="2" presId="urn:microsoft.com/office/officeart/2005/8/layout/hList1"/>
    <dgm:cxn modelId="{36E10EF0-6319-41A9-8DDA-4CF2825A31DC}" type="presOf" srcId="{242594E5-03B0-4768-9915-293EB41F2BAC}" destId="{493F881B-1798-439A-AF1F-D5D1374BEEC9}" srcOrd="0" destOrd="0" presId="urn:microsoft.com/office/officeart/2005/8/layout/hList1"/>
    <dgm:cxn modelId="{6A59F910-19FB-48BD-BD5B-C315647EBC0E}" type="presParOf" srcId="{2556F49D-6A22-49F3-8C3A-C59DF0B80278}" destId="{0C6A768D-6CB3-4353-A690-FC67E09CF36F}" srcOrd="0" destOrd="0" presId="urn:microsoft.com/office/officeart/2005/8/layout/hList1"/>
    <dgm:cxn modelId="{01E0B942-1017-48C2-9BC0-7869397B3F7B}" type="presParOf" srcId="{0C6A768D-6CB3-4353-A690-FC67E09CF36F}" destId="{2222AEFF-93A2-445A-8C41-2BD14ACF9A11}" srcOrd="0" destOrd="0" presId="urn:microsoft.com/office/officeart/2005/8/layout/hList1"/>
    <dgm:cxn modelId="{E664B309-DFA0-4059-88C6-6F661D648454}" type="presParOf" srcId="{0C6A768D-6CB3-4353-A690-FC67E09CF36F}" destId="{493F881B-1798-439A-AF1F-D5D1374BEEC9}" srcOrd="1" destOrd="0" presId="urn:microsoft.com/office/officeart/2005/8/layout/hList1"/>
  </dgm:cxnLst>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FCC00-FE4F-46AC-B4EC-9A6425EC41A4}">
      <dsp:nvSpPr>
        <dsp:cNvPr id="0" name=""/>
        <dsp:cNvSpPr/>
      </dsp:nvSpPr>
      <dsp:spPr>
        <a:xfrm rot="5400000">
          <a:off x="2683583" y="-1869543"/>
          <a:ext cx="1970370" cy="5922372"/>
        </a:xfrm>
        <a:prstGeom prst="hexagon">
          <a:avLst>
            <a:gd name="adj" fmla="val 25000"/>
            <a:gd name="vf" fmla="val 115470"/>
          </a:avLst>
        </a:prstGeom>
        <a:solidFill>
          <a:schemeClr val="accent5">
            <a:lumMod val="20000"/>
            <a:lumOff val="8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ru-RU" sz="1800" kern="1200" dirty="0">
            <a:solidFill>
              <a:schemeClr val="tx1"/>
            </a:solidFill>
          </a:endParaRPr>
        </a:p>
        <a:p>
          <a:pPr marL="0" lvl="0" indent="0" algn="ctr" defTabSz="800100">
            <a:lnSpc>
              <a:spcPct val="90000"/>
            </a:lnSpc>
            <a:spcBef>
              <a:spcPct val="0"/>
            </a:spcBef>
            <a:spcAft>
              <a:spcPct val="35000"/>
            </a:spcAft>
            <a:buNone/>
          </a:pPr>
          <a:endParaRPr lang="ru-RU" sz="1800" kern="1200" dirty="0">
            <a:solidFill>
              <a:schemeClr val="accent5">
                <a:lumMod val="75000"/>
              </a:schemeClr>
            </a:solidFill>
          </a:endParaRPr>
        </a:p>
        <a:p>
          <a:pPr marL="0" lvl="0" indent="0" algn="ctr" defTabSz="800100">
            <a:lnSpc>
              <a:spcPct val="90000"/>
            </a:lnSpc>
            <a:spcBef>
              <a:spcPct val="0"/>
            </a:spcBef>
            <a:spcAft>
              <a:spcPct val="35000"/>
            </a:spcAft>
            <a:buNone/>
          </a:pPr>
          <a:r>
            <a:rPr lang="ru-RU" sz="1800" kern="1200" dirty="0">
              <a:solidFill>
                <a:schemeClr val="accent5">
                  <a:lumMod val="75000"/>
                </a:schemeClr>
              </a:solidFill>
            </a:rPr>
            <a:t>ежеквартально, нарастающим итогом, до 2-го числа месяца, следующего за отчетным периодом,</a:t>
          </a:r>
        </a:p>
        <a:p>
          <a:pPr marL="0" lvl="0" indent="0" algn="ctr" defTabSz="800100">
            <a:lnSpc>
              <a:spcPct val="90000"/>
            </a:lnSpc>
            <a:spcBef>
              <a:spcPct val="0"/>
            </a:spcBef>
            <a:spcAft>
              <a:spcPct val="35000"/>
            </a:spcAft>
            <a:buNone/>
          </a:pPr>
          <a:r>
            <a:rPr lang="ru-RU" sz="1800" kern="1200" dirty="0">
              <a:solidFill>
                <a:schemeClr val="accent5">
                  <a:lumMod val="75000"/>
                </a:schemeClr>
              </a:solidFill>
            </a:rPr>
            <a:t>отчет и реестр на e-</a:t>
          </a:r>
          <a:r>
            <a:rPr lang="ru-RU" sz="1800" kern="1200" dirty="0" err="1">
              <a:solidFill>
                <a:schemeClr val="accent5">
                  <a:lumMod val="75000"/>
                </a:schemeClr>
              </a:solidFill>
            </a:rPr>
            <a:t>mail</a:t>
          </a:r>
          <a:r>
            <a:rPr lang="ru-RU" sz="1800" kern="1200" dirty="0">
              <a:solidFill>
                <a:schemeClr val="accent5">
                  <a:lumMod val="75000"/>
                </a:schemeClr>
              </a:solidFill>
            </a:rPr>
            <a:t>: ikc22@altaicpp.ru </a:t>
          </a:r>
        </a:p>
        <a:p>
          <a:pPr marL="0" lvl="0" indent="0" algn="ctr" defTabSz="800100">
            <a:lnSpc>
              <a:spcPct val="90000"/>
            </a:lnSpc>
            <a:spcBef>
              <a:spcPct val="0"/>
            </a:spcBef>
            <a:spcAft>
              <a:spcPct val="35000"/>
            </a:spcAft>
            <a:buNone/>
          </a:pPr>
          <a:endParaRPr lang="ru-RU" sz="1800" kern="1200" dirty="0">
            <a:solidFill>
              <a:schemeClr val="accent5">
                <a:lumMod val="75000"/>
              </a:schemeClr>
            </a:solidFill>
          </a:endParaRPr>
        </a:p>
        <a:p>
          <a:pPr marL="0" lvl="0" indent="0" algn="ctr" defTabSz="800100">
            <a:lnSpc>
              <a:spcPct val="90000"/>
            </a:lnSpc>
            <a:spcBef>
              <a:spcPct val="0"/>
            </a:spcBef>
            <a:spcAft>
              <a:spcPct val="35000"/>
            </a:spcAft>
            <a:buNone/>
          </a:pPr>
          <a:endParaRPr lang="ru-RU" sz="600" kern="1200" dirty="0"/>
        </a:p>
      </dsp:txBody>
      <dsp:txXfrm rot="-5400000">
        <a:off x="1694644" y="434853"/>
        <a:ext cx="3948248" cy="1313580"/>
      </dsp:txXfrm>
    </dsp:sp>
    <dsp:sp modelId="{94A8ABF4-7DFA-4ADC-BD68-D97FF43D4458}">
      <dsp:nvSpPr>
        <dsp:cNvPr id="0" name=""/>
        <dsp:cNvSpPr/>
      </dsp:nvSpPr>
      <dsp:spPr>
        <a:xfrm>
          <a:off x="4491606" y="1729910"/>
          <a:ext cx="1834140" cy="986097"/>
        </a:xfrm>
        <a:prstGeom prst="rect">
          <a:avLst/>
        </a:prstGeom>
        <a:noFill/>
        <a:ln>
          <a:noFill/>
        </a:ln>
        <a:effectLst/>
      </dsp:spPr>
      <dsp:style>
        <a:lnRef idx="0">
          <a:scrgbClr r="0" g="0" b="0"/>
        </a:lnRef>
        <a:fillRef idx="0">
          <a:scrgbClr r="0" g="0" b="0"/>
        </a:fillRef>
        <a:effectRef idx="0">
          <a:scrgbClr r="0" g="0" b="0"/>
        </a:effectRef>
        <a:fontRef idx="minor"/>
      </dsp:style>
    </dsp:sp>
    <dsp:sp modelId="{D0D52F89-1FFA-4D25-9210-DAA4E530BE9B}">
      <dsp:nvSpPr>
        <dsp:cNvPr id="0" name=""/>
        <dsp:cNvSpPr/>
      </dsp:nvSpPr>
      <dsp:spPr>
        <a:xfrm rot="5400000">
          <a:off x="2137312" y="39458"/>
          <a:ext cx="1647735" cy="5922372"/>
        </a:xfrm>
        <a:prstGeom prst="hexagon">
          <a:avLst>
            <a:gd name="adj" fmla="val 25000"/>
            <a:gd name="vf" fmla="val 115470"/>
          </a:avLst>
        </a:prstGeom>
        <a:solidFill>
          <a:schemeClr val="accent5">
            <a:lumMod val="20000"/>
            <a:lumOff val="8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ru-RU" sz="1800" kern="1200" dirty="0">
            <a:solidFill>
              <a:schemeClr val="tx1"/>
            </a:solidFill>
          </a:endParaRPr>
        </a:p>
        <a:p>
          <a:pPr marL="0" lvl="0" indent="0" algn="ctr" defTabSz="800100">
            <a:lnSpc>
              <a:spcPct val="90000"/>
            </a:lnSpc>
            <a:spcBef>
              <a:spcPct val="0"/>
            </a:spcBef>
            <a:spcAft>
              <a:spcPct val="35000"/>
            </a:spcAft>
            <a:buNone/>
          </a:pPr>
          <a:endParaRPr lang="ru-RU" sz="1800" kern="1200" dirty="0">
            <a:solidFill>
              <a:schemeClr val="tx1"/>
            </a:solidFill>
          </a:endParaRPr>
        </a:p>
        <a:p>
          <a:pPr marL="0" lvl="0" indent="0" algn="ctr" defTabSz="800100">
            <a:lnSpc>
              <a:spcPct val="90000"/>
            </a:lnSpc>
            <a:spcBef>
              <a:spcPct val="0"/>
            </a:spcBef>
            <a:spcAft>
              <a:spcPct val="35000"/>
            </a:spcAft>
            <a:buNone/>
          </a:pPr>
          <a:endParaRPr lang="ru-RU" sz="1800" kern="1200" dirty="0">
            <a:solidFill>
              <a:schemeClr val="tx1"/>
            </a:solidFill>
          </a:endParaRPr>
        </a:p>
        <a:p>
          <a:pPr marL="0" lvl="0" indent="0" algn="ctr" defTabSz="800100">
            <a:lnSpc>
              <a:spcPct val="90000"/>
            </a:lnSpc>
            <a:spcBef>
              <a:spcPct val="0"/>
            </a:spcBef>
            <a:spcAft>
              <a:spcPct val="35000"/>
            </a:spcAft>
            <a:buNone/>
          </a:pPr>
          <a:r>
            <a:rPr lang="ru-RU" sz="1800" kern="1200" dirty="0">
              <a:solidFill>
                <a:schemeClr val="accent5">
                  <a:lumMod val="75000"/>
                </a:schemeClr>
              </a:solidFill>
            </a:rPr>
            <a:t>количество консультаций – не менее 30 в месяц</a:t>
          </a:r>
        </a:p>
        <a:p>
          <a:pPr marL="0" lvl="0" indent="0" algn="ctr" defTabSz="800100">
            <a:lnSpc>
              <a:spcPct val="90000"/>
            </a:lnSpc>
            <a:spcBef>
              <a:spcPct val="0"/>
            </a:spcBef>
            <a:spcAft>
              <a:spcPct val="35000"/>
            </a:spcAft>
            <a:buNone/>
          </a:pPr>
          <a:r>
            <a:rPr lang="ru-RU" sz="1800" kern="1200" dirty="0">
              <a:solidFill>
                <a:schemeClr val="accent5">
                  <a:lumMod val="75000"/>
                </a:schemeClr>
              </a:solidFill>
            </a:rPr>
            <a:t>количество мероприятий – не менее 1 в месяц</a:t>
          </a:r>
        </a:p>
        <a:p>
          <a:pPr marL="0" lvl="0" indent="0" algn="ctr" defTabSz="800100">
            <a:lnSpc>
              <a:spcPct val="90000"/>
            </a:lnSpc>
            <a:spcBef>
              <a:spcPct val="0"/>
            </a:spcBef>
            <a:spcAft>
              <a:spcPct val="35000"/>
            </a:spcAft>
            <a:buNone/>
          </a:pPr>
          <a:endParaRPr lang="ru-RU" sz="1800" kern="1200" dirty="0">
            <a:solidFill>
              <a:schemeClr val="tx1"/>
            </a:solidFill>
          </a:endParaRPr>
        </a:p>
        <a:p>
          <a:pPr marL="0" lvl="0" indent="0" algn="ctr" defTabSz="800100">
            <a:lnSpc>
              <a:spcPct val="90000"/>
            </a:lnSpc>
            <a:spcBef>
              <a:spcPct val="0"/>
            </a:spcBef>
            <a:spcAft>
              <a:spcPct val="35000"/>
            </a:spcAft>
            <a:buNone/>
          </a:pPr>
          <a:endParaRPr lang="ru-RU" sz="1800" kern="1200" dirty="0">
            <a:solidFill>
              <a:schemeClr val="tx1"/>
            </a:solidFill>
          </a:endParaRPr>
        </a:p>
        <a:p>
          <a:pPr marL="0" lvl="0" indent="0" algn="ctr" defTabSz="800100">
            <a:lnSpc>
              <a:spcPct val="90000"/>
            </a:lnSpc>
            <a:spcBef>
              <a:spcPct val="0"/>
            </a:spcBef>
            <a:spcAft>
              <a:spcPct val="35000"/>
            </a:spcAft>
            <a:buNone/>
          </a:pPr>
          <a:endParaRPr lang="ru-RU" sz="1800" kern="1200" dirty="0">
            <a:solidFill>
              <a:schemeClr val="tx1"/>
            </a:solidFill>
          </a:endParaRPr>
        </a:p>
      </dsp:txBody>
      <dsp:txXfrm rot="-5400000">
        <a:off x="987056" y="2451400"/>
        <a:ext cx="3948248" cy="1098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2AEFF-93A2-445A-8C41-2BD14ACF9A11}">
      <dsp:nvSpPr>
        <dsp:cNvPr id="0" name=""/>
        <dsp:cNvSpPr/>
      </dsp:nvSpPr>
      <dsp:spPr>
        <a:xfrm>
          <a:off x="0" y="1748"/>
          <a:ext cx="7008440" cy="1873238"/>
        </a:xfrm>
        <a:prstGeom prst="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0040" tIns="182880" rIns="320040" bIns="182880" numCol="1" spcCol="1270" anchor="ctr" anchorCtr="0">
          <a:noAutofit/>
        </a:bodyPr>
        <a:lstStyle/>
        <a:p>
          <a:pPr marL="0" lvl="0" indent="0" algn="ctr" defTabSz="2000250">
            <a:lnSpc>
              <a:spcPct val="90000"/>
            </a:lnSpc>
            <a:spcBef>
              <a:spcPct val="0"/>
            </a:spcBef>
            <a:spcAft>
              <a:spcPct val="35000"/>
            </a:spcAft>
            <a:buNone/>
          </a:pPr>
          <a:r>
            <a:rPr lang="ru-RU" sz="4500" b="1" kern="1200" dirty="0">
              <a:solidFill>
                <a:srgbClr val="800000"/>
              </a:solidFill>
              <a:latin typeface="Calibri"/>
              <a:ea typeface="+mn-ea"/>
              <a:cs typeface="+mn-cs"/>
            </a:rPr>
            <a:t>Итоги 1 квартала </a:t>
          </a:r>
        </a:p>
        <a:p>
          <a:pPr marL="0" lvl="0" indent="0" algn="ctr" defTabSz="2000250">
            <a:lnSpc>
              <a:spcPct val="90000"/>
            </a:lnSpc>
            <a:spcBef>
              <a:spcPct val="0"/>
            </a:spcBef>
            <a:spcAft>
              <a:spcPct val="35000"/>
            </a:spcAft>
            <a:buNone/>
          </a:pPr>
          <a:r>
            <a:rPr lang="ru-RU" sz="4500" b="1" kern="1200" dirty="0">
              <a:solidFill>
                <a:srgbClr val="800000"/>
              </a:solidFill>
              <a:latin typeface="Calibri"/>
              <a:ea typeface="+mn-ea"/>
              <a:cs typeface="+mn-cs"/>
            </a:rPr>
            <a:t>2021 года</a:t>
          </a:r>
          <a:endParaRPr lang="ru-RU" sz="4500" kern="1200" dirty="0">
            <a:solidFill>
              <a:srgbClr val="800000"/>
            </a:solidFill>
            <a:latin typeface="Calibri"/>
            <a:ea typeface="+mn-ea"/>
            <a:cs typeface="+mn-cs"/>
          </a:endParaRPr>
        </a:p>
      </dsp:txBody>
      <dsp:txXfrm>
        <a:off x="0" y="1748"/>
        <a:ext cx="7008440" cy="1873238"/>
      </dsp:txXfrm>
    </dsp:sp>
    <dsp:sp modelId="{493F881B-1798-439A-AF1F-D5D1374BEEC9}">
      <dsp:nvSpPr>
        <dsp:cNvPr id="0" name=""/>
        <dsp:cNvSpPr/>
      </dsp:nvSpPr>
      <dsp:spPr>
        <a:xfrm>
          <a:off x="0" y="1876736"/>
          <a:ext cx="7008440" cy="2459519"/>
        </a:xfrm>
        <a:prstGeom prst="rect">
          <a:avLst/>
        </a:prstGeom>
        <a:solidFill>
          <a:schemeClr val="accent5">
            <a:lumMod val="20000"/>
            <a:lumOff val="80000"/>
          </a:schemeClr>
        </a:solidFill>
        <a:ln w="9525" cap="flat" cmpd="sng" algn="ctr">
          <a:solidFill>
            <a:schemeClr val="bg1">
              <a:alpha val="9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ru-RU" sz="2200" b="1" kern="1200" dirty="0">
              <a:solidFill>
                <a:srgbClr val="620000"/>
              </a:solidFill>
              <a:latin typeface="Calibri"/>
              <a:ea typeface="+mn-ea"/>
              <a:cs typeface="+mn-cs"/>
            </a:rPr>
            <a:t>Общее количество оказанных информационно-консультационных услуг - 6489</a:t>
          </a:r>
        </a:p>
        <a:p>
          <a:pPr marL="228600" lvl="1" indent="-228600" algn="l" defTabSz="977900">
            <a:lnSpc>
              <a:spcPct val="90000"/>
            </a:lnSpc>
            <a:spcBef>
              <a:spcPct val="0"/>
            </a:spcBef>
            <a:spcAft>
              <a:spcPct val="15000"/>
            </a:spcAft>
            <a:buChar char="•"/>
          </a:pPr>
          <a:r>
            <a:rPr lang="ru-RU" sz="2200" b="1" kern="1200" dirty="0">
              <a:solidFill>
                <a:srgbClr val="620000"/>
              </a:solidFill>
              <a:latin typeface="Calibri"/>
              <a:ea typeface="+mn-ea"/>
              <a:cs typeface="+mn-cs"/>
            </a:rPr>
            <a:t>Количество проведенных мероприятий – 165</a:t>
          </a:r>
        </a:p>
        <a:p>
          <a:pPr marL="228600" lvl="1" indent="-228600" algn="l" defTabSz="977900">
            <a:lnSpc>
              <a:spcPct val="90000"/>
            </a:lnSpc>
            <a:spcBef>
              <a:spcPct val="0"/>
            </a:spcBef>
            <a:spcAft>
              <a:spcPct val="15000"/>
            </a:spcAft>
            <a:buChar char="•"/>
          </a:pPr>
          <a:r>
            <a:rPr lang="ru-RU" sz="2200" b="1" kern="1200" dirty="0">
              <a:solidFill>
                <a:srgbClr val="620000"/>
              </a:solidFill>
              <a:latin typeface="Calibri"/>
              <a:ea typeface="+mn-ea"/>
              <a:cs typeface="+mn-cs"/>
            </a:rPr>
            <a:t>Количество участников мероприятий - 2077</a:t>
          </a:r>
        </a:p>
      </dsp:txBody>
      <dsp:txXfrm>
        <a:off x="0" y="1876736"/>
        <a:ext cx="7008440" cy="245951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4281488" y="0"/>
            <a:ext cx="3276600" cy="534988"/>
          </a:xfrm>
          <a:prstGeom prst="rect">
            <a:avLst/>
          </a:prstGeom>
        </p:spPr>
        <p:txBody>
          <a:bodyPr vert="horz" lIns="91440" tIns="45720" rIns="91440" bIns="45720" rtlCol="0"/>
          <a:lstStyle>
            <a:lvl1pPr algn="r">
              <a:defRPr sz="1200"/>
            </a:lvl1pPr>
          </a:lstStyle>
          <a:p>
            <a:fld id="{6D8E9BBB-B604-4BB7-8524-D35D2F8C50AA}" type="datetimeFigureOut">
              <a:rPr lang="ru-RU" smtClean="0"/>
              <a:pPr/>
              <a:t>27.04.2021</a:t>
            </a:fld>
            <a:endParaRPr lang="ru-RU"/>
          </a:p>
        </p:txBody>
      </p:sp>
      <p:sp>
        <p:nvSpPr>
          <p:cNvPr id="4" name="Нижний колонтитул 3"/>
          <p:cNvSpPr>
            <a:spLocks noGrp="1"/>
          </p:cNvSpPr>
          <p:nvPr>
            <p:ph type="ftr" sz="quarter" idx="2"/>
          </p:nvPr>
        </p:nvSpPr>
        <p:spPr>
          <a:xfrm>
            <a:off x="0" y="10155238"/>
            <a:ext cx="3276600" cy="5349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4281488" y="10155238"/>
            <a:ext cx="3276600" cy="534987"/>
          </a:xfrm>
          <a:prstGeom prst="rect">
            <a:avLst/>
          </a:prstGeom>
        </p:spPr>
        <p:txBody>
          <a:bodyPr vert="horz" lIns="91440" tIns="45720" rIns="91440" bIns="45720" rtlCol="0" anchor="b"/>
          <a:lstStyle>
            <a:lvl1pPr algn="r">
              <a:defRPr sz="1200"/>
            </a:lvl1pPr>
          </a:lstStyle>
          <a:p>
            <a:fld id="{25A8458A-34B4-48DA-B2A3-D674E74FEE9E}" type="slidenum">
              <a:rPr lang="ru-RU" smtClean="0"/>
              <a:pPr/>
              <a:t>‹#›</a:t>
            </a:fld>
            <a:endParaRPr 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FF04B75E-B4A9-44F2-B6A3-E347E540FBDF}" type="datetimeFigureOut">
              <a:rPr lang="ru-RU" smtClean="0"/>
              <a:pPr/>
              <a:t>27.04.2021</a:t>
            </a:fld>
            <a:endParaRPr lang="ru-RU"/>
          </a:p>
        </p:txBody>
      </p:sp>
      <p:sp>
        <p:nvSpPr>
          <p:cNvPr id="4" name="Образ слайда 3"/>
          <p:cNvSpPr>
            <a:spLocks noGrp="1" noRot="1" noChangeAspect="1"/>
          </p:cNvSpPr>
          <p:nvPr>
            <p:ph type="sldImg" idx="2"/>
          </p:nvPr>
        </p:nvSpPr>
        <p:spPr>
          <a:xfrm>
            <a:off x="215900" y="801688"/>
            <a:ext cx="7127875" cy="40100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755650" y="5078413"/>
            <a:ext cx="6048375" cy="481171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B5A0468B-AE81-4D6F-99A6-A78997638ED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5A0468B-AE81-4D6F-99A6-A78997638EDF}" type="slidenum">
              <a:rPr lang="ru-RU" smtClean="0"/>
              <a:pPr/>
              <a:t>12</a:t>
            </a:fld>
            <a:endParaRPr lang="ru-RU"/>
          </a:p>
        </p:txBody>
      </p:sp>
    </p:spTree>
    <p:extLst>
      <p:ext uri="{BB962C8B-B14F-4D97-AF65-F5344CB8AC3E}">
        <p14:creationId xmlns:p14="http://schemas.microsoft.com/office/powerpoint/2010/main" val="4141148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5A0468B-AE81-4D6F-99A6-A78997638EDF}" type="slidenum">
              <a:rPr lang="ru-RU" smtClean="0"/>
              <a:pPr/>
              <a:t>72</a:t>
            </a:fld>
            <a:endParaRPr lang="ru-RU"/>
          </a:p>
        </p:txBody>
      </p:sp>
    </p:spTree>
    <p:extLst>
      <p:ext uri="{BB962C8B-B14F-4D97-AF65-F5344CB8AC3E}">
        <p14:creationId xmlns:p14="http://schemas.microsoft.com/office/powerpoint/2010/main" val="2024648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5_Free Blank With Footer">
    <p:spTree>
      <p:nvGrpSpPr>
        <p:cNvPr id="1" name=""/>
        <p:cNvGrpSpPr/>
        <p:nvPr/>
      </p:nvGrpSpPr>
      <p:grpSpPr>
        <a:xfrm>
          <a:off x="0" y="0"/>
          <a:ext cx="0" cy="0"/>
          <a:chOff x="0" y="0"/>
          <a:chExt cx="0" cy="0"/>
        </a:xfrm>
      </p:grpSpPr>
      <p:sp>
        <p:nvSpPr>
          <p:cNvPr id="10" name="Flowchart: Off-page Connector 9"/>
          <p:cNvSpPr/>
          <p:nvPr/>
        </p:nvSpPr>
        <p:spPr>
          <a:xfrm rot="5400000">
            <a:off x="9699574" y="104356"/>
            <a:ext cx="317550" cy="444554"/>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rtlCol="0" anchor="ctr"/>
          <a:lstStyle/>
          <a:p>
            <a:pPr algn="ctr"/>
            <a:endParaRPr lang="en-US" dirty="0"/>
          </a:p>
        </p:txBody>
      </p:sp>
      <p:sp>
        <p:nvSpPr>
          <p:cNvPr id="11" name="Slide Number Placeholder 4"/>
          <p:cNvSpPr>
            <a:spLocks noGrp="1"/>
          </p:cNvSpPr>
          <p:nvPr>
            <p:ph type="sldNum" sz="quarter" idx="12"/>
          </p:nvPr>
        </p:nvSpPr>
        <p:spPr>
          <a:xfrm>
            <a:off x="9676376" y="167858"/>
            <a:ext cx="420027" cy="302779"/>
          </a:xfrm>
          <a:prstGeom prst="rect">
            <a:avLst/>
          </a:prstGeom>
        </p:spPr>
        <p:txBody>
          <a:bodyPr lIns="100803" tIns="50402" rIns="100803" bIns="50402" anchor="ctr"/>
          <a:lstStyle>
            <a:lvl1pPr algn="ctr">
              <a:defRPr sz="1000" b="1">
                <a:solidFill>
                  <a:schemeClr val="bg1"/>
                </a:solidFill>
              </a:defRPr>
            </a:lvl1pPr>
          </a:lstStyle>
          <a:p>
            <a:pPr algn="r"/>
            <a:fld id="{8C981ED3-280C-4B4D-8F7F-4AA59C572BC0}" type="slidenum">
              <a:rPr lang="ru-RU" sz="1400" smtClean="0">
                <a:latin typeface="Times New Roman"/>
              </a:rPr>
              <a:pPr algn="r"/>
              <a:t>‹#›</a:t>
            </a:fld>
            <a:endParaRPr lang="ru-RU"/>
          </a:p>
        </p:txBody>
      </p:sp>
      <p:pic>
        <p:nvPicPr>
          <p:cNvPr id="3074" name="Picture 2" descr="C:\Users\PRESS\Documents\презентации\_Шаблон презентаций\полоса.png"/>
          <p:cNvPicPr>
            <a:picLocks noChangeAspect="1" noChangeArrowheads="1"/>
          </p:cNvPicPr>
          <p:nvPr userDrawn="1"/>
        </p:nvPicPr>
        <p:blipFill>
          <a:blip r:embed="rId2" cstate="print"/>
          <a:srcRect/>
          <a:stretch>
            <a:fillRect/>
          </a:stretch>
        </p:blipFill>
        <p:spPr bwMode="auto">
          <a:xfrm>
            <a:off x="0" y="-25400"/>
            <a:ext cx="3629025" cy="569595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227013"/>
            <a:ext cx="6767735" cy="944562"/>
          </a:xfrm>
          <a:prstGeom prst="rect">
            <a:avLst/>
          </a:prstGeom>
        </p:spPr>
        <p:txBody>
          <a:bodyPr/>
          <a:lstStyle>
            <a:lvl1pPr algn="l">
              <a:defRPr>
                <a:solidFill>
                  <a:srgbClr val="800000"/>
                </a:solidFill>
              </a:defRPr>
            </a:lvl1pPr>
          </a:lstStyle>
          <a:p>
            <a:r>
              <a:rPr lang="ru-RU" dirty="0"/>
              <a:t>Образец заголовка</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5720"/>
            <a:ext cx="9071640" cy="947160"/>
          </a:xfrm>
          <a:prstGeom prst="rect">
            <a:avLst/>
          </a:prstGeom>
        </p:spPr>
        <p:txBody>
          <a:bodyPr lIns="0" tIns="0" rIns="0" bIns="0" anchor="ctr"/>
          <a:lstStyle/>
          <a:p>
            <a:pPr algn="ctr"/>
            <a:endParaRPr/>
          </a:p>
        </p:txBody>
      </p:sp>
      <p:sp>
        <p:nvSpPr>
          <p:cNvPr id="8" name="PlaceHolder 2"/>
          <p:cNvSpPr>
            <a:spLocks noGrp="1"/>
          </p:cNvSpPr>
          <p:nvPr>
            <p:ph type="body"/>
          </p:nvPr>
        </p:nvSpPr>
        <p:spPr>
          <a:xfrm>
            <a:off x="504000" y="1326600"/>
            <a:ext cx="9071640" cy="32882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4CE73B85-CF79-4FBC-81C4-6A0980EE0BE8}" type="datetimeFigureOut">
              <a:rPr lang="ru-RU" smtClean="0"/>
              <a:pPr/>
              <a:t>27.04.2021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972ECD-DFA3-41A9-B435-D44892DF0DDD}" type="slidenum">
              <a:rPr lang="ru-RU" smtClean="0"/>
              <a:pPr/>
              <a:t>‹#›</a:t>
            </a:fld>
            <a:endParaRPr lang="ru-RU"/>
          </a:p>
        </p:txBody>
      </p:sp>
    </p:spTree>
    <p:extLst>
      <p:ext uri="{BB962C8B-B14F-4D97-AF65-F5344CB8AC3E}">
        <p14:creationId xmlns:p14="http://schemas.microsoft.com/office/powerpoint/2010/main" val="2008818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031" y="945092"/>
            <a:ext cx="9072563" cy="884606"/>
          </a:xfrm>
        </p:spPr>
        <p:txBody>
          <a:bodyPr anchor="ctr"/>
          <a:lstStyle>
            <a:lvl1pPr>
              <a:defRPr sz="3307">
                <a:solidFill>
                  <a:schemeClr val="tx2"/>
                </a:solidFill>
              </a:defRPr>
            </a:lvl1pPr>
          </a:lstStyle>
          <a:p>
            <a:r>
              <a:rPr kumimoji="0" lang="ru-RU"/>
              <a:t>Образец заголовка</a:t>
            </a:r>
            <a:endParaRPr kumimoji="0" lang="en-US"/>
          </a:p>
        </p:txBody>
      </p:sp>
      <p:sp>
        <p:nvSpPr>
          <p:cNvPr id="3" name="Дата 2"/>
          <p:cNvSpPr>
            <a:spLocks noGrp="1"/>
          </p:cNvSpPr>
          <p:nvPr>
            <p:ph type="dt" sz="half" idx="10"/>
          </p:nvPr>
        </p:nvSpPr>
        <p:spPr>
          <a:xfrm>
            <a:off x="7258050" y="506569"/>
            <a:ext cx="1055317" cy="378037"/>
          </a:xfrm>
        </p:spPr>
        <p:txBody>
          <a:bodyPr/>
          <a:lstStyle/>
          <a:p>
            <a:fld id="{4CE73B85-CF79-4FBC-81C4-6A0980EE0BE8}" type="datetimeFigureOut">
              <a:rPr lang="ru-RU" smtClean="0"/>
              <a:pPr/>
              <a:t>27.04.2021</a:t>
            </a:fld>
            <a:endParaRPr lang="ru-RU"/>
          </a:p>
        </p:txBody>
      </p:sp>
      <p:sp>
        <p:nvSpPr>
          <p:cNvPr id="4" name="Нижний колонтитул 3"/>
          <p:cNvSpPr>
            <a:spLocks noGrp="1"/>
          </p:cNvSpPr>
          <p:nvPr>
            <p:ph type="ftr" sz="quarter" idx="11"/>
          </p:nvPr>
        </p:nvSpPr>
        <p:spPr>
          <a:xfrm>
            <a:off x="5796359" y="506569"/>
            <a:ext cx="1461691" cy="378037"/>
          </a:xfrm>
        </p:spPr>
        <p:txBody>
          <a:bodyPr/>
          <a:lstStyle/>
          <a:p>
            <a:endParaRPr lang="ru-RU"/>
          </a:p>
        </p:txBody>
      </p:sp>
      <p:sp>
        <p:nvSpPr>
          <p:cNvPr id="5" name="Номер слайда 4"/>
          <p:cNvSpPr>
            <a:spLocks noGrp="1"/>
          </p:cNvSpPr>
          <p:nvPr>
            <p:ph type="sldNum" sz="quarter" idx="12"/>
          </p:nvPr>
        </p:nvSpPr>
        <p:spPr>
          <a:xfrm>
            <a:off x="9012079" y="1879"/>
            <a:ext cx="840052" cy="302429"/>
          </a:xfrm>
        </p:spPr>
        <p:txBody>
          <a:bodyPr/>
          <a:lstStyle/>
          <a:p>
            <a:fld id="{CF972ECD-DFA3-41A9-B435-D44892DF0DDD}" type="slidenum">
              <a:rPr lang="ru-RU" smtClean="0"/>
              <a:pPr/>
              <a:t>‹#›</a:t>
            </a:fld>
            <a:endParaRPr lang="ru-RU"/>
          </a:p>
        </p:txBody>
      </p:sp>
    </p:spTree>
    <p:extLst>
      <p:ext uri="{BB962C8B-B14F-4D97-AF65-F5344CB8AC3E}">
        <p14:creationId xmlns:p14="http://schemas.microsoft.com/office/powerpoint/2010/main" val="2819293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504031" y="1859942"/>
            <a:ext cx="4452276" cy="3742301"/>
          </a:xfrm>
        </p:spPr>
        <p:txBody>
          <a:bodyPr/>
          <a:lstStyle>
            <a:lvl1pPr>
              <a:defRPr sz="1654"/>
            </a:lvl1pPr>
            <a:lvl2pPr>
              <a:defRPr sz="1571"/>
            </a:lvl2pPr>
            <a:lvl3pPr>
              <a:defRPr sz="1488"/>
            </a:lvl3pPr>
            <a:lvl4pPr>
              <a:defRPr sz="1488"/>
            </a:lvl4pPr>
            <a:lvl5pPr>
              <a:defRPr sz="1488"/>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5124318" y="1859942"/>
            <a:ext cx="4452276" cy="3742301"/>
          </a:xfrm>
        </p:spPr>
        <p:txBody>
          <a:bodyPr/>
          <a:lstStyle>
            <a:lvl1pPr>
              <a:defRPr sz="1654"/>
            </a:lvl1pPr>
            <a:lvl2pPr>
              <a:defRPr sz="1571"/>
            </a:lvl2pPr>
            <a:lvl3pPr>
              <a:defRPr sz="1488"/>
            </a:lvl3pPr>
            <a:lvl4pPr>
              <a:defRPr sz="1488"/>
            </a:lvl4pPr>
            <a:lvl5pPr>
              <a:defRPr sz="1488"/>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4CE73B85-CF79-4FBC-81C4-6A0980EE0BE8}" type="datetimeFigureOut">
              <a:rPr lang="ru-RU" smtClean="0"/>
              <a:pPr/>
              <a:t>27.04.2021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972ECD-DFA3-41A9-B435-D44892DF0DDD}" type="slidenum">
              <a:rPr lang="ru-RU" smtClean="0"/>
              <a:pPr/>
              <a:t>‹#›</a:t>
            </a:fld>
            <a:endParaRPr lang="ru-RU"/>
          </a:p>
        </p:txBody>
      </p:sp>
    </p:spTree>
    <p:extLst>
      <p:ext uri="{BB962C8B-B14F-4D97-AF65-F5344CB8AC3E}">
        <p14:creationId xmlns:p14="http://schemas.microsoft.com/office/powerpoint/2010/main" val="1075538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6047" y="1761547"/>
            <a:ext cx="8568531" cy="1215493"/>
          </a:xfrm>
        </p:spPr>
        <p:txBody>
          <a:bodyPr/>
          <a:lstStyle/>
          <a:p>
            <a:r>
              <a:rPr lang="ru-RU"/>
              <a:t>Образец заголовка</a:t>
            </a:r>
          </a:p>
        </p:txBody>
      </p:sp>
      <p:sp>
        <p:nvSpPr>
          <p:cNvPr id="3" name="Подзаголовок 2"/>
          <p:cNvSpPr>
            <a:spLocks noGrp="1"/>
          </p:cNvSpPr>
          <p:nvPr>
            <p:ph type="subTitle" idx="1"/>
          </p:nvPr>
        </p:nvSpPr>
        <p:spPr>
          <a:xfrm>
            <a:off x="1512094" y="3213311"/>
            <a:ext cx="7056438" cy="1449141"/>
          </a:xfrm>
        </p:spPr>
        <p:txBody>
          <a:bodyPr/>
          <a:lstStyle>
            <a:lvl1pPr marL="0" indent="0" algn="ctr">
              <a:buNone/>
              <a:defRPr>
                <a:solidFill>
                  <a:schemeClr val="tx1">
                    <a:tint val="75000"/>
                  </a:schemeClr>
                </a:solidFill>
              </a:defRPr>
            </a:lvl1pPr>
            <a:lvl2pPr marL="378013" indent="0" algn="ctr">
              <a:buNone/>
              <a:defRPr>
                <a:solidFill>
                  <a:schemeClr val="tx1">
                    <a:tint val="75000"/>
                  </a:schemeClr>
                </a:solidFill>
              </a:defRPr>
            </a:lvl2pPr>
            <a:lvl3pPr marL="756026" indent="0" algn="ctr">
              <a:buNone/>
              <a:defRPr>
                <a:solidFill>
                  <a:schemeClr val="tx1">
                    <a:tint val="75000"/>
                  </a:schemeClr>
                </a:solidFill>
              </a:defRPr>
            </a:lvl3pPr>
            <a:lvl4pPr marL="1134039" indent="0" algn="ctr">
              <a:buNone/>
              <a:defRPr>
                <a:solidFill>
                  <a:schemeClr val="tx1">
                    <a:tint val="75000"/>
                  </a:schemeClr>
                </a:solidFill>
              </a:defRPr>
            </a:lvl4pPr>
            <a:lvl5pPr marL="1512052" indent="0" algn="ctr">
              <a:buNone/>
              <a:defRPr>
                <a:solidFill>
                  <a:schemeClr val="tx1">
                    <a:tint val="75000"/>
                  </a:schemeClr>
                </a:solidFill>
              </a:defRPr>
            </a:lvl5pPr>
            <a:lvl6pPr marL="1890065" indent="0" algn="ctr">
              <a:buNone/>
              <a:defRPr>
                <a:solidFill>
                  <a:schemeClr val="tx1">
                    <a:tint val="75000"/>
                  </a:schemeClr>
                </a:solidFill>
              </a:defRPr>
            </a:lvl6pPr>
            <a:lvl7pPr marL="2268078" indent="0" algn="ctr">
              <a:buNone/>
              <a:defRPr>
                <a:solidFill>
                  <a:schemeClr val="tx1">
                    <a:tint val="75000"/>
                  </a:schemeClr>
                </a:solidFill>
              </a:defRPr>
            </a:lvl7pPr>
            <a:lvl8pPr marL="2646091" indent="0" algn="ctr">
              <a:buNone/>
              <a:defRPr>
                <a:solidFill>
                  <a:schemeClr val="tx1">
                    <a:tint val="75000"/>
                  </a:schemeClr>
                </a:solidFill>
              </a:defRPr>
            </a:lvl8pPr>
            <a:lvl9pPr marL="3024104"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A5743C3-C838-40AE-B803-BE68B128E293}" type="datetimeFigureOut">
              <a:rPr lang="ru-RU" smtClean="0"/>
              <a:pPr/>
              <a:t>27.04.2021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776DF3-5259-417A-AB65-8C2D336DD317}" type="slidenum">
              <a:rPr lang="ru-RU" smtClean="0"/>
              <a:pPr/>
              <a:t>‹#›</a:t>
            </a:fld>
            <a:endParaRPr lang="ru-RU"/>
          </a:p>
        </p:txBody>
      </p:sp>
    </p:spTree>
    <p:extLst>
      <p:ext uri="{BB962C8B-B14F-4D97-AF65-F5344CB8AC3E}">
        <p14:creationId xmlns:p14="http://schemas.microsoft.com/office/powerpoint/2010/main" val="69112511"/>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2487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1317" y="3553323"/>
            <a:ext cx="10079308" cy="2117228"/>
          </a:xfrm>
          <a:prstGeom prst="rect">
            <a:avLst/>
          </a:prstGeom>
          <a:blipFill>
            <a:blip r:embed="rId2" cstate="print"/>
            <a:srcRect/>
            <a:stretch>
              <a:fillRect t="-160396"/>
            </a:stretch>
          </a:blipFill>
        </p:spPr>
        <p:txBody>
          <a:bodyPr wrap="square" lIns="0" tIns="0" rIns="0" bIns="0" rtlCol="0"/>
          <a:lstStyle/>
          <a:p>
            <a:endParaRPr sz="1349" dirty="0">
              <a:solidFill>
                <a:prstClr val="black"/>
              </a:solidFill>
            </a:endParaRPr>
          </a:p>
        </p:txBody>
      </p:sp>
      <p:sp>
        <p:nvSpPr>
          <p:cNvPr id="17" name="bk object 17"/>
          <p:cNvSpPr/>
          <p:nvPr userDrawn="1"/>
        </p:nvSpPr>
        <p:spPr>
          <a:xfrm>
            <a:off x="3295286" y="4861367"/>
            <a:ext cx="32325" cy="354707"/>
          </a:xfrm>
          <a:custGeom>
            <a:avLst/>
            <a:gdLst/>
            <a:ahLst/>
            <a:cxnLst/>
            <a:rect l="l" t="t" r="r" b="b"/>
            <a:pathLst>
              <a:path w="34289" h="473075">
                <a:moveTo>
                  <a:pt x="33667" y="472909"/>
                </a:moveTo>
                <a:lnTo>
                  <a:pt x="33667" y="250482"/>
                </a:lnTo>
                <a:lnTo>
                  <a:pt x="0" y="222783"/>
                </a:lnTo>
                <a:lnTo>
                  <a:pt x="0" y="0"/>
                </a:lnTo>
              </a:path>
            </a:pathLst>
          </a:custGeom>
          <a:ln w="5575">
            <a:solidFill>
              <a:srgbClr val="FFFFFF"/>
            </a:solidFill>
          </a:ln>
        </p:spPr>
        <p:txBody>
          <a:bodyPr wrap="square" lIns="0" tIns="0" rIns="0" bIns="0" rtlCol="0"/>
          <a:lstStyle/>
          <a:p>
            <a:endParaRPr sz="1349" dirty="0">
              <a:solidFill>
                <a:prstClr val="black"/>
              </a:solidFill>
            </a:endParaRPr>
          </a:p>
        </p:txBody>
      </p:sp>
      <p:sp>
        <p:nvSpPr>
          <p:cNvPr id="18" name="bk object 18"/>
          <p:cNvSpPr/>
          <p:nvPr userDrawn="1"/>
        </p:nvSpPr>
        <p:spPr>
          <a:xfrm>
            <a:off x="3479623" y="4920411"/>
            <a:ext cx="193268" cy="83224"/>
          </a:xfrm>
          <a:prstGeom prst="rect">
            <a:avLst/>
          </a:prstGeom>
          <a:blipFill>
            <a:blip r:embed="rId3" cstate="print"/>
            <a:stretch>
              <a:fillRect/>
            </a:stretch>
          </a:blipFill>
        </p:spPr>
        <p:txBody>
          <a:bodyPr wrap="square" lIns="0" tIns="0" rIns="0" bIns="0" rtlCol="0"/>
          <a:lstStyle/>
          <a:p>
            <a:endParaRPr sz="1349" dirty="0">
              <a:solidFill>
                <a:prstClr val="black"/>
              </a:solidFill>
            </a:endParaRPr>
          </a:p>
        </p:txBody>
      </p:sp>
      <p:sp>
        <p:nvSpPr>
          <p:cNvPr id="19" name="bk object 19"/>
          <p:cNvSpPr/>
          <p:nvPr userDrawn="1"/>
        </p:nvSpPr>
        <p:spPr>
          <a:xfrm>
            <a:off x="3546344" y="5095909"/>
            <a:ext cx="126546" cy="83225"/>
          </a:xfrm>
          <a:prstGeom prst="rect">
            <a:avLst/>
          </a:prstGeom>
          <a:blipFill>
            <a:blip r:embed="rId4" cstate="print"/>
            <a:stretch>
              <a:fillRect/>
            </a:stretch>
          </a:blipFill>
        </p:spPr>
        <p:txBody>
          <a:bodyPr wrap="square" lIns="0" tIns="0" rIns="0" bIns="0" rtlCol="0"/>
          <a:lstStyle/>
          <a:p>
            <a:endParaRPr sz="1349" dirty="0">
              <a:solidFill>
                <a:prstClr val="black"/>
              </a:solidFill>
            </a:endParaRPr>
          </a:p>
        </p:txBody>
      </p:sp>
      <p:sp>
        <p:nvSpPr>
          <p:cNvPr id="20" name="bk object 20"/>
          <p:cNvSpPr/>
          <p:nvPr userDrawn="1"/>
        </p:nvSpPr>
        <p:spPr>
          <a:xfrm>
            <a:off x="3755379" y="4924053"/>
            <a:ext cx="452275" cy="79197"/>
          </a:xfrm>
          <a:prstGeom prst="rect">
            <a:avLst/>
          </a:prstGeom>
          <a:blipFill>
            <a:blip r:embed="rId5" cstate="print"/>
            <a:stretch>
              <a:fillRect/>
            </a:stretch>
          </a:blipFill>
        </p:spPr>
        <p:txBody>
          <a:bodyPr wrap="square" lIns="0" tIns="0" rIns="0" bIns="0" rtlCol="0"/>
          <a:lstStyle/>
          <a:p>
            <a:endParaRPr sz="1349" dirty="0">
              <a:solidFill>
                <a:prstClr val="black"/>
              </a:solidFill>
            </a:endParaRPr>
          </a:p>
        </p:txBody>
      </p:sp>
      <p:sp>
        <p:nvSpPr>
          <p:cNvPr id="21" name="bk object 21"/>
          <p:cNvSpPr/>
          <p:nvPr userDrawn="1"/>
        </p:nvSpPr>
        <p:spPr>
          <a:xfrm>
            <a:off x="3479623" y="5095909"/>
            <a:ext cx="191556" cy="39041"/>
          </a:xfrm>
          <a:custGeom>
            <a:avLst/>
            <a:gdLst/>
            <a:ahLst/>
            <a:cxnLst/>
            <a:rect l="l" t="t" r="r" b="b"/>
            <a:pathLst>
              <a:path w="203200" h="52070">
                <a:moveTo>
                  <a:pt x="203009" y="0"/>
                </a:moveTo>
                <a:lnTo>
                  <a:pt x="0" y="0"/>
                </a:lnTo>
                <a:lnTo>
                  <a:pt x="70789" y="52031"/>
                </a:lnTo>
                <a:lnTo>
                  <a:pt x="203009" y="0"/>
                </a:lnTo>
                <a:close/>
              </a:path>
            </a:pathLst>
          </a:custGeom>
          <a:solidFill>
            <a:srgbClr val="FFFFFF"/>
          </a:solidFill>
        </p:spPr>
        <p:txBody>
          <a:bodyPr wrap="square" lIns="0" tIns="0" rIns="0" bIns="0" rtlCol="0"/>
          <a:lstStyle/>
          <a:p>
            <a:endParaRPr sz="1349" dirty="0">
              <a:solidFill>
                <a:prstClr val="black"/>
              </a:solidFill>
            </a:endParaRPr>
          </a:p>
        </p:txBody>
      </p:sp>
      <p:sp>
        <p:nvSpPr>
          <p:cNvPr id="22" name="bk object 22"/>
          <p:cNvSpPr/>
          <p:nvPr userDrawn="1"/>
        </p:nvSpPr>
        <p:spPr>
          <a:xfrm>
            <a:off x="3768023" y="5101991"/>
            <a:ext cx="1169688" cy="74274"/>
          </a:xfrm>
          <a:custGeom>
            <a:avLst/>
            <a:gdLst/>
            <a:ahLst/>
            <a:cxnLst/>
            <a:rect l="l" t="t" r="r" b="b"/>
            <a:pathLst>
              <a:path w="1240789" h="99059">
                <a:moveTo>
                  <a:pt x="27292" y="1219"/>
                </a:moveTo>
                <a:lnTo>
                  <a:pt x="0" y="1511"/>
                </a:lnTo>
                <a:lnTo>
                  <a:pt x="0" y="97510"/>
                </a:lnTo>
                <a:lnTo>
                  <a:pt x="16865" y="97510"/>
                </a:lnTo>
                <a:lnTo>
                  <a:pt x="16865" y="62865"/>
                </a:lnTo>
                <a:lnTo>
                  <a:pt x="31583" y="62865"/>
                </a:lnTo>
                <a:lnTo>
                  <a:pt x="44495" y="60675"/>
                </a:lnTo>
                <a:lnTo>
                  <a:pt x="55505" y="53795"/>
                </a:lnTo>
                <a:lnTo>
                  <a:pt x="59768" y="47485"/>
                </a:lnTo>
                <a:lnTo>
                  <a:pt x="24980" y="47485"/>
                </a:lnTo>
                <a:lnTo>
                  <a:pt x="20840" y="47205"/>
                </a:lnTo>
                <a:lnTo>
                  <a:pt x="16865" y="46736"/>
                </a:lnTo>
                <a:lnTo>
                  <a:pt x="16865" y="17233"/>
                </a:lnTo>
                <a:lnTo>
                  <a:pt x="21412" y="17170"/>
                </a:lnTo>
                <a:lnTo>
                  <a:pt x="25501" y="16992"/>
                </a:lnTo>
                <a:lnTo>
                  <a:pt x="60391" y="16992"/>
                </a:lnTo>
                <a:lnTo>
                  <a:pt x="56488" y="10737"/>
                </a:lnTo>
                <a:lnTo>
                  <a:pt x="45025" y="3823"/>
                </a:lnTo>
                <a:lnTo>
                  <a:pt x="27292" y="1219"/>
                </a:lnTo>
                <a:close/>
              </a:path>
              <a:path w="1240789" h="99059">
                <a:moveTo>
                  <a:pt x="31583" y="62865"/>
                </a:moveTo>
                <a:lnTo>
                  <a:pt x="16865" y="62865"/>
                </a:lnTo>
                <a:lnTo>
                  <a:pt x="21005" y="63246"/>
                </a:lnTo>
                <a:lnTo>
                  <a:pt x="29336" y="63246"/>
                </a:lnTo>
                <a:lnTo>
                  <a:pt x="31583" y="62865"/>
                </a:lnTo>
                <a:close/>
              </a:path>
              <a:path w="1240789" h="99059">
                <a:moveTo>
                  <a:pt x="60391" y="16992"/>
                </a:moveTo>
                <a:lnTo>
                  <a:pt x="40462" y="16992"/>
                </a:lnTo>
                <a:lnTo>
                  <a:pt x="46647" y="21971"/>
                </a:lnTo>
                <a:lnTo>
                  <a:pt x="46647" y="42608"/>
                </a:lnTo>
                <a:lnTo>
                  <a:pt x="38798" y="47485"/>
                </a:lnTo>
                <a:lnTo>
                  <a:pt x="59768" y="47485"/>
                </a:lnTo>
                <a:lnTo>
                  <a:pt x="62219" y="43856"/>
                </a:lnTo>
                <a:lnTo>
                  <a:pt x="64490" y="32105"/>
                </a:lnTo>
                <a:lnTo>
                  <a:pt x="62652" y="20614"/>
                </a:lnTo>
                <a:lnTo>
                  <a:pt x="60391" y="16992"/>
                </a:lnTo>
                <a:close/>
              </a:path>
              <a:path w="1240789" h="99059">
                <a:moveTo>
                  <a:pt x="134264" y="0"/>
                </a:moveTo>
                <a:lnTo>
                  <a:pt x="114032" y="3821"/>
                </a:lnTo>
                <a:lnTo>
                  <a:pt x="98261" y="14316"/>
                </a:lnTo>
                <a:lnTo>
                  <a:pt x="88017" y="30025"/>
                </a:lnTo>
                <a:lnTo>
                  <a:pt x="84366" y="49491"/>
                </a:lnTo>
                <a:lnTo>
                  <a:pt x="88155" y="69857"/>
                </a:lnTo>
                <a:lnTo>
                  <a:pt x="98628" y="85490"/>
                </a:lnTo>
                <a:lnTo>
                  <a:pt x="114444" y="95511"/>
                </a:lnTo>
                <a:lnTo>
                  <a:pt x="134264" y="99047"/>
                </a:lnTo>
                <a:lnTo>
                  <a:pt x="154123" y="95354"/>
                </a:lnTo>
                <a:lnTo>
                  <a:pt x="169991" y="85070"/>
                </a:lnTo>
                <a:lnTo>
                  <a:pt x="171213" y="83248"/>
                </a:lnTo>
                <a:lnTo>
                  <a:pt x="134264" y="83248"/>
                </a:lnTo>
                <a:lnTo>
                  <a:pt x="121679" y="80676"/>
                </a:lnTo>
                <a:lnTo>
                  <a:pt x="111502" y="73575"/>
                </a:lnTo>
                <a:lnTo>
                  <a:pt x="104692" y="62872"/>
                </a:lnTo>
                <a:lnTo>
                  <a:pt x="102209" y="49491"/>
                </a:lnTo>
                <a:lnTo>
                  <a:pt x="104635" y="35833"/>
                </a:lnTo>
                <a:lnTo>
                  <a:pt x="111350" y="25174"/>
                </a:lnTo>
                <a:lnTo>
                  <a:pt x="121508" y="18245"/>
                </a:lnTo>
                <a:lnTo>
                  <a:pt x="134264" y="15773"/>
                </a:lnTo>
                <a:lnTo>
                  <a:pt x="171498" y="15773"/>
                </a:lnTo>
                <a:lnTo>
                  <a:pt x="169991" y="13535"/>
                </a:lnTo>
                <a:lnTo>
                  <a:pt x="154123" y="3529"/>
                </a:lnTo>
                <a:lnTo>
                  <a:pt x="134264" y="0"/>
                </a:lnTo>
                <a:close/>
              </a:path>
              <a:path w="1240789" h="99059">
                <a:moveTo>
                  <a:pt x="171498" y="15773"/>
                </a:moveTo>
                <a:lnTo>
                  <a:pt x="134264" y="15773"/>
                </a:lnTo>
                <a:lnTo>
                  <a:pt x="146931" y="18245"/>
                </a:lnTo>
                <a:lnTo>
                  <a:pt x="157154" y="25174"/>
                </a:lnTo>
                <a:lnTo>
                  <a:pt x="163984" y="35833"/>
                </a:lnTo>
                <a:lnTo>
                  <a:pt x="166471" y="49491"/>
                </a:lnTo>
                <a:lnTo>
                  <a:pt x="164275" y="62749"/>
                </a:lnTo>
                <a:lnTo>
                  <a:pt x="157930" y="73466"/>
                </a:lnTo>
                <a:lnTo>
                  <a:pt x="147804" y="80635"/>
                </a:lnTo>
                <a:lnTo>
                  <a:pt x="134264" y="83248"/>
                </a:lnTo>
                <a:lnTo>
                  <a:pt x="171213" y="83248"/>
                </a:lnTo>
                <a:lnTo>
                  <a:pt x="180507" y="69386"/>
                </a:lnTo>
                <a:lnTo>
                  <a:pt x="184315" y="49491"/>
                </a:lnTo>
                <a:lnTo>
                  <a:pt x="180507" y="29146"/>
                </a:lnTo>
                <a:lnTo>
                  <a:pt x="171498" y="15773"/>
                </a:lnTo>
                <a:close/>
              </a:path>
              <a:path w="1240789" h="99059">
                <a:moveTo>
                  <a:pt x="253987" y="0"/>
                </a:moveTo>
                <a:lnTo>
                  <a:pt x="232955" y="3862"/>
                </a:lnTo>
                <a:lnTo>
                  <a:pt x="217566" y="14425"/>
                </a:lnTo>
                <a:lnTo>
                  <a:pt x="208117" y="30148"/>
                </a:lnTo>
                <a:lnTo>
                  <a:pt x="204901" y="49491"/>
                </a:lnTo>
                <a:lnTo>
                  <a:pt x="208504" y="69857"/>
                </a:lnTo>
                <a:lnTo>
                  <a:pt x="218635" y="85490"/>
                </a:lnTo>
                <a:lnTo>
                  <a:pt x="234278" y="95511"/>
                </a:lnTo>
                <a:lnTo>
                  <a:pt x="254419" y="99047"/>
                </a:lnTo>
                <a:lnTo>
                  <a:pt x="263630" y="98257"/>
                </a:lnTo>
                <a:lnTo>
                  <a:pt x="272186" y="96037"/>
                </a:lnTo>
                <a:lnTo>
                  <a:pt x="279532" y="92607"/>
                </a:lnTo>
                <a:lnTo>
                  <a:pt x="285114" y="88188"/>
                </a:lnTo>
                <a:lnTo>
                  <a:pt x="282595" y="83248"/>
                </a:lnTo>
                <a:lnTo>
                  <a:pt x="256006" y="83248"/>
                </a:lnTo>
                <a:lnTo>
                  <a:pt x="242484" y="80795"/>
                </a:lnTo>
                <a:lnTo>
                  <a:pt x="231967" y="73894"/>
                </a:lnTo>
                <a:lnTo>
                  <a:pt x="225147" y="63231"/>
                </a:lnTo>
                <a:lnTo>
                  <a:pt x="222719" y="49491"/>
                </a:lnTo>
                <a:lnTo>
                  <a:pt x="225097" y="35436"/>
                </a:lnTo>
                <a:lnTo>
                  <a:pt x="231667" y="24822"/>
                </a:lnTo>
                <a:lnTo>
                  <a:pt x="241579" y="18112"/>
                </a:lnTo>
                <a:lnTo>
                  <a:pt x="253987" y="15773"/>
                </a:lnTo>
                <a:lnTo>
                  <a:pt x="279573" y="15773"/>
                </a:lnTo>
                <a:lnTo>
                  <a:pt x="283184" y="9715"/>
                </a:lnTo>
                <a:lnTo>
                  <a:pt x="277715" y="5781"/>
                </a:lnTo>
                <a:lnTo>
                  <a:pt x="270900" y="2709"/>
                </a:lnTo>
                <a:lnTo>
                  <a:pt x="262928" y="712"/>
                </a:lnTo>
                <a:lnTo>
                  <a:pt x="253987" y="0"/>
                </a:lnTo>
                <a:close/>
              </a:path>
              <a:path w="1240789" h="99059">
                <a:moveTo>
                  <a:pt x="278663" y="75539"/>
                </a:moveTo>
                <a:lnTo>
                  <a:pt x="272122" y="80670"/>
                </a:lnTo>
                <a:lnTo>
                  <a:pt x="264020" y="83248"/>
                </a:lnTo>
                <a:lnTo>
                  <a:pt x="282595" y="83248"/>
                </a:lnTo>
                <a:lnTo>
                  <a:pt x="278663" y="75539"/>
                </a:lnTo>
                <a:close/>
              </a:path>
              <a:path w="1240789" h="99059">
                <a:moveTo>
                  <a:pt x="279573" y="15773"/>
                </a:moveTo>
                <a:lnTo>
                  <a:pt x="263613" y="15773"/>
                </a:lnTo>
                <a:lnTo>
                  <a:pt x="269913" y="18389"/>
                </a:lnTo>
                <a:lnTo>
                  <a:pt x="275704" y="22263"/>
                </a:lnTo>
                <a:lnTo>
                  <a:pt x="279573" y="15773"/>
                </a:lnTo>
                <a:close/>
              </a:path>
              <a:path w="1240789" h="99059">
                <a:moveTo>
                  <a:pt x="307187" y="74853"/>
                </a:moveTo>
                <a:lnTo>
                  <a:pt x="299935" y="89027"/>
                </a:lnTo>
                <a:lnTo>
                  <a:pt x="305942" y="93025"/>
                </a:lnTo>
                <a:lnTo>
                  <a:pt x="313591" y="96199"/>
                </a:lnTo>
                <a:lnTo>
                  <a:pt x="322474" y="98292"/>
                </a:lnTo>
                <a:lnTo>
                  <a:pt x="332181" y="99047"/>
                </a:lnTo>
                <a:lnTo>
                  <a:pt x="352971" y="95510"/>
                </a:lnTo>
                <a:lnTo>
                  <a:pt x="368781" y="85475"/>
                </a:lnTo>
                <a:lnTo>
                  <a:pt x="370210" y="83248"/>
                </a:lnTo>
                <a:lnTo>
                  <a:pt x="331965" y="83248"/>
                </a:lnTo>
                <a:lnTo>
                  <a:pt x="324682" y="82599"/>
                </a:lnTo>
                <a:lnTo>
                  <a:pt x="318061" y="80818"/>
                </a:lnTo>
                <a:lnTo>
                  <a:pt x="312198" y="78153"/>
                </a:lnTo>
                <a:lnTo>
                  <a:pt x="307187" y="74853"/>
                </a:lnTo>
                <a:close/>
              </a:path>
              <a:path w="1240789" h="99059">
                <a:moveTo>
                  <a:pt x="370304" y="15773"/>
                </a:moveTo>
                <a:lnTo>
                  <a:pt x="330111" y="15773"/>
                </a:lnTo>
                <a:lnTo>
                  <a:pt x="342698" y="17416"/>
                </a:lnTo>
                <a:lnTo>
                  <a:pt x="352956" y="22234"/>
                </a:lnTo>
                <a:lnTo>
                  <a:pt x="360430" y="30057"/>
                </a:lnTo>
                <a:lnTo>
                  <a:pt x="364667" y="40716"/>
                </a:lnTo>
                <a:lnTo>
                  <a:pt x="321856" y="40716"/>
                </a:lnTo>
                <a:lnTo>
                  <a:pt x="321856" y="56476"/>
                </a:lnTo>
                <a:lnTo>
                  <a:pt x="365086" y="56476"/>
                </a:lnTo>
                <a:lnTo>
                  <a:pt x="361001" y="68144"/>
                </a:lnTo>
                <a:lnTo>
                  <a:pt x="353583" y="76515"/>
                </a:lnTo>
                <a:lnTo>
                  <a:pt x="343637" y="81560"/>
                </a:lnTo>
                <a:lnTo>
                  <a:pt x="331965" y="83248"/>
                </a:lnTo>
                <a:lnTo>
                  <a:pt x="370210" y="83248"/>
                </a:lnTo>
                <a:lnTo>
                  <a:pt x="378835" y="69809"/>
                </a:lnTo>
                <a:lnTo>
                  <a:pt x="382358" y="49377"/>
                </a:lnTo>
                <a:lnTo>
                  <a:pt x="378796" y="29055"/>
                </a:lnTo>
                <a:lnTo>
                  <a:pt x="370304" y="15773"/>
                </a:lnTo>
                <a:close/>
              </a:path>
              <a:path w="1240789" h="99059">
                <a:moveTo>
                  <a:pt x="334136" y="0"/>
                </a:moveTo>
                <a:lnTo>
                  <a:pt x="323715" y="839"/>
                </a:lnTo>
                <a:lnTo>
                  <a:pt x="314621" y="3117"/>
                </a:lnTo>
                <a:lnTo>
                  <a:pt x="307021" y="6472"/>
                </a:lnTo>
                <a:lnTo>
                  <a:pt x="301078" y="10541"/>
                </a:lnTo>
                <a:lnTo>
                  <a:pt x="307670" y="23190"/>
                </a:lnTo>
                <a:lnTo>
                  <a:pt x="314363" y="18097"/>
                </a:lnTo>
                <a:lnTo>
                  <a:pt x="322376" y="15773"/>
                </a:lnTo>
                <a:lnTo>
                  <a:pt x="370304" y="15773"/>
                </a:lnTo>
                <a:lnTo>
                  <a:pt x="368839" y="13482"/>
                </a:lnTo>
                <a:lnTo>
                  <a:pt x="353587" y="3512"/>
                </a:lnTo>
                <a:lnTo>
                  <a:pt x="334136" y="0"/>
                </a:lnTo>
                <a:close/>
              </a:path>
              <a:path w="1240789" h="99059">
                <a:moveTo>
                  <a:pt x="426948" y="1511"/>
                </a:moveTo>
                <a:lnTo>
                  <a:pt x="410095" y="1511"/>
                </a:lnTo>
                <a:lnTo>
                  <a:pt x="410095" y="97510"/>
                </a:lnTo>
                <a:lnTo>
                  <a:pt x="426948" y="97510"/>
                </a:lnTo>
                <a:lnTo>
                  <a:pt x="426948" y="47980"/>
                </a:lnTo>
                <a:lnTo>
                  <a:pt x="446994" y="47980"/>
                </a:lnTo>
                <a:lnTo>
                  <a:pt x="446215" y="47028"/>
                </a:lnTo>
                <a:lnTo>
                  <a:pt x="426948" y="47028"/>
                </a:lnTo>
                <a:lnTo>
                  <a:pt x="426948" y="1511"/>
                </a:lnTo>
                <a:close/>
              </a:path>
              <a:path w="1240789" h="99059">
                <a:moveTo>
                  <a:pt x="446994" y="47980"/>
                </a:moveTo>
                <a:lnTo>
                  <a:pt x="426948" y="47980"/>
                </a:lnTo>
                <a:lnTo>
                  <a:pt x="466216" y="97510"/>
                </a:lnTo>
                <a:lnTo>
                  <a:pt x="487514" y="97510"/>
                </a:lnTo>
                <a:lnTo>
                  <a:pt x="446994" y="47980"/>
                </a:lnTo>
                <a:close/>
              </a:path>
              <a:path w="1240789" h="99059">
                <a:moveTo>
                  <a:pt x="485076" y="1511"/>
                </a:moveTo>
                <a:lnTo>
                  <a:pt x="464794" y="1511"/>
                </a:lnTo>
                <a:lnTo>
                  <a:pt x="426948" y="47028"/>
                </a:lnTo>
                <a:lnTo>
                  <a:pt x="446215" y="47028"/>
                </a:lnTo>
                <a:lnTo>
                  <a:pt x="445592" y="46266"/>
                </a:lnTo>
                <a:lnTo>
                  <a:pt x="485076" y="1511"/>
                </a:lnTo>
                <a:close/>
              </a:path>
              <a:path w="1240789" h="99059">
                <a:moveTo>
                  <a:pt x="547077" y="0"/>
                </a:moveTo>
                <a:lnTo>
                  <a:pt x="526031" y="3862"/>
                </a:lnTo>
                <a:lnTo>
                  <a:pt x="510635" y="14425"/>
                </a:lnTo>
                <a:lnTo>
                  <a:pt x="501182" y="30148"/>
                </a:lnTo>
                <a:lnTo>
                  <a:pt x="497966" y="49491"/>
                </a:lnTo>
                <a:lnTo>
                  <a:pt x="501575" y="69857"/>
                </a:lnTo>
                <a:lnTo>
                  <a:pt x="511717" y="85490"/>
                </a:lnTo>
                <a:lnTo>
                  <a:pt x="527370" y="95511"/>
                </a:lnTo>
                <a:lnTo>
                  <a:pt x="547509" y="99047"/>
                </a:lnTo>
                <a:lnTo>
                  <a:pt x="556716" y="98257"/>
                </a:lnTo>
                <a:lnTo>
                  <a:pt x="565262" y="96037"/>
                </a:lnTo>
                <a:lnTo>
                  <a:pt x="572596" y="92607"/>
                </a:lnTo>
                <a:lnTo>
                  <a:pt x="578167" y="88188"/>
                </a:lnTo>
                <a:lnTo>
                  <a:pt x="575677" y="83248"/>
                </a:lnTo>
                <a:lnTo>
                  <a:pt x="548995" y="83248"/>
                </a:lnTo>
                <a:lnTo>
                  <a:pt x="535524" y="80795"/>
                </a:lnTo>
                <a:lnTo>
                  <a:pt x="525019" y="73894"/>
                </a:lnTo>
                <a:lnTo>
                  <a:pt x="518193" y="63231"/>
                </a:lnTo>
                <a:lnTo>
                  <a:pt x="515759" y="49491"/>
                </a:lnTo>
                <a:lnTo>
                  <a:pt x="518143" y="35436"/>
                </a:lnTo>
                <a:lnTo>
                  <a:pt x="524727" y="24822"/>
                </a:lnTo>
                <a:lnTo>
                  <a:pt x="534656" y="18112"/>
                </a:lnTo>
                <a:lnTo>
                  <a:pt x="547077" y="15773"/>
                </a:lnTo>
                <a:lnTo>
                  <a:pt x="572640" y="15773"/>
                </a:lnTo>
                <a:lnTo>
                  <a:pt x="576313" y="9715"/>
                </a:lnTo>
                <a:lnTo>
                  <a:pt x="570809" y="5781"/>
                </a:lnTo>
                <a:lnTo>
                  <a:pt x="563981" y="2709"/>
                </a:lnTo>
                <a:lnTo>
                  <a:pt x="556010" y="712"/>
                </a:lnTo>
                <a:lnTo>
                  <a:pt x="547077" y="0"/>
                </a:lnTo>
                <a:close/>
              </a:path>
              <a:path w="1240789" h="99059">
                <a:moveTo>
                  <a:pt x="571792" y="75539"/>
                </a:moveTo>
                <a:lnTo>
                  <a:pt x="565200" y="80670"/>
                </a:lnTo>
                <a:lnTo>
                  <a:pt x="557098" y="83248"/>
                </a:lnTo>
                <a:lnTo>
                  <a:pt x="575677" y="83248"/>
                </a:lnTo>
                <a:lnTo>
                  <a:pt x="571792" y="75539"/>
                </a:lnTo>
                <a:close/>
              </a:path>
              <a:path w="1240789" h="99059">
                <a:moveTo>
                  <a:pt x="572640" y="15773"/>
                </a:moveTo>
                <a:lnTo>
                  <a:pt x="556679" y="15773"/>
                </a:lnTo>
                <a:lnTo>
                  <a:pt x="562978" y="18389"/>
                </a:lnTo>
                <a:lnTo>
                  <a:pt x="568705" y="22263"/>
                </a:lnTo>
                <a:lnTo>
                  <a:pt x="572640" y="15773"/>
                </a:lnTo>
                <a:close/>
              </a:path>
              <a:path w="1240789" h="99059">
                <a:moveTo>
                  <a:pt x="620052" y="1511"/>
                </a:moveTo>
                <a:lnTo>
                  <a:pt x="603173" y="1511"/>
                </a:lnTo>
                <a:lnTo>
                  <a:pt x="603173" y="97510"/>
                </a:lnTo>
                <a:lnTo>
                  <a:pt x="618020" y="97510"/>
                </a:lnTo>
                <a:lnTo>
                  <a:pt x="638490" y="69773"/>
                </a:lnTo>
                <a:lnTo>
                  <a:pt x="620052" y="69773"/>
                </a:lnTo>
                <a:lnTo>
                  <a:pt x="620052" y="1511"/>
                </a:lnTo>
                <a:close/>
              </a:path>
              <a:path w="1240789" h="99059">
                <a:moveTo>
                  <a:pt x="685177" y="29349"/>
                </a:moveTo>
                <a:lnTo>
                  <a:pt x="668324" y="29349"/>
                </a:lnTo>
                <a:lnTo>
                  <a:pt x="668324" y="97510"/>
                </a:lnTo>
                <a:lnTo>
                  <a:pt x="685177" y="97510"/>
                </a:lnTo>
                <a:lnTo>
                  <a:pt x="685177" y="29349"/>
                </a:lnTo>
                <a:close/>
              </a:path>
              <a:path w="1240789" h="99059">
                <a:moveTo>
                  <a:pt x="685177" y="1511"/>
                </a:moveTo>
                <a:lnTo>
                  <a:pt x="670407" y="1511"/>
                </a:lnTo>
                <a:lnTo>
                  <a:pt x="620052" y="69773"/>
                </a:lnTo>
                <a:lnTo>
                  <a:pt x="638490" y="69773"/>
                </a:lnTo>
                <a:lnTo>
                  <a:pt x="668324" y="29349"/>
                </a:lnTo>
                <a:lnTo>
                  <a:pt x="685177" y="29349"/>
                </a:lnTo>
                <a:lnTo>
                  <a:pt x="685177" y="1511"/>
                </a:lnTo>
                <a:close/>
              </a:path>
              <a:path w="1240789" h="99059">
                <a:moveTo>
                  <a:pt x="736993" y="1511"/>
                </a:moveTo>
                <a:lnTo>
                  <a:pt x="720001" y="1511"/>
                </a:lnTo>
                <a:lnTo>
                  <a:pt x="720001" y="97510"/>
                </a:lnTo>
                <a:lnTo>
                  <a:pt x="736917" y="97510"/>
                </a:lnTo>
                <a:lnTo>
                  <a:pt x="736917" y="28524"/>
                </a:lnTo>
                <a:lnTo>
                  <a:pt x="756743" y="28524"/>
                </a:lnTo>
                <a:lnTo>
                  <a:pt x="736993" y="1511"/>
                </a:lnTo>
                <a:close/>
              </a:path>
              <a:path w="1240789" h="99059">
                <a:moveTo>
                  <a:pt x="816965" y="28130"/>
                </a:moveTo>
                <a:lnTo>
                  <a:pt x="800277" y="28130"/>
                </a:lnTo>
                <a:lnTo>
                  <a:pt x="800277" y="97510"/>
                </a:lnTo>
                <a:lnTo>
                  <a:pt x="816965" y="97510"/>
                </a:lnTo>
                <a:lnTo>
                  <a:pt x="816965" y="28130"/>
                </a:lnTo>
                <a:close/>
              </a:path>
              <a:path w="1240789" h="99059">
                <a:moveTo>
                  <a:pt x="756743" y="28524"/>
                </a:moveTo>
                <a:lnTo>
                  <a:pt x="736917" y="28524"/>
                </a:lnTo>
                <a:lnTo>
                  <a:pt x="767473" y="70739"/>
                </a:lnTo>
                <a:lnTo>
                  <a:pt x="769950" y="70739"/>
                </a:lnTo>
                <a:lnTo>
                  <a:pt x="787288" y="46380"/>
                </a:lnTo>
                <a:lnTo>
                  <a:pt x="769797" y="46380"/>
                </a:lnTo>
                <a:lnTo>
                  <a:pt x="756743" y="28524"/>
                </a:lnTo>
                <a:close/>
              </a:path>
              <a:path w="1240789" h="99059">
                <a:moveTo>
                  <a:pt x="816965" y="1511"/>
                </a:moveTo>
                <a:lnTo>
                  <a:pt x="801077" y="1511"/>
                </a:lnTo>
                <a:lnTo>
                  <a:pt x="769797" y="46380"/>
                </a:lnTo>
                <a:lnTo>
                  <a:pt x="787288" y="46380"/>
                </a:lnTo>
                <a:lnTo>
                  <a:pt x="800277" y="28130"/>
                </a:lnTo>
                <a:lnTo>
                  <a:pt x="816965" y="28130"/>
                </a:lnTo>
                <a:lnTo>
                  <a:pt x="816965" y="1511"/>
                </a:lnTo>
                <a:close/>
              </a:path>
              <a:path w="1240789" h="99059">
                <a:moveTo>
                  <a:pt x="907935" y="1511"/>
                </a:moveTo>
                <a:lnTo>
                  <a:pt x="851788" y="1511"/>
                </a:lnTo>
                <a:lnTo>
                  <a:pt x="851788" y="97510"/>
                </a:lnTo>
                <a:lnTo>
                  <a:pt x="857402" y="97510"/>
                </a:lnTo>
                <a:lnTo>
                  <a:pt x="865657" y="98082"/>
                </a:lnTo>
                <a:lnTo>
                  <a:pt x="876769" y="98082"/>
                </a:lnTo>
                <a:lnTo>
                  <a:pt x="892507" y="95981"/>
                </a:lnTo>
                <a:lnTo>
                  <a:pt x="904136" y="89876"/>
                </a:lnTo>
                <a:lnTo>
                  <a:pt x="909713" y="82283"/>
                </a:lnTo>
                <a:lnTo>
                  <a:pt x="875817" y="82283"/>
                </a:lnTo>
                <a:lnTo>
                  <a:pt x="868654" y="81737"/>
                </a:lnTo>
                <a:lnTo>
                  <a:pt x="868654" y="54444"/>
                </a:lnTo>
                <a:lnTo>
                  <a:pt x="872947" y="53860"/>
                </a:lnTo>
                <a:lnTo>
                  <a:pt x="877036" y="53644"/>
                </a:lnTo>
                <a:lnTo>
                  <a:pt x="910779" y="53644"/>
                </a:lnTo>
                <a:lnTo>
                  <a:pt x="905211" y="45688"/>
                </a:lnTo>
                <a:lnTo>
                  <a:pt x="895063" y="39897"/>
                </a:lnTo>
                <a:lnTo>
                  <a:pt x="886891" y="38671"/>
                </a:lnTo>
                <a:lnTo>
                  <a:pt x="868654" y="38671"/>
                </a:lnTo>
                <a:lnTo>
                  <a:pt x="868654" y="17233"/>
                </a:lnTo>
                <a:lnTo>
                  <a:pt x="907935" y="17233"/>
                </a:lnTo>
                <a:lnTo>
                  <a:pt x="907935" y="1511"/>
                </a:lnTo>
                <a:close/>
              </a:path>
              <a:path w="1240789" h="99059">
                <a:moveTo>
                  <a:pt x="910779" y="53644"/>
                </a:moveTo>
                <a:lnTo>
                  <a:pt x="891971" y="53644"/>
                </a:lnTo>
                <a:lnTo>
                  <a:pt x="897039" y="59817"/>
                </a:lnTo>
                <a:lnTo>
                  <a:pt x="897039" y="76517"/>
                </a:lnTo>
                <a:lnTo>
                  <a:pt x="891870" y="82283"/>
                </a:lnTo>
                <a:lnTo>
                  <a:pt x="909713" y="82283"/>
                </a:lnTo>
                <a:lnTo>
                  <a:pt x="911343" y="80063"/>
                </a:lnTo>
                <a:lnTo>
                  <a:pt x="913815" y="66840"/>
                </a:lnTo>
                <a:lnTo>
                  <a:pt x="911597" y="54812"/>
                </a:lnTo>
                <a:lnTo>
                  <a:pt x="910779" y="53644"/>
                </a:lnTo>
                <a:close/>
              </a:path>
              <a:path w="1240789" h="99059">
                <a:moveTo>
                  <a:pt x="881557" y="37871"/>
                </a:moveTo>
                <a:lnTo>
                  <a:pt x="878128" y="37871"/>
                </a:lnTo>
                <a:lnTo>
                  <a:pt x="872324" y="38125"/>
                </a:lnTo>
                <a:lnTo>
                  <a:pt x="868654" y="38671"/>
                </a:lnTo>
                <a:lnTo>
                  <a:pt x="886891" y="38671"/>
                </a:lnTo>
                <a:lnTo>
                  <a:pt x="881557" y="37871"/>
                </a:lnTo>
                <a:close/>
              </a:path>
              <a:path w="1240789" h="99059">
                <a:moveTo>
                  <a:pt x="987297" y="1219"/>
                </a:moveTo>
                <a:lnTo>
                  <a:pt x="972489" y="1219"/>
                </a:lnTo>
                <a:lnTo>
                  <a:pt x="931875" y="97510"/>
                </a:lnTo>
                <a:lnTo>
                  <a:pt x="948931" y="97510"/>
                </a:lnTo>
                <a:lnTo>
                  <a:pt x="958964" y="72961"/>
                </a:lnTo>
                <a:lnTo>
                  <a:pt x="1017558" y="72961"/>
                </a:lnTo>
                <a:lnTo>
                  <a:pt x="1010921" y="57226"/>
                </a:lnTo>
                <a:lnTo>
                  <a:pt x="965415" y="57226"/>
                </a:lnTo>
                <a:lnTo>
                  <a:pt x="979474" y="23037"/>
                </a:lnTo>
                <a:lnTo>
                  <a:pt x="996500" y="23037"/>
                </a:lnTo>
                <a:lnTo>
                  <a:pt x="987297" y="1219"/>
                </a:lnTo>
                <a:close/>
              </a:path>
              <a:path w="1240789" h="99059">
                <a:moveTo>
                  <a:pt x="1017558" y="72961"/>
                </a:moveTo>
                <a:lnTo>
                  <a:pt x="999909" y="72961"/>
                </a:lnTo>
                <a:lnTo>
                  <a:pt x="1009942" y="97510"/>
                </a:lnTo>
                <a:lnTo>
                  <a:pt x="1027912" y="97510"/>
                </a:lnTo>
                <a:lnTo>
                  <a:pt x="1017558" y="72961"/>
                </a:lnTo>
                <a:close/>
              </a:path>
              <a:path w="1240789" h="99059">
                <a:moveTo>
                  <a:pt x="996500" y="23037"/>
                </a:moveTo>
                <a:lnTo>
                  <a:pt x="979474" y="23037"/>
                </a:lnTo>
                <a:lnTo>
                  <a:pt x="993508" y="57226"/>
                </a:lnTo>
                <a:lnTo>
                  <a:pt x="1010921" y="57226"/>
                </a:lnTo>
                <a:lnTo>
                  <a:pt x="996500" y="23037"/>
                </a:lnTo>
                <a:close/>
              </a:path>
              <a:path w="1240789" h="99059">
                <a:moveTo>
                  <a:pt x="1067422" y="1511"/>
                </a:moveTo>
                <a:lnTo>
                  <a:pt x="1050505" y="1511"/>
                </a:lnTo>
                <a:lnTo>
                  <a:pt x="1050505" y="97510"/>
                </a:lnTo>
                <a:lnTo>
                  <a:pt x="1067422" y="97510"/>
                </a:lnTo>
                <a:lnTo>
                  <a:pt x="1067422" y="56476"/>
                </a:lnTo>
                <a:lnTo>
                  <a:pt x="1127975" y="56476"/>
                </a:lnTo>
                <a:lnTo>
                  <a:pt x="1127975" y="40716"/>
                </a:lnTo>
                <a:lnTo>
                  <a:pt x="1067422" y="40716"/>
                </a:lnTo>
                <a:lnTo>
                  <a:pt x="1067422" y="1511"/>
                </a:lnTo>
                <a:close/>
              </a:path>
              <a:path w="1240789" h="99059">
                <a:moveTo>
                  <a:pt x="1127975" y="56476"/>
                </a:moveTo>
                <a:lnTo>
                  <a:pt x="1111338" y="56476"/>
                </a:lnTo>
                <a:lnTo>
                  <a:pt x="1111338" y="97510"/>
                </a:lnTo>
                <a:lnTo>
                  <a:pt x="1127975" y="97510"/>
                </a:lnTo>
                <a:lnTo>
                  <a:pt x="1127975" y="56476"/>
                </a:lnTo>
                <a:close/>
              </a:path>
              <a:path w="1240789" h="99059">
                <a:moveTo>
                  <a:pt x="1127975" y="1511"/>
                </a:moveTo>
                <a:lnTo>
                  <a:pt x="1111338" y="1511"/>
                </a:lnTo>
                <a:lnTo>
                  <a:pt x="1111338" y="40716"/>
                </a:lnTo>
                <a:lnTo>
                  <a:pt x="1127975" y="40716"/>
                </a:lnTo>
                <a:lnTo>
                  <a:pt x="1127975" y="1511"/>
                </a:lnTo>
                <a:close/>
              </a:path>
              <a:path w="1240789" h="99059">
                <a:moveTo>
                  <a:pt x="1179715" y="1511"/>
                </a:moveTo>
                <a:lnTo>
                  <a:pt x="1162850" y="1511"/>
                </a:lnTo>
                <a:lnTo>
                  <a:pt x="1162850" y="97510"/>
                </a:lnTo>
                <a:lnTo>
                  <a:pt x="1179715" y="97510"/>
                </a:lnTo>
                <a:lnTo>
                  <a:pt x="1179715" y="47980"/>
                </a:lnTo>
                <a:lnTo>
                  <a:pt x="1199752" y="47980"/>
                </a:lnTo>
                <a:lnTo>
                  <a:pt x="1198971" y="47028"/>
                </a:lnTo>
                <a:lnTo>
                  <a:pt x="1179715" y="47028"/>
                </a:lnTo>
                <a:lnTo>
                  <a:pt x="1179715" y="1511"/>
                </a:lnTo>
                <a:close/>
              </a:path>
              <a:path w="1240789" h="99059">
                <a:moveTo>
                  <a:pt x="1199752" y="47980"/>
                </a:moveTo>
                <a:lnTo>
                  <a:pt x="1179715" y="47980"/>
                </a:lnTo>
                <a:lnTo>
                  <a:pt x="1218933" y="97510"/>
                </a:lnTo>
                <a:lnTo>
                  <a:pt x="1240358" y="97510"/>
                </a:lnTo>
                <a:lnTo>
                  <a:pt x="1199752" y="47980"/>
                </a:lnTo>
                <a:close/>
              </a:path>
              <a:path w="1240789" h="99059">
                <a:moveTo>
                  <a:pt x="1237856" y="1511"/>
                </a:moveTo>
                <a:lnTo>
                  <a:pt x="1217612" y="1511"/>
                </a:lnTo>
                <a:lnTo>
                  <a:pt x="1179715" y="47028"/>
                </a:lnTo>
                <a:lnTo>
                  <a:pt x="1198971" y="47028"/>
                </a:lnTo>
                <a:lnTo>
                  <a:pt x="1198346" y="46266"/>
                </a:lnTo>
                <a:lnTo>
                  <a:pt x="1237856" y="1511"/>
                </a:lnTo>
                <a:close/>
              </a:path>
            </a:pathLst>
          </a:custGeom>
          <a:solidFill>
            <a:srgbClr val="FFFFFF"/>
          </a:solidFill>
        </p:spPr>
        <p:txBody>
          <a:bodyPr wrap="square" lIns="0" tIns="0" rIns="0" bIns="0" rtlCol="0"/>
          <a:lstStyle/>
          <a:p>
            <a:endParaRPr sz="1349" dirty="0">
              <a:solidFill>
                <a:prstClr val="black"/>
              </a:solidFill>
            </a:endParaRPr>
          </a:p>
        </p:txBody>
      </p:sp>
      <p:sp>
        <p:nvSpPr>
          <p:cNvPr id="23" name="bk object 23"/>
          <p:cNvSpPr/>
          <p:nvPr userDrawn="1"/>
        </p:nvSpPr>
        <p:spPr>
          <a:xfrm>
            <a:off x="1502193" y="4904512"/>
            <a:ext cx="1070916" cy="106650"/>
          </a:xfrm>
          <a:custGeom>
            <a:avLst/>
            <a:gdLst/>
            <a:ahLst/>
            <a:cxnLst/>
            <a:rect l="l" t="t" r="r" b="b"/>
            <a:pathLst>
              <a:path w="1136014" h="142240">
                <a:moveTo>
                  <a:pt x="1075829" y="0"/>
                </a:moveTo>
                <a:lnTo>
                  <a:pt x="1057275" y="0"/>
                </a:lnTo>
                <a:lnTo>
                  <a:pt x="1060064" y="9359"/>
                </a:lnTo>
                <a:lnTo>
                  <a:pt x="1066574" y="16670"/>
                </a:lnTo>
                <a:lnTo>
                  <a:pt x="1076491" y="21386"/>
                </a:lnTo>
                <a:lnTo>
                  <a:pt x="1089533" y="23063"/>
                </a:lnTo>
                <a:lnTo>
                  <a:pt x="1101865" y="21409"/>
                </a:lnTo>
                <a:lnTo>
                  <a:pt x="1111734" y="16732"/>
                </a:lnTo>
                <a:lnTo>
                  <a:pt x="1118366" y="9454"/>
                </a:lnTo>
                <a:lnTo>
                  <a:pt x="1081468" y="9359"/>
                </a:lnTo>
                <a:lnTo>
                  <a:pt x="1077112" y="6286"/>
                </a:lnTo>
                <a:lnTo>
                  <a:pt x="1075829" y="0"/>
                </a:lnTo>
                <a:close/>
              </a:path>
              <a:path w="1136014" h="142240">
                <a:moveTo>
                  <a:pt x="1120990" y="0"/>
                </a:moveTo>
                <a:lnTo>
                  <a:pt x="1102448" y="0"/>
                </a:lnTo>
                <a:lnTo>
                  <a:pt x="1101801" y="6934"/>
                </a:lnTo>
                <a:lnTo>
                  <a:pt x="1096797" y="9359"/>
                </a:lnTo>
                <a:lnTo>
                  <a:pt x="1118393" y="9359"/>
                </a:lnTo>
                <a:lnTo>
                  <a:pt x="1120990" y="0"/>
                </a:lnTo>
                <a:close/>
              </a:path>
              <a:path w="1136014" h="142240">
                <a:moveTo>
                  <a:pt x="1059218" y="27419"/>
                </a:moveTo>
                <a:lnTo>
                  <a:pt x="1039380" y="27419"/>
                </a:lnTo>
                <a:lnTo>
                  <a:pt x="1039380" y="140322"/>
                </a:lnTo>
                <a:lnTo>
                  <a:pt x="1056792" y="140322"/>
                </a:lnTo>
                <a:lnTo>
                  <a:pt x="1080847" y="107746"/>
                </a:lnTo>
                <a:lnTo>
                  <a:pt x="1059218" y="107746"/>
                </a:lnTo>
                <a:lnTo>
                  <a:pt x="1059218" y="27419"/>
                </a:lnTo>
                <a:close/>
              </a:path>
              <a:path w="1136014" h="142240">
                <a:moveTo>
                  <a:pt x="1135837" y="60159"/>
                </a:moveTo>
                <a:lnTo>
                  <a:pt x="1115987" y="60159"/>
                </a:lnTo>
                <a:lnTo>
                  <a:pt x="1115987" y="140322"/>
                </a:lnTo>
                <a:lnTo>
                  <a:pt x="1135837" y="140322"/>
                </a:lnTo>
                <a:lnTo>
                  <a:pt x="1135837" y="60159"/>
                </a:lnTo>
                <a:close/>
              </a:path>
              <a:path w="1136014" h="142240">
                <a:moveTo>
                  <a:pt x="1135837" y="27419"/>
                </a:moveTo>
                <a:lnTo>
                  <a:pt x="1118412" y="27419"/>
                </a:lnTo>
                <a:lnTo>
                  <a:pt x="1059218" y="107746"/>
                </a:lnTo>
                <a:lnTo>
                  <a:pt x="1080847" y="107746"/>
                </a:lnTo>
                <a:lnTo>
                  <a:pt x="1115987" y="60159"/>
                </a:lnTo>
                <a:lnTo>
                  <a:pt x="1135837" y="60159"/>
                </a:lnTo>
                <a:lnTo>
                  <a:pt x="1135837" y="27419"/>
                </a:lnTo>
                <a:close/>
              </a:path>
              <a:path w="1136014" h="142240">
                <a:moveTo>
                  <a:pt x="931468" y="27419"/>
                </a:moveTo>
                <a:lnTo>
                  <a:pt x="911631" y="27419"/>
                </a:lnTo>
                <a:lnTo>
                  <a:pt x="911631" y="140322"/>
                </a:lnTo>
                <a:lnTo>
                  <a:pt x="929043" y="140322"/>
                </a:lnTo>
                <a:lnTo>
                  <a:pt x="953103" y="107746"/>
                </a:lnTo>
                <a:lnTo>
                  <a:pt x="931468" y="107746"/>
                </a:lnTo>
                <a:lnTo>
                  <a:pt x="931468" y="27419"/>
                </a:lnTo>
                <a:close/>
              </a:path>
              <a:path w="1136014" h="142240">
                <a:moveTo>
                  <a:pt x="1008075" y="60159"/>
                </a:moveTo>
                <a:lnTo>
                  <a:pt x="988250" y="60159"/>
                </a:lnTo>
                <a:lnTo>
                  <a:pt x="988250" y="140322"/>
                </a:lnTo>
                <a:lnTo>
                  <a:pt x="1008075" y="140322"/>
                </a:lnTo>
                <a:lnTo>
                  <a:pt x="1008075" y="60159"/>
                </a:lnTo>
                <a:close/>
              </a:path>
              <a:path w="1136014" h="142240">
                <a:moveTo>
                  <a:pt x="1008075" y="27419"/>
                </a:moveTo>
                <a:lnTo>
                  <a:pt x="990663" y="27419"/>
                </a:lnTo>
                <a:lnTo>
                  <a:pt x="931468" y="107746"/>
                </a:lnTo>
                <a:lnTo>
                  <a:pt x="953103" y="107746"/>
                </a:lnTo>
                <a:lnTo>
                  <a:pt x="988250" y="60159"/>
                </a:lnTo>
                <a:lnTo>
                  <a:pt x="1008075" y="60159"/>
                </a:lnTo>
                <a:lnTo>
                  <a:pt x="1008075" y="27419"/>
                </a:lnTo>
                <a:close/>
              </a:path>
              <a:path w="1136014" h="142240">
                <a:moveTo>
                  <a:pt x="823074" y="27419"/>
                </a:moveTo>
                <a:lnTo>
                  <a:pt x="803236" y="27419"/>
                </a:lnTo>
                <a:lnTo>
                  <a:pt x="803236" y="140322"/>
                </a:lnTo>
                <a:lnTo>
                  <a:pt x="823074" y="140322"/>
                </a:lnTo>
                <a:lnTo>
                  <a:pt x="823074" y="82092"/>
                </a:lnTo>
                <a:lnTo>
                  <a:pt x="846724" y="82092"/>
                </a:lnTo>
                <a:lnTo>
                  <a:pt x="845809" y="80975"/>
                </a:lnTo>
                <a:lnTo>
                  <a:pt x="823074" y="80975"/>
                </a:lnTo>
                <a:lnTo>
                  <a:pt x="823074" y="27419"/>
                </a:lnTo>
                <a:close/>
              </a:path>
              <a:path w="1136014" h="142240">
                <a:moveTo>
                  <a:pt x="846724" y="82092"/>
                </a:moveTo>
                <a:lnTo>
                  <a:pt x="823074" y="82092"/>
                </a:lnTo>
                <a:lnTo>
                  <a:pt x="869213" y="140322"/>
                </a:lnTo>
                <a:lnTo>
                  <a:pt x="894372" y="140322"/>
                </a:lnTo>
                <a:lnTo>
                  <a:pt x="846724" y="82092"/>
                </a:lnTo>
                <a:close/>
              </a:path>
              <a:path w="1136014" h="142240">
                <a:moveTo>
                  <a:pt x="891463" y="27419"/>
                </a:moveTo>
                <a:lnTo>
                  <a:pt x="867600" y="27419"/>
                </a:lnTo>
                <a:lnTo>
                  <a:pt x="823074" y="80975"/>
                </a:lnTo>
                <a:lnTo>
                  <a:pt x="845809" y="80975"/>
                </a:lnTo>
                <a:lnTo>
                  <a:pt x="845019" y="80010"/>
                </a:lnTo>
                <a:lnTo>
                  <a:pt x="891463" y="27419"/>
                </a:lnTo>
                <a:close/>
              </a:path>
              <a:path w="1136014" h="142240">
                <a:moveTo>
                  <a:pt x="746950" y="25654"/>
                </a:moveTo>
                <a:lnTo>
                  <a:pt x="722207" y="30192"/>
                </a:lnTo>
                <a:lnTo>
                  <a:pt x="704103" y="42610"/>
                </a:lnTo>
                <a:lnTo>
                  <a:pt x="692986" y="61106"/>
                </a:lnTo>
                <a:lnTo>
                  <a:pt x="689203" y="83883"/>
                </a:lnTo>
                <a:lnTo>
                  <a:pt x="693447" y="107810"/>
                </a:lnTo>
                <a:lnTo>
                  <a:pt x="705373" y="126174"/>
                </a:lnTo>
                <a:lnTo>
                  <a:pt x="723772" y="137947"/>
                </a:lnTo>
                <a:lnTo>
                  <a:pt x="747433" y="142100"/>
                </a:lnTo>
                <a:lnTo>
                  <a:pt x="758273" y="141176"/>
                </a:lnTo>
                <a:lnTo>
                  <a:pt x="768342" y="138574"/>
                </a:lnTo>
                <a:lnTo>
                  <a:pt x="776988" y="134551"/>
                </a:lnTo>
                <a:lnTo>
                  <a:pt x="783564" y="129362"/>
                </a:lnTo>
                <a:lnTo>
                  <a:pt x="780600" y="123558"/>
                </a:lnTo>
                <a:lnTo>
                  <a:pt x="749198" y="123558"/>
                </a:lnTo>
                <a:lnTo>
                  <a:pt x="733375" y="120670"/>
                </a:lnTo>
                <a:lnTo>
                  <a:pt x="721040" y="112550"/>
                </a:lnTo>
                <a:lnTo>
                  <a:pt x="713027" y="100016"/>
                </a:lnTo>
                <a:lnTo>
                  <a:pt x="710171" y="83883"/>
                </a:lnTo>
                <a:lnTo>
                  <a:pt x="712969" y="67336"/>
                </a:lnTo>
                <a:lnTo>
                  <a:pt x="720698" y="54843"/>
                </a:lnTo>
                <a:lnTo>
                  <a:pt x="732358" y="46948"/>
                </a:lnTo>
                <a:lnTo>
                  <a:pt x="746950" y="44196"/>
                </a:lnTo>
                <a:lnTo>
                  <a:pt x="777017" y="44196"/>
                </a:lnTo>
                <a:lnTo>
                  <a:pt x="781304" y="37096"/>
                </a:lnTo>
                <a:lnTo>
                  <a:pt x="774871" y="32453"/>
                </a:lnTo>
                <a:lnTo>
                  <a:pt x="766851" y="28836"/>
                </a:lnTo>
                <a:lnTo>
                  <a:pt x="757468" y="26490"/>
                </a:lnTo>
                <a:lnTo>
                  <a:pt x="746950" y="25654"/>
                </a:lnTo>
                <a:close/>
              </a:path>
              <a:path w="1136014" h="142240">
                <a:moveTo>
                  <a:pt x="775982" y="114515"/>
                </a:moveTo>
                <a:lnTo>
                  <a:pt x="769868" y="118446"/>
                </a:lnTo>
                <a:lnTo>
                  <a:pt x="763257" y="121275"/>
                </a:lnTo>
                <a:lnTo>
                  <a:pt x="756312" y="122984"/>
                </a:lnTo>
                <a:lnTo>
                  <a:pt x="749198" y="123558"/>
                </a:lnTo>
                <a:lnTo>
                  <a:pt x="780600" y="123558"/>
                </a:lnTo>
                <a:lnTo>
                  <a:pt x="775982" y="114515"/>
                </a:lnTo>
                <a:close/>
              </a:path>
              <a:path w="1136014" h="142240">
                <a:moveTo>
                  <a:pt x="777017" y="44196"/>
                </a:moveTo>
                <a:lnTo>
                  <a:pt x="746950" y="44196"/>
                </a:lnTo>
                <a:lnTo>
                  <a:pt x="754742" y="44744"/>
                </a:lnTo>
                <a:lnTo>
                  <a:pt x="761385" y="46291"/>
                </a:lnTo>
                <a:lnTo>
                  <a:pt x="767183" y="48685"/>
                </a:lnTo>
                <a:lnTo>
                  <a:pt x="772439" y="51777"/>
                </a:lnTo>
                <a:lnTo>
                  <a:pt x="777017" y="44196"/>
                </a:lnTo>
                <a:close/>
              </a:path>
              <a:path w="1136014" h="142240">
                <a:moveTo>
                  <a:pt x="606298" y="0"/>
                </a:moveTo>
                <a:lnTo>
                  <a:pt x="587756" y="0"/>
                </a:lnTo>
                <a:lnTo>
                  <a:pt x="590544" y="9359"/>
                </a:lnTo>
                <a:lnTo>
                  <a:pt x="597050" y="16670"/>
                </a:lnTo>
                <a:lnTo>
                  <a:pt x="606967" y="21386"/>
                </a:lnTo>
                <a:lnTo>
                  <a:pt x="620014" y="23063"/>
                </a:lnTo>
                <a:lnTo>
                  <a:pt x="632344" y="21409"/>
                </a:lnTo>
                <a:lnTo>
                  <a:pt x="642208" y="16732"/>
                </a:lnTo>
                <a:lnTo>
                  <a:pt x="648837" y="9454"/>
                </a:lnTo>
                <a:lnTo>
                  <a:pt x="611949" y="9359"/>
                </a:lnTo>
                <a:lnTo>
                  <a:pt x="607593" y="6286"/>
                </a:lnTo>
                <a:lnTo>
                  <a:pt x="606298" y="0"/>
                </a:lnTo>
                <a:close/>
              </a:path>
              <a:path w="1136014" h="142240">
                <a:moveTo>
                  <a:pt x="651459" y="0"/>
                </a:moveTo>
                <a:lnTo>
                  <a:pt x="632917" y="0"/>
                </a:lnTo>
                <a:lnTo>
                  <a:pt x="632269" y="6934"/>
                </a:lnTo>
                <a:lnTo>
                  <a:pt x="627265" y="9359"/>
                </a:lnTo>
                <a:lnTo>
                  <a:pt x="648863" y="9359"/>
                </a:lnTo>
                <a:lnTo>
                  <a:pt x="651459" y="0"/>
                </a:lnTo>
                <a:close/>
              </a:path>
              <a:path w="1136014" h="142240">
                <a:moveTo>
                  <a:pt x="589686" y="27419"/>
                </a:moveTo>
                <a:lnTo>
                  <a:pt x="569849" y="27419"/>
                </a:lnTo>
                <a:lnTo>
                  <a:pt x="569849" y="140322"/>
                </a:lnTo>
                <a:lnTo>
                  <a:pt x="587273" y="140322"/>
                </a:lnTo>
                <a:lnTo>
                  <a:pt x="611328" y="107746"/>
                </a:lnTo>
                <a:lnTo>
                  <a:pt x="589686" y="107746"/>
                </a:lnTo>
                <a:lnTo>
                  <a:pt x="589686" y="27419"/>
                </a:lnTo>
                <a:close/>
              </a:path>
              <a:path w="1136014" h="142240">
                <a:moveTo>
                  <a:pt x="666305" y="60159"/>
                </a:moveTo>
                <a:lnTo>
                  <a:pt x="646468" y="60159"/>
                </a:lnTo>
                <a:lnTo>
                  <a:pt x="646468" y="140322"/>
                </a:lnTo>
                <a:lnTo>
                  <a:pt x="666305" y="140322"/>
                </a:lnTo>
                <a:lnTo>
                  <a:pt x="666305" y="60159"/>
                </a:lnTo>
                <a:close/>
              </a:path>
              <a:path w="1136014" h="142240">
                <a:moveTo>
                  <a:pt x="666305" y="27419"/>
                </a:moveTo>
                <a:lnTo>
                  <a:pt x="648881" y="27419"/>
                </a:lnTo>
                <a:lnTo>
                  <a:pt x="589686" y="107746"/>
                </a:lnTo>
                <a:lnTo>
                  <a:pt x="611328" y="107746"/>
                </a:lnTo>
                <a:lnTo>
                  <a:pt x="646468" y="60159"/>
                </a:lnTo>
                <a:lnTo>
                  <a:pt x="666305" y="60159"/>
                </a:lnTo>
                <a:lnTo>
                  <a:pt x="666305" y="27419"/>
                </a:lnTo>
                <a:close/>
              </a:path>
              <a:path w="1136014" h="142240">
                <a:moveTo>
                  <a:pt x="461949" y="27419"/>
                </a:moveTo>
                <a:lnTo>
                  <a:pt x="442099" y="27419"/>
                </a:lnTo>
                <a:lnTo>
                  <a:pt x="442099" y="140322"/>
                </a:lnTo>
                <a:lnTo>
                  <a:pt x="459524" y="140322"/>
                </a:lnTo>
                <a:lnTo>
                  <a:pt x="483578" y="107746"/>
                </a:lnTo>
                <a:lnTo>
                  <a:pt x="461949" y="107746"/>
                </a:lnTo>
                <a:lnTo>
                  <a:pt x="461949" y="27419"/>
                </a:lnTo>
                <a:close/>
              </a:path>
              <a:path w="1136014" h="142240">
                <a:moveTo>
                  <a:pt x="538556" y="60159"/>
                </a:moveTo>
                <a:lnTo>
                  <a:pt x="518718" y="60159"/>
                </a:lnTo>
                <a:lnTo>
                  <a:pt x="518718" y="140322"/>
                </a:lnTo>
                <a:lnTo>
                  <a:pt x="538556" y="140322"/>
                </a:lnTo>
                <a:lnTo>
                  <a:pt x="538556" y="60159"/>
                </a:lnTo>
                <a:close/>
              </a:path>
              <a:path w="1136014" h="142240">
                <a:moveTo>
                  <a:pt x="538556" y="27419"/>
                </a:moveTo>
                <a:lnTo>
                  <a:pt x="521144" y="27419"/>
                </a:lnTo>
                <a:lnTo>
                  <a:pt x="461949" y="107746"/>
                </a:lnTo>
                <a:lnTo>
                  <a:pt x="483578" y="107746"/>
                </a:lnTo>
                <a:lnTo>
                  <a:pt x="518718" y="60159"/>
                </a:lnTo>
                <a:lnTo>
                  <a:pt x="538556" y="60159"/>
                </a:lnTo>
                <a:lnTo>
                  <a:pt x="538556" y="27419"/>
                </a:lnTo>
                <a:close/>
              </a:path>
              <a:path w="1136014" h="142240">
                <a:moveTo>
                  <a:pt x="385813" y="25654"/>
                </a:moveTo>
                <a:lnTo>
                  <a:pt x="361070" y="30192"/>
                </a:lnTo>
                <a:lnTo>
                  <a:pt x="342966" y="42610"/>
                </a:lnTo>
                <a:lnTo>
                  <a:pt x="331849" y="61106"/>
                </a:lnTo>
                <a:lnTo>
                  <a:pt x="328066" y="83883"/>
                </a:lnTo>
                <a:lnTo>
                  <a:pt x="332310" y="107810"/>
                </a:lnTo>
                <a:lnTo>
                  <a:pt x="344236" y="126174"/>
                </a:lnTo>
                <a:lnTo>
                  <a:pt x="362635" y="137947"/>
                </a:lnTo>
                <a:lnTo>
                  <a:pt x="386295" y="142100"/>
                </a:lnTo>
                <a:lnTo>
                  <a:pt x="397136" y="141176"/>
                </a:lnTo>
                <a:lnTo>
                  <a:pt x="407204" y="138574"/>
                </a:lnTo>
                <a:lnTo>
                  <a:pt x="415851" y="134551"/>
                </a:lnTo>
                <a:lnTo>
                  <a:pt x="422427" y="129362"/>
                </a:lnTo>
                <a:lnTo>
                  <a:pt x="419463" y="123558"/>
                </a:lnTo>
                <a:lnTo>
                  <a:pt x="388073" y="123558"/>
                </a:lnTo>
                <a:lnTo>
                  <a:pt x="372238" y="120670"/>
                </a:lnTo>
                <a:lnTo>
                  <a:pt x="359900" y="112550"/>
                </a:lnTo>
                <a:lnTo>
                  <a:pt x="351889" y="100016"/>
                </a:lnTo>
                <a:lnTo>
                  <a:pt x="349034" y="83883"/>
                </a:lnTo>
                <a:lnTo>
                  <a:pt x="351832" y="67336"/>
                </a:lnTo>
                <a:lnTo>
                  <a:pt x="359560" y="54843"/>
                </a:lnTo>
                <a:lnTo>
                  <a:pt x="371220" y="46948"/>
                </a:lnTo>
                <a:lnTo>
                  <a:pt x="385813" y="44196"/>
                </a:lnTo>
                <a:lnTo>
                  <a:pt x="415874" y="44196"/>
                </a:lnTo>
                <a:lnTo>
                  <a:pt x="420166" y="37096"/>
                </a:lnTo>
                <a:lnTo>
                  <a:pt x="413734" y="32453"/>
                </a:lnTo>
                <a:lnTo>
                  <a:pt x="405714" y="28836"/>
                </a:lnTo>
                <a:lnTo>
                  <a:pt x="396331" y="26490"/>
                </a:lnTo>
                <a:lnTo>
                  <a:pt x="385813" y="25654"/>
                </a:lnTo>
                <a:close/>
              </a:path>
              <a:path w="1136014" h="142240">
                <a:moveTo>
                  <a:pt x="414845" y="114515"/>
                </a:moveTo>
                <a:lnTo>
                  <a:pt x="408731" y="118446"/>
                </a:lnTo>
                <a:lnTo>
                  <a:pt x="402121" y="121275"/>
                </a:lnTo>
                <a:lnTo>
                  <a:pt x="395180" y="122984"/>
                </a:lnTo>
                <a:lnTo>
                  <a:pt x="388073" y="123558"/>
                </a:lnTo>
                <a:lnTo>
                  <a:pt x="419463" y="123558"/>
                </a:lnTo>
                <a:lnTo>
                  <a:pt x="414845" y="114515"/>
                </a:lnTo>
                <a:close/>
              </a:path>
              <a:path w="1136014" h="142240">
                <a:moveTo>
                  <a:pt x="415874" y="44196"/>
                </a:moveTo>
                <a:lnTo>
                  <a:pt x="385813" y="44196"/>
                </a:lnTo>
                <a:lnTo>
                  <a:pt x="393605" y="44744"/>
                </a:lnTo>
                <a:lnTo>
                  <a:pt x="400246" y="46291"/>
                </a:lnTo>
                <a:lnTo>
                  <a:pt x="406040" y="48685"/>
                </a:lnTo>
                <a:lnTo>
                  <a:pt x="411289" y="51777"/>
                </a:lnTo>
                <a:lnTo>
                  <a:pt x="415874" y="44196"/>
                </a:lnTo>
                <a:close/>
              </a:path>
              <a:path w="1136014" h="142240">
                <a:moveTo>
                  <a:pt x="280162" y="25654"/>
                </a:moveTo>
                <a:lnTo>
                  <a:pt x="255421" y="30192"/>
                </a:lnTo>
                <a:lnTo>
                  <a:pt x="237321" y="42610"/>
                </a:lnTo>
                <a:lnTo>
                  <a:pt x="226208" y="61106"/>
                </a:lnTo>
                <a:lnTo>
                  <a:pt x="222427" y="83883"/>
                </a:lnTo>
                <a:lnTo>
                  <a:pt x="226671" y="107810"/>
                </a:lnTo>
                <a:lnTo>
                  <a:pt x="238596" y="126174"/>
                </a:lnTo>
                <a:lnTo>
                  <a:pt x="256991" y="137947"/>
                </a:lnTo>
                <a:lnTo>
                  <a:pt x="280644" y="142100"/>
                </a:lnTo>
                <a:lnTo>
                  <a:pt x="291487" y="141176"/>
                </a:lnTo>
                <a:lnTo>
                  <a:pt x="301558" y="138574"/>
                </a:lnTo>
                <a:lnTo>
                  <a:pt x="310205" y="134551"/>
                </a:lnTo>
                <a:lnTo>
                  <a:pt x="316776" y="129362"/>
                </a:lnTo>
                <a:lnTo>
                  <a:pt x="313817" y="123558"/>
                </a:lnTo>
                <a:lnTo>
                  <a:pt x="282422" y="123558"/>
                </a:lnTo>
                <a:lnTo>
                  <a:pt x="266594" y="120670"/>
                </a:lnTo>
                <a:lnTo>
                  <a:pt x="254260" y="112550"/>
                </a:lnTo>
                <a:lnTo>
                  <a:pt x="246250" y="100016"/>
                </a:lnTo>
                <a:lnTo>
                  <a:pt x="243395" y="83883"/>
                </a:lnTo>
                <a:lnTo>
                  <a:pt x="246191" y="67336"/>
                </a:lnTo>
                <a:lnTo>
                  <a:pt x="253915" y="54843"/>
                </a:lnTo>
                <a:lnTo>
                  <a:pt x="265571" y="46948"/>
                </a:lnTo>
                <a:lnTo>
                  <a:pt x="280162" y="44196"/>
                </a:lnTo>
                <a:lnTo>
                  <a:pt x="310228" y="44196"/>
                </a:lnTo>
                <a:lnTo>
                  <a:pt x="314515" y="37096"/>
                </a:lnTo>
                <a:lnTo>
                  <a:pt x="308088" y="32453"/>
                </a:lnTo>
                <a:lnTo>
                  <a:pt x="300067" y="28836"/>
                </a:lnTo>
                <a:lnTo>
                  <a:pt x="290682" y="26490"/>
                </a:lnTo>
                <a:lnTo>
                  <a:pt x="280162" y="25654"/>
                </a:lnTo>
                <a:close/>
              </a:path>
              <a:path w="1136014" h="142240">
                <a:moveTo>
                  <a:pt x="309206" y="114515"/>
                </a:moveTo>
                <a:lnTo>
                  <a:pt x="303091" y="118446"/>
                </a:lnTo>
                <a:lnTo>
                  <a:pt x="296476" y="121275"/>
                </a:lnTo>
                <a:lnTo>
                  <a:pt x="289531" y="122984"/>
                </a:lnTo>
                <a:lnTo>
                  <a:pt x="282422" y="123558"/>
                </a:lnTo>
                <a:lnTo>
                  <a:pt x="313817" y="123558"/>
                </a:lnTo>
                <a:lnTo>
                  <a:pt x="309206" y="114515"/>
                </a:lnTo>
                <a:close/>
              </a:path>
              <a:path w="1136014" h="142240">
                <a:moveTo>
                  <a:pt x="310228" y="44196"/>
                </a:moveTo>
                <a:lnTo>
                  <a:pt x="280162" y="44196"/>
                </a:lnTo>
                <a:lnTo>
                  <a:pt x="287955" y="44744"/>
                </a:lnTo>
                <a:lnTo>
                  <a:pt x="294601" y="46291"/>
                </a:lnTo>
                <a:lnTo>
                  <a:pt x="300400" y="48685"/>
                </a:lnTo>
                <a:lnTo>
                  <a:pt x="305650" y="51777"/>
                </a:lnTo>
                <a:lnTo>
                  <a:pt x="310228" y="44196"/>
                </a:lnTo>
                <a:close/>
              </a:path>
              <a:path w="1136014" h="142240">
                <a:moveTo>
                  <a:pt x="149034" y="25654"/>
                </a:moveTo>
                <a:lnTo>
                  <a:pt x="125228" y="30146"/>
                </a:lnTo>
                <a:lnTo>
                  <a:pt x="106672" y="42486"/>
                </a:lnTo>
                <a:lnTo>
                  <a:pt x="94618" y="60967"/>
                </a:lnTo>
                <a:lnTo>
                  <a:pt x="90322" y="83883"/>
                </a:lnTo>
                <a:lnTo>
                  <a:pt x="94777" y="107810"/>
                </a:lnTo>
                <a:lnTo>
                  <a:pt x="107095" y="126174"/>
                </a:lnTo>
                <a:lnTo>
                  <a:pt x="125705" y="137947"/>
                </a:lnTo>
                <a:lnTo>
                  <a:pt x="149034" y="142100"/>
                </a:lnTo>
                <a:lnTo>
                  <a:pt x="172384" y="137765"/>
                </a:lnTo>
                <a:lnTo>
                  <a:pt x="191050" y="125688"/>
                </a:lnTo>
                <a:lnTo>
                  <a:pt x="192482" y="123558"/>
                </a:lnTo>
                <a:lnTo>
                  <a:pt x="149034" y="123558"/>
                </a:lnTo>
                <a:lnTo>
                  <a:pt x="134223" y="120532"/>
                </a:lnTo>
                <a:lnTo>
                  <a:pt x="122243" y="112183"/>
                </a:lnTo>
                <a:lnTo>
                  <a:pt x="114226" y="99603"/>
                </a:lnTo>
                <a:lnTo>
                  <a:pt x="111302" y="83883"/>
                </a:lnTo>
                <a:lnTo>
                  <a:pt x="114158" y="67813"/>
                </a:lnTo>
                <a:lnTo>
                  <a:pt x="122062" y="55267"/>
                </a:lnTo>
                <a:lnTo>
                  <a:pt x="134019" y="47107"/>
                </a:lnTo>
                <a:lnTo>
                  <a:pt x="149034" y="44196"/>
                </a:lnTo>
                <a:lnTo>
                  <a:pt x="192812" y="44196"/>
                </a:lnTo>
                <a:lnTo>
                  <a:pt x="191050" y="41581"/>
                </a:lnTo>
                <a:lnTo>
                  <a:pt x="172384" y="29807"/>
                </a:lnTo>
                <a:lnTo>
                  <a:pt x="149034" y="25654"/>
                </a:lnTo>
                <a:close/>
              </a:path>
              <a:path w="1136014" h="142240">
                <a:moveTo>
                  <a:pt x="192812" y="44196"/>
                </a:moveTo>
                <a:lnTo>
                  <a:pt x="149034" y="44196"/>
                </a:lnTo>
                <a:lnTo>
                  <a:pt x="163942" y="47107"/>
                </a:lnTo>
                <a:lnTo>
                  <a:pt x="175975" y="55267"/>
                </a:lnTo>
                <a:lnTo>
                  <a:pt x="184015" y="67813"/>
                </a:lnTo>
                <a:lnTo>
                  <a:pt x="186944" y="83883"/>
                </a:lnTo>
                <a:lnTo>
                  <a:pt x="184354" y="99469"/>
                </a:lnTo>
                <a:lnTo>
                  <a:pt x="176880" y="112064"/>
                </a:lnTo>
                <a:lnTo>
                  <a:pt x="164960" y="120488"/>
                </a:lnTo>
                <a:lnTo>
                  <a:pt x="149034" y="123558"/>
                </a:lnTo>
                <a:lnTo>
                  <a:pt x="192482" y="123558"/>
                </a:lnTo>
                <a:lnTo>
                  <a:pt x="203428" y="107263"/>
                </a:lnTo>
                <a:lnTo>
                  <a:pt x="207911" y="83883"/>
                </a:lnTo>
                <a:lnTo>
                  <a:pt x="203428" y="59949"/>
                </a:lnTo>
                <a:lnTo>
                  <a:pt x="192812" y="44196"/>
                </a:lnTo>
                <a:close/>
              </a:path>
              <a:path w="1136014" h="142240">
                <a:moveTo>
                  <a:pt x="32105" y="27101"/>
                </a:moveTo>
                <a:lnTo>
                  <a:pt x="0" y="27419"/>
                </a:lnTo>
                <a:lnTo>
                  <a:pt x="0" y="140322"/>
                </a:lnTo>
                <a:lnTo>
                  <a:pt x="19837" y="140322"/>
                </a:lnTo>
                <a:lnTo>
                  <a:pt x="19837" y="99517"/>
                </a:lnTo>
                <a:lnTo>
                  <a:pt x="37437" y="99517"/>
                </a:lnTo>
                <a:lnTo>
                  <a:pt x="52333" y="96989"/>
                </a:lnTo>
                <a:lnTo>
                  <a:pt x="65263" y="88900"/>
                </a:lnTo>
                <a:lnTo>
                  <a:pt x="70279" y="81457"/>
                </a:lnTo>
                <a:lnTo>
                  <a:pt x="29362" y="81457"/>
                </a:lnTo>
                <a:lnTo>
                  <a:pt x="24511" y="81140"/>
                </a:lnTo>
                <a:lnTo>
                  <a:pt x="19837" y="80645"/>
                </a:lnTo>
                <a:lnTo>
                  <a:pt x="19837" y="45974"/>
                </a:lnTo>
                <a:lnTo>
                  <a:pt x="29997" y="45656"/>
                </a:lnTo>
                <a:lnTo>
                  <a:pt x="71004" y="45656"/>
                </a:lnTo>
                <a:lnTo>
                  <a:pt x="66409" y="38290"/>
                </a:lnTo>
                <a:lnTo>
                  <a:pt x="52944" y="30163"/>
                </a:lnTo>
                <a:lnTo>
                  <a:pt x="32105" y="27101"/>
                </a:lnTo>
                <a:close/>
              </a:path>
              <a:path w="1136014" h="142240">
                <a:moveTo>
                  <a:pt x="37437" y="99517"/>
                </a:moveTo>
                <a:lnTo>
                  <a:pt x="19837" y="99517"/>
                </a:lnTo>
                <a:lnTo>
                  <a:pt x="24676" y="100012"/>
                </a:lnTo>
                <a:lnTo>
                  <a:pt x="34518" y="100012"/>
                </a:lnTo>
                <a:lnTo>
                  <a:pt x="37437" y="99517"/>
                </a:lnTo>
                <a:close/>
              </a:path>
              <a:path w="1136014" h="142240">
                <a:moveTo>
                  <a:pt x="71004" y="45656"/>
                </a:moveTo>
                <a:lnTo>
                  <a:pt x="34036" y="45656"/>
                </a:lnTo>
                <a:lnTo>
                  <a:pt x="43003" y="46747"/>
                </a:lnTo>
                <a:lnTo>
                  <a:pt x="49518" y="50030"/>
                </a:lnTo>
                <a:lnTo>
                  <a:pt x="53493" y="55520"/>
                </a:lnTo>
                <a:lnTo>
                  <a:pt x="54838" y="63233"/>
                </a:lnTo>
                <a:lnTo>
                  <a:pt x="53217" y="71390"/>
                </a:lnTo>
                <a:lnTo>
                  <a:pt x="48769" y="77065"/>
                </a:lnTo>
                <a:lnTo>
                  <a:pt x="42113" y="80380"/>
                </a:lnTo>
                <a:lnTo>
                  <a:pt x="33870" y="81457"/>
                </a:lnTo>
                <a:lnTo>
                  <a:pt x="70279" y="81457"/>
                </a:lnTo>
                <a:lnTo>
                  <a:pt x="73143" y="77209"/>
                </a:lnTo>
                <a:lnTo>
                  <a:pt x="75806" y="63385"/>
                </a:lnTo>
                <a:lnTo>
                  <a:pt x="73648" y="49893"/>
                </a:lnTo>
                <a:lnTo>
                  <a:pt x="71004" y="45656"/>
                </a:lnTo>
                <a:close/>
              </a:path>
            </a:pathLst>
          </a:custGeom>
          <a:solidFill>
            <a:srgbClr val="FFFFFF"/>
          </a:solidFill>
        </p:spPr>
        <p:txBody>
          <a:bodyPr wrap="square" lIns="0" tIns="0" rIns="0" bIns="0" rtlCol="0"/>
          <a:lstStyle/>
          <a:p>
            <a:endParaRPr sz="1349" dirty="0">
              <a:solidFill>
                <a:prstClr val="black"/>
              </a:solidFill>
            </a:endParaRPr>
          </a:p>
        </p:txBody>
      </p:sp>
      <p:sp>
        <p:nvSpPr>
          <p:cNvPr id="24" name="bk object 24"/>
          <p:cNvSpPr/>
          <p:nvPr userDrawn="1"/>
        </p:nvSpPr>
        <p:spPr>
          <a:xfrm>
            <a:off x="1492052" y="5068336"/>
            <a:ext cx="1075706" cy="106650"/>
          </a:xfrm>
          <a:custGeom>
            <a:avLst/>
            <a:gdLst/>
            <a:ahLst/>
            <a:cxnLst/>
            <a:rect l="l" t="t" r="r" b="b"/>
            <a:pathLst>
              <a:path w="1141095" h="142240">
                <a:moveTo>
                  <a:pt x="8547" y="113715"/>
                </a:moveTo>
                <a:lnTo>
                  <a:pt x="0" y="130340"/>
                </a:lnTo>
                <a:lnTo>
                  <a:pt x="7061" y="135027"/>
                </a:lnTo>
                <a:lnTo>
                  <a:pt x="16054" y="138753"/>
                </a:lnTo>
                <a:lnTo>
                  <a:pt x="26497" y="141212"/>
                </a:lnTo>
                <a:lnTo>
                  <a:pt x="37909" y="142100"/>
                </a:lnTo>
                <a:lnTo>
                  <a:pt x="62370" y="137944"/>
                </a:lnTo>
                <a:lnTo>
                  <a:pt x="80968" y="126153"/>
                </a:lnTo>
                <a:lnTo>
                  <a:pt x="82635" y="123558"/>
                </a:lnTo>
                <a:lnTo>
                  <a:pt x="37591" y="123558"/>
                </a:lnTo>
                <a:lnTo>
                  <a:pt x="29080" y="122791"/>
                </a:lnTo>
                <a:lnTo>
                  <a:pt x="21312" y="120694"/>
                </a:lnTo>
                <a:lnTo>
                  <a:pt x="14423" y="117568"/>
                </a:lnTo>
                <a:lnTo>
                  <a:pt x="8547" y="113715"/>
                </a:lnTo>
                <a:close/>
              </a:path>
              <a:path w="1141095" h="142240">
                <a:moveTo>
                  <a:pt x="82740" y="44196"/>
                </a:moveTo>
                <a:lnTo>
                  <a:pt x="35483" y="44196"/>
                </a:lnTo>
                <a:lnTo>
                  <a:pt x="50276" y="46129"/>
                </a:lnTo>
                <a:lnTo>
                  <a:pt x="62344" y="51800"/>
                </a:lnTo>
                <a:lnTo>
                  <a:pt x="71145" y="61008"/>
                </a:lnTo>
                <a:lnTo>
                  <a:pt x="76136" y="73558"/>
                </a:lnTo>
                <a:lnTo>
                  <a:pt x="25806" y="73558"/>
                </a:lnTo>
                <a:lnTo>
                  <a:pt x="25806" y="92113"/>
                </a:lnTo>
                <a:lnTo>
                  <a:pt x="76619" y="92113"/>
                </a:lnTo>
                <a:lnTo>
                  <a:pt x="71812" y="105802"/>
                </a:lnTo>
                <a:lnTo>
                  <a:pt x="63092" y="115636"/>
                </a:lnTo>
                <a:lnTo>
                  <a:pt x="51378" y="121570"/>
                </a:lnTo>
                <a:lnTo>
                  <a:pt x="37591" y="123558"/>
                </a:lnTo>
                <a:lnTo>
                  <a:pt x="82635" y="123558"/>
                </a:lnTo>
                <a:lnTo>
                  <a:pt x="92794" y="107740"/>
                </a:lnTo>
                <a:lnTo>
                  <a:pt x="96939" y="83718"/>
                </a:lnTo>
                <a:lnTo>
                  <a:pt x="92740" y="59810"/>
                </a:lnTo>
                <a:lnTo>
                  <a:pt x="82740" y="44196"/>
                </a:lnTo>
                <a:close/>
              </a:path>
              <a:path w="1141095" h="142240">
                <a:moveTo>
                  <a:pt x="40170" y="25654"/>
                </a:moveTo>
                <a:lnTo>
                  <a:pt x="27925" y="26641"/>
                </a:lnTo>
                <a:lnTo>
                  <a:pt x="17222" y="29321"/>
                </a:lnTo>
                <a:lnTo>
                  <a:pt x="8275" y="33272"/>
                </a:lnTo>
                <a:lnTo>
                  <a:pt x="1295" y="38074"/>
                </a:lnTo>
                <a:lnTo>
                  <a:pt x="9029" y="52908"/>
                </a:lnTo>
                <a:lnTo>
                  <a:pt x="15231" y="49028"/>
                </a:lnTo>
                <a:lnTo>
                  <a:pt x="21837" y="46313"/>
                </a:lnTo>
                <a:lnTo>
                  <a:pt x="28653" y="44717"/>
                </a:lnTo>
                <a:lnTo>
                  <a:pt x="35483" y="44196"/>
                </a:lnTo>
                <a:lnTo>
                  <a:pt x="82740" y="44196"/>
                </a:lnTo>
                <a:lnTo>
                  <a:pt x="81013" y="41498"/>
                </a:lnTo>
                <a:lnTo>
                  <a:pt x="63056" y="29781"/>
                </a:lnTo>
                <a:lnTo>
                  <a:pt x="40170" y="25654"/>
                </a:lnTo>
                <a:close/>
              </a:path>
              <a:path w="1141095" h="142240">
                <a:moveTo>
                  <a:pt x="139674" y="27419"/>
                </a:moveTo>
                <a:lnTo>
                  <a:pt x="119837" y="27419"/>
                </a:lnTo>
                <a:lnTo>
                  <a:pt x="119837" y="140335"/>
                </a:lnTo>
                <a:lnTo>
                  <a:pt x="139674" y="140335"/>
                </a:lnTo>
                <a:lnTo>
                  <a:pt x="139674" y="82105"/>
                </a:lnTo>
                <a:lnTo>
                  <a:pt x="163334" y="82105"/>
                </a:lnTo>
                <a:lnTo>
                  <a:pt x="162409" y="80975"/>
                </a:lnTo>
                <a:lnTo>
                  <a:pt x="139674" y="80975"/>
                </a:lnTo>
                <a:lnTo>
                  <a:pt x="139674" y="27419"/>
                </a:lnTo>
                <a:close/>
              </a:path>
              <a:path w="1141095" h="142240">
                <a:moveTo>
                  <a:pt x="163334" y="82105"/>
                </a:moveTo>
                <a:lnTo>
                  <a:pt x="139674" y="82105"/>
                </a:lnTo>
                <a:lnTo>
                  <a:pt x="185813" y="140335"/>
                </a:lnTo>
                <a:lnTo>
                  <a:pt x="210972" y="140335"/>
                </a:lnTo>
                <a:lnTo>
                  <a:pt x="163334" y="82105"/>
                </a:lnTo>
                <a:close/>
              </a:path>
              <a:path w="1141095" h="142240">
                <a:moveTo>
                  <a:pt x="208064" y="27419"/>
                </a:moveTo>
                <a:lnTo>
                  <a:pt x="184200" y="27419"/>
                </a:lnTo>
                <a:lnTo>
                  <a:pt x="139674" y="80975"/>
                </a:lnTo>
                <a:lnTo>
                  <a:pt x="162409" y="80975"/>
                </a:lnTo>
                <a:lnTo>
                  <a:pt x="161620" y="80010"/>
                </a:lnTo>
                <a:lnTo>
                  <a:pt x="208064" y="27419"/>
                </a:lnTo>
                <a:close/>
              </a:path>
              <a:path w="1141095" h="142240">
                <a:moveTo>
                  <a:pt x="277583" y="25654"/>
                </a:moveTo>
                <a:lnTo>
                  <a:pt x="252843" y="30192"/>
                </a:lnTo>
                <a:lnTo>
                  <a:pt x="234743" y="42610"/>
                </a:lnTo>
                <a:lnTo>
                  <a:pt x="223630" y="61106"/>
                </a:lnTo>
                <a:lnTo>
                  <a:pt x="219849" y="83883"/>
                </a:lnTo>
                <a:lnTo>
                  <a:pt x="224091" y="107810"/>
                </a:lnTo>
                <a:lnTo>
                  <a:pt x="236013" y="126174"/>
                </a:lnTo>
                <a:lnTo>
                  <a:pt x="254407" y="137947"/>
                </a:lnTo>
                <a:lnTo>
                  <a:pt x="278066" y="142100"/>
                </a:lnTo>
                <a:lnTo>
                  <a:pt x="288909" y="141176"/>
                </a:lnTo>
                <a:lnTo>
                  <a:pt x="298980" y="138574"/>
                </a:lnTo>
                <a:lnTo>
                  <a:pt x="307627" y="134551"/>
                </a:lnTo>
                <a:lnTo>
                  <a:pt x="314197" y="129362"/>
                </a:lnTo>
                <a:lnTo>
                  <a:pt x="311233" y="123558"/>
                </a:lnTo>
                <a:lnTo>
                  <a:pt x="279844" y="123558"/>
                </a:lnTo>
                <a:lnTo>
                  <a:pt x="264014" y="120670"/>
                </a:lnTo>
                <a:lnTo>
                  <a:pt x="251675" y="112550"/>
                </a:lnTo>
                <a:lnTo>
                  <a:pt x="243661" y="100016"/>
                </a:lnTo>
                <a:lnTo>
                  <a:pt x="240804" y="83883"/>
                </a:lnTo>
                <a:lnTo>
                  <a:pt x="243602" y="67336"/>
                </a:lnTo>
                <a:lnTo>
                  <a:pt x="251331" y="54843"/>
                </a:lnTo>
                <a:lnTo>
                  <a:pt x="262991" y="46948"/>
                </a:lnTo>
                <a:lnTo>
                  <a:pt x="277583" y="44196"/>
                </a:lnTo>
                <a:lnTo>
                  <a:pt x="307658" y="44196"/>
                </a:lnTo>
                <a:lnTo>
                  <a:pt x="311937" y="37109"/>
                </a:lnTo>
                <a:lnTo>
                  <a:pt x="305505" y="32458"/>
                </a:lnTo>
                <a:lnTo>
                  <a:pt x="297484" y="28838"/>
                </a:lnTo>
                <a:lnTo>
                  <a:pt x="288102" y="26490"/>
                </a:lnTo>
                <a:lnTo>
                  <a:pt x="277583" y="25654"/>
                </a:lnTo>
                <a:close/>
              </a:path>
              <a:path w="1141095" h="142240">
                <a:moveTo>
                  <a:pt x="306616" y="114515"/>
                </a:moveTo>
                <a:lnTo>
                  <a:pt x="300507" y="118446"/>
                </a:lnTo>
                <a:lnTo>
                  <a:pt x="293897" y="121275"/>
                </a:lnTo>
                <a:lnTo>
                  <a:pt x="286952" y="122984"/>
                </a:lnTo>
                <a:lnTo>
                  <a:pt x="279844" y="123558"/>
                </a:lnTo>
                <a:lnTo>
                  <a:pt x="311233" y="123558"/>
                </a:lnTo>
                <a:lnTo>
                  <a:pt x="306616" y="114515"/>
                </a:lnTo>
                <a:close/>
              </a:path>
              <a:path w="1141095" h="142240">
                <a:moveTo>
                  <a:pt x="307658" y="44196"/>
                </a:moveTo>
                <a:lnTo>
                  <a:pt x="277583" y="44196"/>
                </a:lnTo>
                <a:lnTo>
                  <a:pt x="285377" y="44746"/>
                </a:lnTo>
                <a:lnTo>
                  <a:pt x="292023" y="46297"/>
                </a:lnTo>
                <a:lnTo>
                  <a:pt x="297822" y="48696"/>
                </a:lnTo>
                <a:lnTo>
                  <a:pt x="303072" y="51790"/>
                </a:lnTo>
                <a:lnTo>
                  <a:pt x="307658" y="44196"/>
                </a:lnTo>
                <a:close/>
              </a:path>
              <a:path w="1141095" h="142240">
                <a:moveTo>
                  <a:pt x="423875" y="27419"/>
                </a:moveTo>
                <a:lnTo>
                  <a:pt x="333882" y="27419"/>
                </a:lnTo>
                <a:lnTo>
                  <a:pt x="333882" y="140335"/>
                </a:lnTo>
                <a:lnTo>
                  <a:pt x="353720" y="140335"/>
                </a:lnTo>
                <a:lnTo>
                  <a:pt x="353720" y="45974"/>
                </a:lnTo>
                <a:lnTo>
                  <a:pt x="423875" y="45974"/>
                </a:lnTo>
                <a:lnTo>
                  <a:pt x="423875" y="27419"/>
                </a:lnTo>
                <a:close/>
              </a:path>
              <a:path w="1141095" h="142240">
                <a:moveTo>
                  <a:pt x="423875" y="45974"/>
                </a:moveTo>
                <a:lnTo>
                  <a:pt x="404037" y="45974"/>
                </a:lnTo>
                <a:lnTo>
                  <a:pt x="404037" y="140335"/>
                </a:lnTo>
                <a:lnTo>
                  <a:pt x="423875" y="140335"/>
                </a:lnTo>
                <a:lnTo>
                  <a:pt x="423875" y="45974"/>
                </a:lnTo>
                <a:close/>
              </a:path>
              <a:path w="1141095" h="142240">
                <a:moveTo>
                  <a:pt x="505498" y="25654"/>
                </a:moveTo>
                <a:lnTo>
                  <a:pt x="481692" y="30148"/>
                </a:lnTo>
                <a:lnTo>
                  <a:pt x="463135" y="42491"/>
                </a:lnTo>
                <a:lnTo>
                  <a:pt x="451082" y="60972"/>
                </a:lnTo>
                <a:lnTo>
                  <a:pt x="446785" y="83883"/>
                </a:lnTo>
                <a:lnTo>
                  <a:pt x="451241" y="107810"/>
                </a:lnTo>
                <a:lnTo>
                  <a:pt x="463559" y="126174"/>
                </a:lnTo>
                <a:lnTo>
                  <a:pt x="482168" y="137947"/>
                </a:lnTo>
                <a:lnTo>
                  <a:pt x="505498" y="142100"/>
                </a:lnTo>
                <a:lnTo>
                  <a:pt x="528853" y="137767"/>
                </a:lnTo>
                <a:lnTo>
                  <a:pt x="547519" y="125693"/>
                </a:lnTo>
                <a:lnTo>
                  <a:pt x="548953" y="123558"/>
                </a:lnTo>
                <a:lnTo>
                  <a:pt x="505498" y="123558"/>
                </a:lnTo>
                <a:lnTo>
                  <a:pt x="490685" y="120532"/>
                </a:lnTo>
                <a:lnTo>
                  <a:pt x="478701" y="112183"/>
                </a:lnTo>
                <a:lnTo>
                  <a:pt x="470679" y="99603"/>
                </a:lnTo>
                <a:lnTo>
                  <a:pt x="467753" y="83883"/>
                </a:lnTo>
                <a:lnTo>
                  <a:pt x="470611" y="67813"/>
                </a:lnTo>
                <a:lnTo>
                  <a:pt x="478520" y="55267"/>
                </a:lnTo>
                <a:lnTo>
                  <a:pt x="490481" y="47107"/>
                </a:lnTo>
                <a:lnTo>
                  <a:pt x="505498" y="44196"/>
                </a:lnTo>
                <a:lnTo>
                  <a:pt x="549280" y="44196"/>
                </a:lnTo>
                <a:lnTo>
                  <a:pt x="547519" y="41581"/>
                </a:lnTo>
                <a:lnTo>
                  <a:pt x="528853" y="29807"/>
                </a:lnTo>
                <a:lnTo>
                  <a:pt x="505498" y="25654"/>
                </a:lnTo>
                <a:close/>
              </a:path>
              <a:path w="1141095" h="142240">
                <a:moveTo>
                  <a:pt x="549280" y="44196"/>
                </a:moveTo>
                <a:lnTo>
                  <a:pt x="505498" y="44196"/>
                </a:lnTo>
                <a:lnTo>
                  <a:pt x="520399" y="47107"/>
                </a:lnTo>
                <a:lnTo>
                  <a:pt x="532428" y="55267"/>
                </a:lnTo>
                <a:lnTo>
                  <a:pt x="540466" y="67813"/>
                </a:lnTo>
                <a:lnTo>
                  <a:pt x="543394" y="83883"/>
                </a:lnTo>
                <a:lnTo>
                  <a:pt x="540806" y="99474"/>
                </a:lnTo>
                <a:lnTo>
                  <a:pt x="533333" y="112069"/>
                </a:lnTo>
                <a:lnTo>
                  <a:pt x="521417" y="120489"/>
                </a:lnTo>
                <a:lnTo>
                  <a:pt x="505498" y="123558"/>
                </a:lnTo>
                <a:lnTo>
                  <a:pt x="548953" y="123558"/>
                </a:lnTo>
                <a:lnTo>
                  <a:pt x="559894" y="107269"/>
                </a:lnTo>
                <a:lnTo>
                  <a:pt x="564375" y="83883"/>
                </a:lnTo>
                <a:lnTo>
                  <a:pt x="559894" y="59949"/>
                </a:lnTo>
                <a:lnTo>
                  <a:pt x="549280" y="44196"/>
                </a:lnTo>
                <a:close/>
              </a:path>
              <a:path w="1141095" h="142240">
                <a:moveTo>
                  <a:pt x="619366" y="27101"/>
                </a:moveTo>
                <a:lnTo>
                  <a:pt x="587273" y="27419"/>
                </a:lnTo>
                <a:lnTo>
                  <a:pt x="587273" y="140335"/>
                </a:lnTo>
                <a:lnTo>
                  <a:pt x="607110" y="140335"/>
                </a:lnTo>
                <a:lnTo>
                  <a:pt x="607110" y="99529"/>
                </a:lnTo>
                <a:lnTo>
                  <a:pt x="624635" y="99529"/>
                </a:lnTo>
                <a:lnTo>
                  <a:pt x="639601" y="96990"/>
                </a:lnTo>
                <a:lnTo>
                  <a:pt x="652532" y="88901"/>
                </a:lnTo>
                <a:lnTo>
                  <a:pt x="657553" y="81457"/>
                </a:lnTo>
                <a:lnTo>
                  <a:pt x="616623" y="81457"/>
                </a:lnTo>
                <a:lnTo>
                  <a:pt x="611784" y="81140"/>
                </a:lnTo>
                <a:lnTo>
                  <a:pt x="607110" y="80657"/>
                </a:lnTo>
                <a:lnTo>
                  <a:pt x="607110" y="45974"/>
                </a:lnTo>
                <a:lnTo>
                  <a:pt x="617270" y="45656"/>
                </a:lnTo>
                <a:lnTo>
                  <a:pt x="658275" y="45656"/>
                </a:lnTo>
                <a:lnTo>
                  <a:pt x="653681" y="38292"/>
                </a:lnTo>
                <a:lnTo>
                  <a:pt x="640212" y="30163"/>
                </a:lnTo>
                <a:lnTo>
                  <a:pt x="619366" y="27101"/>
                </a:lnTo>
                <a:close/>
              </a:path>
              <a:path w="1141095" h="142240">
                <a:moveTo>
                  <a:pt x="624635" y="99529"/>
                </a:moveTo>
                <a:lnTo>
                  <a:pt x="607110" y="99529"/>
                </a:lnTo>
                <a:lnTo>
                  <a:pt x="611949" y="100012"/>
                </a:lnTo>
                <a:lnTo>
                  <a:pt x="621791" y="100012"/>
                </a:lnTo>
                <a:lnTo>
                  <a:pt x="624635" y="99529"/>
                </a:lnTo>
                <a:close/>
              </a:path>
              <a:path w="1141095" h="142240">
                <a:moveTo>
                  <a:pt x="658275" y="45656"/>
                </a:moveTo>
                <a:lnTo>
                  <a:pt x="621296" y="45656"/>
                </a:lnTo>
                <a:lnTo>
                  <a:pt x="630265" y="46747"/>
                </a:lnTo>
                <a:lnTo>
                  <a:pt x="636785" y="50030"/>
                </a:lnTo>
                <a:lnTo>
                  <a:pt x="640765" y="55520"/>
                </a:lnTo>
                <a:lnTo>
                  <a:pt x="642111" y="63233"/>
                </a:lnTo>
                <a:lnTo>
                  <a:pt x="640491" y="71390"/>
                </a:lnTo>
                <a:lnTo>
                  <a:pt x="636041" y="77065"/>
                </a:lnTo>
                <a:lnTo>
                  <a:pt x="629381" y="80380"/>
                </a:lnTo>
                <a:lnTo>
                  <a:pt x="621131" y="81457"/>
                </a:lnTo>
                <a:lnTo>
                  <a:pt x="657553" y="81457"/>
                </a:lnTo>
                <a:lnTo>
                  <a:pt x="660414" y="77215"/>
                </a:lnTo>
                <a:lnTo>
                  <a:pt x="663079" y="63398"/>
                </a:lnTo>
                <a:lnTo>
                  <a:pt x="660921" y="49899"/>
                </a:lnTo>
                <a:lnTo>
                  <a:pt x="658275" y="45656"/>
                </a:lnTo>
                <a:close/>
              </a:path>
              <a:path w="1141095" h="142240">
                <a:moveTo>
                  <a:pt x="728395" y="45974"/>
                </a:moveTo>
                <a:lnTo>
                  <a:pt x="708558" y="45974"/>
                </a:lnTo>
                <a:lnTo>
                  <a:pt x="708558" y="140335"/>
                </a:lnTo>
                <a:lnTo>
                  <a:pt x="728395" y="140335"/>
                </a:lnTo>
                <a:lnTo>
                  <a:pt x="728395" y="45974"/>
                </a:lnTo>
                <a:close/>
              </a:path>
              <a:path w="1141095" h="142240">
                <a:moveTo>
                  <a:pt x="765022" y="27419"/>
                </a:moveTo>
                <a:lnTo>
                  <a:pt x="671957" y="27419"/>
                </a:lnTo>
                <a:lnTo>
                  <a:pt x="671957" y="45974"/>
                </a:lnTo>
                <a:lnTo>
                  <a:pt x="765022" y="45974"/>
                </a:lnTo>
                <a:lnTo>
                  <a:pt x="765022" y="27419"/>
                </a:lnTo>
                <a:close/>
              </a:path>
              <a:path w="1141095" h="142240">
                <a:moveTo>
                  <a:pt x="802106" y="27419"/>
                </a:moveTo>
                <a:lnTo>
                  <a:pt x="782269" y="27419"/>
                </a:lnTo>
                <a:lnTo>
                  <a:pt x="782269" y="140335"/>
                </a:lnTo>
                <a:lnTo>
                  <a:pt x="802106" y="140335"/>
                </a:lnTo>
                <a:lnTo>
                  <a:pt x="802106" y="92113"/>
                </a:lnTo>
                <a:lnTo>
                  <a:pt x="873404" y="92113"/>
                </a:lnTo>
                <a:lnTo>
                  <a:pt x="873404" y="73558"/>
                </a:lnTo>
                <a:lnTo>
                  <a:pt x="802106" y="73558"/>
                </a:lnTo>
                <a:lnTo>
                  <a:pt x="802106" y="27419"/>
                </a:lnTo>
                <a:close/>
              </a:path>
              <a:path w="1141095" h="142240">
                <a:moveTo>
                  <a:pt x="873404" y="92113"/>
                </a:moveTo>
                <a:lnTo>
                  <a:pt x="853732" y="92113"/>
                </a:lnTo>
                <a:lnTo>
                  <a:pt x="853732" y="140335"/>
                </a:lnTo>
                <a:lnTo>
                  <a:pt x="873404" y="140335"/>
                </a:lnTo>
                <a:lnTo>
                  <a:pt x="873404" y="92113"/>
                </a:lnTo>
                <a:close/>
              </a:path>
              <a:path w="1141095" h="142240">
                <a:moveTo>
                  <a:pt x="873404" y="27419"/>
                </a:moveTo>
                <a:lnTo>
                  <a:pt x="853732" y="27419"/>
                </a:lnTo>
                <a:lnTo>
                  <a:pt x="853732" y="73558"/>
                </a:lnTo>
                <a:lnTo>
                  <a:pt x="873404" y="73558"/>
                </a:lnTo>
                <a:lnTo>
                  <a:pt x="873404" y="27419"/>
                </a:lnTo>
                <a:close/>
              </a:path>
              <a:path w="1141095" h="142240">
                <a:moveTo>
                  <a:pt x="924534" y="27419"/>
                </a:moveTo>
                <a:lnTo>
                  <a:pt x="904697" y="27419"/>
                </a:lnTo>
                <a:lnTo>
                  <a:pt x="904697" y="140335"/>
                </a:lnTo>
                <a:lnTo>
                  <a:pt x="932764" y="140652"/>
                </a:lnTo>
                <a:lnTo>
                  <a:pt x="952074" y="137935"/>
                </a:lnTo>
                <a:lnTo>
                  <a:pt x="966411" y="130168"/>
                </a:lnTo>
                <a:lnTo>
                  <a:pt x="972284" y="122110"/>
                </a:lnTo>
                <a:lnTo>
                  <a:pt x="931303" y="122110"/>
                </a:lnTo>
                <a:lnTo>
                  <a:pt x="928090" y="121780"/>
                </a:lnTo>
                <a:lnTo>
                  <a:pt x="924534" y="121615"/>
                </a:lnTo>
                <a:lnTo>
                  <a:pt x="924534" y="84683"/>
                </a:lnTo>
                <a:lnTo>
                  <a:pt x="929043" y="84201"/>
                </a:lnTo>
                <a:lnTo>
                  <a:pt x="932434" y="83883"/>
                </a:lnTo>
                <a:lnTo>
                  <a:pt x="973964" y="83883"/>
                </a:lnTo>
                <a:lnTo>
                  <a:pt x="968225" y="75266"/>
                </a:lnTo>
                <a:lnTo>
                  <a:pt x="955337" y="67916"/>
                </a:lnTo>
                <a:lnTo>
                  <a:pt x="942744" y="66128"/>
                </a:lnTo>
                <a:lnTo>
                  <a:pt x="924534" y="66128"/>
                </a:lnTo>
                <a:lnTo>
                  <a:pt x="924534" y="27419"/>
                </a:lnTo>
                <a:close/>
              </a:path>
              <a:path w="1141095" h="142240">
                <a:moveTo>
                  <a:pt x="973964" y="83883"/>
                </a:moveTo>
                <a:lnTo>
                  <a:pt x="935507" y="83883"/>
                </a:lnTo>
                <a:lnTo>
                  <a:pt x="944785" y="85054"/>
                </a:lnTo>
                <a:lnTo>
                  <a:pt x="951674" y="88538"/>
                </a:lnTo>
                <a:lnTo>
                  <a:pt x="955963" y="94288"/>
                </a:lnTo>
                <a:lnTo>
                  <a:pt x="957440" y="102260"/>
                </a:lnTo>
                <a:lnTo>
                  <a:pt x="956003" y="110944"/>
                </a:lnTo>
                <a:lnTo>
                  <a:pt x="951752" y="117147"/>
                </a:lnTo>
                <a:lnTo>
                  <a:pt x="944779" y="120869"/>
                </a:lnTo>
                <a:lnTo>
                  <a:pt x="935177" y="122110"/>
                </a:lnTo>
                <a:lnTo>
                  <a:pt x="972284" y="122110"/>
                </a:lnTo>
                <a:lnTo>
                  <a:pt x="975335" y="117924"/>
                </a:lnTo>
                <a:lnTo>
                  <a:pt x="978407" y="101777"/>
                </a:lnTo>
                <a:lnTo>
                  <a:pt x="975880" y="86760"/>
                </a:lnTo>
                <a:lnTo>
                  <a:pt x="973964" y="83883"/>
                </a:lnTo>
                <a:close/>
              </a:path>
              <a:path w="1141095" h="142240">
                <a:moveTo>
                  <a:pt x="937107" y="65328"/>
                </a:moveTo>
                <a:lnTo>
                  <a:pt x="933881" y="65328"/>
                </a:lnTo>
                <a:lnTo>
                  <a:pt x="929538" y="65493"/>
                </a:lnTo>
                <a:lnTo>
                  <a:pt x="924534" y="66128"/>
                </a:lnTo>
                <a:lnTo>
                  <a:pt x="942744" y="66128"/>
                </a:lnTo>
                <a:lnTo>
                  <a:pt x="937107" y="65328"/>
                </a:lnTo>
                <a:close/>
              </a:path>
              <a:path w="1141095" h="142240">
                <a:moveTo>
                  <a:pt x="1012774" y="27419"/>
                </a:moveTo>
                <a:lnTo>
                  <a:pt x="993089" y="27419"/>
                </a:lnTo>
                <a:lnTo>
                  <a:pt x="993089" y="140335"/>
                </a:lnTo>
                <a:lnTo>
                  <a:pt x="1012774" y="140335"/>
                </a:lnTo>
                <a:lnTo>
                  <a:pt x="1012774" y="27419"/>
                </a:lnTo>
                <a:close/>
              </a:path>
              <a:path w="1141095" h="142240">
                <a:moveTo>
                  <a:pt x="1080503" y="0"/>
                </a:moveTo>
                <a:lnTo>
                  <a:pt x="1061961" y="0"/>
                </a:lnTo>
                <a:lnTo>
                  <a:pt x="1064741" y="9359"/>
                </a:lnTo>
                <a:lnTo>
                  <a:pt x="1071251" y="16681"/>
                </a:lnTo>
                <a:lnTo>
                  <a:pt x="1081170" y="21399"/>
                </a:lnTo>
                <a:lnTo>
                  <a:pt x="1094219" y="23075"/>
                </a:lnTo>
                <a:lnTo>
                  <a:pt x="1106549" y="21420"/>
                </a:lnTo>
                <a:lnTo>
                  <a:pt x="1116414" y="16738"/>
                </a:lnTo>
                <a:lnTo>
                  <a:pt x="1123042" y="9456"/>
                </a:lnTo>
                <a:lnTo>
                  <a:pt x="1086154" y="9359"/>
                </a:lnTo>
                <a:lnTo>
                  <a:pt x="1081798" y="6299"/>
                </a:lnTo>
                <a:lnTo>
                  <a:pt x="1080503" y="0"/>
                </a:lnTo>
                <a:close/>
              </a:path>
              <a:path w="1141095" h="142240">
                <a:moveTo>
                  <a:pt x="1125664" y="0"/>
                </a:moveTo>
                <a:lnTo>
                  <a:pt x="1107122" y="0"/>
                </a:lnTo>
                <a:lnTo>
                  <a:pt x="1106474" y="6946"/>
                </a:lnTo>
                <a:lnTo>
                  <a:pt x="1101470" y="9359"/>
                </a:lnTo>
                <a:lnTo>
                  <a:pt x="1123069" y="9359"/>
                </a:lnTo>
                <a:lnTo>
                  <a:pt x="1125664" y="0"/>
                </a:lnTo>
                <a:close/>
              </a:path>
              <a:path w="1141095" h="142240">
                <a:moveTo>
                  <a:pt x="1063891" y="27419"/>
                </a:moveTo>
                <a:lnTo>
                  <a:pt x="1044054" y="27419"/>
                </a:lnTo>
                <a:lnTo>
                  <a:pt x="1044054" y="140335"/>
                </a:lnTo>
                <a:lnTo>
                  <a:pt x="1061478" y="140335"/>
                </a:lnTo>
                <a:lnTo>
                  <a:pt x="1085539" y="107746"/>
                </a:lnTo>
                <a:lnTo>
                  <a:pt x="1063891" y="107746"/>
                </a:lnTo>
                <a:lnTo>
                  <a:pt x="1063891" y="27419"/>
                </a:lnTo>
                <a:close/>
              </a:path>
              <a:path w="1141095" h="142240">
                <a:moveTo>
                  <a:pt x="1140510" y="60159"/>
                </a:moveTo>
                <a:lnTo>
                  <a:pt x="1120673" y="60159"/>
                </a:lnTo>
                <a:lnTo>
                  <a:pt x="1120673" y="140335"/>
                </a:lnTo>
                <a:lnTo>
                  <a:pt x="1140510" y="140335"/>
                </a:lnTo>
                <a:lnTo>
                  <a:pt x="1140510" y="60159"/>
                </a:lnTo>
                <a:close/>
              </a:path>
              <a:path w="1141095" h="142240">
                <a:moveTo>
                  <a:pt x="1140510" y="27419"/>
                </a:moveTo>
                <a:lnTo>
                  <a:pt x="1123086" y="27419"/>
                </a:lnTo>
                <a:lnTo>
                  <a:pt x="1063891" y="107746"/>
                </a:lnTo>
                <a:lnTo>
                  <a:pt x="1085539" y="107746"/>
                </a:lnTo>
                <a:lnTo>
                  <a:pt x="1120673" y="60159"/>
                </a:lnTo>
                <a:lnTo>
                  <a:pt x="1140510" y="60159"/>
                </a:lnTo>
                <a:lnTo>
                  <a:pt x="1140510" y="27419"/>
                </a:lnTo>
                <a:close/>
              </a:path>
            </a:pathLst>
          </a:custGeom>
          <a:solidFill>
            <a:srgbClr val="FFFFFF"/>
          </a:solidFill>
        </p:spPr>
        <p:txBody>
          <a:bodyPr wrap="square" lIns="0" tIns="0" rIns="0" bIns="0" rtlCol="0"/>
          <a:lstStyle/>
          <a:p>
            <a:endParaRPr sz="1349" dirty="0">
              <a:solidFill>
                <a:prstClr val="black"/>
              </a:solidFill>
            </a:endParaRPr>
          </a:p>
        </p:txBody>
      </p:sp>
      <p:sp>
        <p:nvSpPr>
          <p:cNvPr id="25" name="bk object 25"/>
          <p:cNvSpPr/>
          <p:nvPr userDrawn="1"/>
        </p:nvSpPr>
        <p:spPr>
          <a:xfrm>
            <a:off x="2650534" y="5088657"/>
            <a:ext cx="482480" cy="100461"/>
          </a:xfrm>
          <a:custGeom>
            <a:avLst/>
            <a:gdLst/>
            <a:ahLst/>
            <a:cxnLst/>
            <a:rect l="l" t="t" r="r" b="b"/>
            <a:pathLst>
              <a:path w="511810" h="133984">
                <a:moveTo>
                  <a:pt x="19850" y="317"/>
                </a:moveTo>
                <a:lnTo>
                  <a:pt x="0" y="317"/>
                </a:lnTo>
                <a:lnTo>
                  <a:pt x="0" y="113233"/>
                </a:lnTo>
                <a:lnTo>
                  <a:pt x="85979" y="113233"/>
                </a:lnTo>
                <a:lnTo>
                  <a:pt x="85979" y="133388"/>
                </a:lnTo>
                <a:lnTo>
                  <a:pt x="104521" y="133388"/>
                </a:lnTo>
                <a:lnTo>
                  <a:pt x="104521" y="94691"/>
                </a:lnTo>
                <a:lnTo>
                  <a:pt x="19850" y="94691"/>
                </a:lnTo>
                <a:lnTo>
                  <a:pt x="19850" y="317"/>
                </a:lnTo>
                <a:close/>
              </a:path>
              <a:path w="511810" h="133984">
                <a:moveTo>
                  <a:pt x="89192" y="317"/>
                </a:moveTo>
                <a:lnTo>
                  <a:pt x="69367" y="317"/>
                </a:lnTo>
                <a:lnTo>
                  <a:pt x="69367" y="94691"/>
                </a:lnTo>
                <a:lnTo>
                  <a:pt x="89192" y="94691"/>
                </a:lnTo>
                <a:lnTo>
                  <a:pt x="89192" y="317"/>
                </a:lnTo>
                <a:close/>
              </a:path>
              <a:path w="511810" h="133984">
                <a:moveTo>
                  <a:pt x="189522" y="317"/>
                </a:moveTo>
                <a:lnTo>
                  <a:pt x="124193" y="317"/>
                </a:lnTo>
                <a:lnTo>
                  <a:pt x="124193" y="113233"/>
                </a:lnTo>
                <a:lnTo>
                  <a:pt x="191135" y="113233"/>
                </a:lnTo>
                <a:lnTo>
                  <a:pt x="191135" y="94691"/>
                </a:lnTo>
                <a:lnTo>
                  <a:pt x="144043" y="94691"/>
                </a:lnTo>
                <a:lnTo>
                  <a:pt x="144043" y="65481"/>
                </a:lnTo>
                <a:lnTo>
                  <a:pt x="184683" y="65481"/>
                </a:lnTo>
                <a:lnTo>
                  <a:pt x="184683" y="46939"/>
                </a:lnTo>
                <a:lnTo>
                  <a:pt x="144043" y="46939"/>
                </a:lnTo>
                <a:lnTo>
                  <a:pt x="144043" y="18872"/>
                </a:lnTo>
                <a:lnTo>
                  <a:pt x="189522" y="18872"/>
                </a:lnTo>
                <a:lnTo>
                  <a:pt x="189522" y="317"/>
                </a:lnTo>
                <a:close/>
              </a:path>
              <a:path w="511810" h="133984">
                <a:moveTo>
                  <a:pt x="236778" y="317"/>
                </a:moveTo>
                <a:lnTo>
                  <a:pt x="216941" y="317"/>
                </a:lnTo>
                <a:lnTo>
                  <a:pt x="216941" y="113233"/>
                </a:lnTo>
                <a:lnTo>
                  <a:pt x="236778" y="113233"/>
                </a:lnTo>
                <a:lnTo>
                  <a:pt x="236778" y="65011"/>
                </a:lnTo>
                <a:lnTo>
                  <a:pt x="308076" y="65011"/>
                </a:lnTo>
                <a:lnTo>
                  <a:pt x="308076" y="46456"/>
                </a:lnTo>
                <a:lnTo>
                  <a:pt x="236778" y="46456"/>
                </a:lnTo>
                <a:lnTo>
                  <a:pt x="236778" y="317"/>
                </a:lnTo>
                <a:close/>
              </a:path>
              <a:path w="511810" h="133984">
                <a:moveTo>
                  <a:pt x="308076" y="65011"/>
                </a:moveTo>
                <a:lnTo>
                  <a:pt x="288391" y="65011"/>
                </a:lnTo>
                <a:lnTo>
                  <a:pt x="288391" y="113233"/>
                </a:lnTo>
                <a:lnTo>
                  <a:pt x="308076" y="113233"/>
                </a:lnTo>
                <a:lnTo>
                  <a:pt x="308076" y="65011"/>
                </a:lnTo>
                <a:close/>
              </a:path>
              <a:path w="511810" h="133984">
                <a:moveTo>
                  <a:pt x="308076" y="317"/>
                </a:moveTo>
                <a:lnTo>
                  <a:pt x="288391" y="317"/>
                </a:lnTo>
                <a:lnTo>
                  <a:pt x="288391" y="46456"/>
                </a:lnTo>
                <a:lnTo>
                  <a:pt x="308076" y="46456"/>
                </a:lnTo>
                <a:lnTo>
                  <a:pt x="308076" y="317"/>
                </a:lnTo>
                <a:close/>
              </a:path>
              <a:path w="511810" h="133984">
                <a:moveTo>
                  <a:pt x="381787" y="18872"/>
                </a:moveTo>
                <a:lnTo>
                  <a:pt x="361950" y="18872"/>
                </a:lnTo>
                <a:lnTo>
                  <a:pt x="361950" y="113233"/>
                </a:lnTo>
                <a:lnTo>
                  <a:pt x="381787" y="113233"/>
                </a:lnTo>
                <a:lnTo>
                  <a:pt x="381787" y="18872"/>
                </a:lnTo>
                <a:close/>
              </a:path>
              <a:path w="511810" h="133984">
                <a:moveTo>
                  <a:pt x="418401" y="317"/>
                </a:moveTo>
                <a:lnTo>
                  <a:pt x="325323" y="317"/>
                </a:lnTo>
                <a:lnTo>
                  <a:pt x="325323" y="18872"/>
                </a:lnTo>
                <a:lnTo>
                  <a:pt x="418401" y="18872"/>
                </a:lnTo>
                <a:lnTo>
                  <a:pt x="418401" y="317"/>
                </a:lnTo>
                <a:close/>
              </a:path>
              <a:path w="511810" h="133984">
                <a:moveTo>
                  <a:pt x="467753" y="0"/>
                </a:moveTo>
                <a:lnTo>
                  <a:pt x="435660" y="317"/>
                </a:lnTo>
                <a:lnTo>
                  <a:pt x="435660" y="113233"/>
                </a:lnTo>
                <a:lnTo>
                  <a:pt x="455485" y="113233"/>
                </a:lnTo>
                <a:lnTo>
                  <a:pt x="455485" y="72428"/>
                </a:lnTo>
                <a:lnTo>
                  <a:pt x="473011" y="72428"/>
                </a:lnTo>
                <a:lnTo>
                  <a:pt x="487983" y="69888"/>
                </a:lnTo>
                <a:lnTo>
                  <a:pt x="500918" y="61799"/>
                </a:lnTo>
                <a:lnTo>
                  <a:pt x="505939" y="54355"/>
                </a:lnTo>
                <a:lnTo>
                  <a:pt x="465010" y="54355"/>
                </a:lnTo>
                <a:lnTo>
                  <a:pt x="460171" y="54025"/>
                </a:lnTo>
                <a:lnTo>
                  <a:pt x="455485" y="53555"/>
                </a:lnTo>
                <a:lnTo>
                  <a:pt x="455485" y="18872"/>
                </a:lnTo>
                <a:lnTo>
                  <a:pt x="465658" y="18554"/>
                </a:lnTo>
                <a:lnTo>
                  <a:pt x="506662" y="18554"/>
                </a:lnTo>
                <a:lnTo>
                  <a:pt x="502069" y="11190"/>
                </a:lnTo>
                <a:lnTo>
                  <a:pt x="488599" y="3062"/>
                </a:lnTo>
                <a:lnTo>
                  <a:pt x="467753" y="0"/>
                </a:lnTo>
                <a:close/>
              </a:path>
              <a:path w="511810" h="133984">
                <a:moveTo>
                  <a:pt x="473011" y="72428"/>
                </a:moveTo>
                <a:lnTo>
                  <a:pt x="455485" y="72428"/>
                </a:lnTo>
                <a:lnTo>
                  <a:pt x="460336" y="72910"/>
                </a:lnTo>
                <a:lnTo>
                  <a:pt x="470166" y="72910"/>
                </a:lnTo>
                <a:lnTo>
                  <a:pt x="473011" y="72428"/>
                </a:lnTo>
                <a:close/>
              </a:path>
              <a:path w="511810" h="133984">
                <a:moveTo>
                  <a:pt x="506662" y="18554"/>
                </a:moveTo>
                <a:lnTo>
                  <a:pt x="469684" y="18554"/>
                </a:lnTo>
                <a:lnTo>
                  <a:pt x="478653" y="19645"/>
                </a:lnTo>
                <a:lnTo>
                  <a:pt x="485173" y="22928"/>
                </a:lnTo>
                <a:lnTo>
                  <a:pt x="489152" y="28418"/>
                </a:lnTo>
                <a:lnTo>
                  <a:pt x="490499" y="36131"/>
                </a:lnTo>
                <a:lnTo>
                  <a:pt x="488878" y="44283"/>
                </a:lnTo>
                <a:lnTo>
                  <a:pt x="484428" y="49958"/>
                </a:lnTo>
                <a:lnTo>
                  <a:pt x="477769" y="53276"/>
                </a:lnTo>
                <a:lnTo>
                  <a:pt x="469519" y="54355"/>
                </a:lnTo>
                <a:lnTo>
                  <a:pt x="505939" y="54355"/>
                </a:lnTo>
                <a:lnTo>
                  <a:pt x="508801" y="50113"/>
                </a:lnTo>
                <a:lnTo>
                  <a:pt x="511467" y="36296"/>
                </a:lnTo>
                <a:lnTo>
                  <a:pt x="509308" y="22797"/>
                </a:lnTo>
                <a:lnTo>
                  <a:pt x="506662" y="18554"/>
                </a:lnTo>
                <a:close/>
              </a:path>
            </a:pathLst>
          </a:custGeom>
          <a:solidFill>
            <a:srgbClr val="FFFFFF"/>
          </a:solidFill>
        </p:spPr>
        <p:txBody>
          <a:bodyPr wrap="square" lIns="0" tIns="0" rIns="0" bIns="0" rtlCol="0"/>
          <a:lstStyle/>
          <a:p>
            <a:endParaRPr sz="1349" dirty="0">
              <a:solidFill>
                <a:prstClr val="black"/>
              </a:solidFill>
            </a:endParaRPr>
          </a:p>
        </p:txBody>
      </p:sp>
      <p:sp>
        <p:nvSpPr>
          <p:cNvPr id="26" name="bk object 26"/>
          <p:cNvSpPr/>
          <p:nvPr userDrawn="1"/>
        </p:nvSpPr>
        <p:spPr>
          <a:xfrm>
            <a:off x="874507" y="4854742"/>
            <a:ext cx="59862" cy="15235"/>
          </a:xfrm>
          <a:custGeom>
            <a:avLst/>
            <a:gdLst/>
            <a:ahLst/>
            <a:cxnLst/>
            <a:rect l="l" t="t" r="r" b="b"/>
            <a:pathLst>
              <a:path w="63500" h="20320">
                <a:moveTo>
                  <a:pt x="0" y="0"/>
                </a:moveTo>
                <a:lnTo>
                  <a:pt x="9613" y="20066"/>
                </a:lnTo>
                <a:lnTo>
                  <a:pt x="63360" y="38"/>
                </a:lnTo>
                <a:lnTo>
                  <a:pt x="0" y="0"/>
                </a:lnTo>
                <a:close/>
              </a:path>
            </a:pathLst>
          </a:custGeom>
          <a:solidFill>
            <a:srgbClr val="FFFFFF"/>
          </a:solidFill>
        </p:spPr>
        <p:txBody>
          <a:bodyPr wrap="square" lIns="0" tIns="0" rIns="0" bIns="0" rtlCol="0"/>
          <a:lstStyle/>
          <a:p>
            <a:endParaRPr sz="1349" dirty="0">
              <a:solidFill>
                <a:prstClr val="black"/>
              </a:solidFill>
            </a:endParaRPr>
          </a:p>
        </p:txBody>
      </p:sp>
      <p:sp>
        <p:nvSpPr>
          <p:cNvPr id="27" name="bk object 27"/>
          <p:cNvSpPr/>
          <p:nvPr userDrawn="1"/>
        </p:nvSpPr>
        <p:spPr>
          <a:xfrm>
            <a:off x="840190" y="4854736"/>
            <a:ext cx="43699" cy="28091"/>
          </a:xfrm>
          <a:custGeom>
            <a:avLst/>
            <a:gdLst/>
            <a:ahLst/>
            <a:cxnLst/>
            <a:rect l="l" t="t" r="r" b="b"/>
            <a:pathLst>
              <a:path w="46355" h="37465">
                <a:moveTo>
                  <a:pt x="36398" y="0"/>
                </a:moveTo>
                <a:lnTo>
                  <a:pt x="0" y="37122"/>
                </a:lnTo>
                <a:lnTo>
                  <a:pt x="46012" y="20078"/>
                </a:lnTo>
                <a:lnTo>
                  <a:pt x="36398" y="0"/>
                </a:lnTo>
                <a:close/>
              </a:path>
            </a:pathLst>
          </a:custGeom>
          <a:solidFill>
            <a:srgbClr val="FFFFFF"/>
          </a:solidFill>
        </p:spPr>
        <p:txBody>
          <a:bodyPr wrap="square" lIns="0" tIns="0" rIns="0" bIns="0" rtlCol="0"/>
          <a:lstStyle/>
          <a:p>
            <a:endParaRPr sz="1349" dirty="0">
              <a:solidFill>
                <a:prstClr val="black"/>
              </a:solidFill>
            </a:endParaRPr>
          </a:p>
        </p:txBody>
      </p:sp>
      <p:sp>
        <p:nvSpPr>
          <p:cNvPr id="28" name="bk object 28"/>
          <p:cNvSpPr/>
          <p:nvPr userDrawn="1"/>
        </p:nvSpPr>
        <p:spPr>
          <a:xfrm>
            <a:off x="973249" y="4858278"/>
            <a:ext cx="156237" cy="46660"/>
          </a:xfrm>
          <a:custGeom>
            <a:avLst/>
            <a:gdLst/>
            <a:ahLst/>
            <a:cxnLst/>
            <a:rect l="l" t="t" r="r" b="b"/>
            <a:pathLst>
              <a:path w="165734" h="62229">
                <a:moveTo>
                  <a:pt x="121500" y="0"/>
                </a:moveTo>
                <a:lnTo>
                  <a:pt x="0" y="46786"/>
                </a:lnTo>
                <a:lnTo>
                  <a:pt x="165582" y="61709"/>
                </a:lnTo>
                <a:lnTo>
                  <a:pt x="121500" y="0"/>
                </a:lnTo>
                <a:close/>
              </a:path>
            </a:pathLst>
          </a:custGeom>
          <a:solidFill>
            <a:srgbClr val="FFFFFF"/>
          </a:solidFill>
        </p:spPr>
        <p:txBody>
          <a:bodyPr wrap="square" lIns="0" tIns="0" rIns="0" bIns="0" rtlCol="0"/>
          <a:lstStyle/>
          <a:p>
            <a:endParaRPr sz="1349" dirty="0">
              <a:solidFill>
                <a:prstClr val="black"/>
              </a:solidFill>
            </a:endParaRPr>
          </a:p>
        </p:txBody>
      </p:sp>
      <p:sp>
        <p:nvSpPr>
          <p:cNvPr id="29" name="bk object 29"/>
          <p:cNvSpPr/>
          <p:nvPr userDrawn="1"/>
        </p:nvSpPr>
        <p:spPr>
          <a:xfrm>
            <a:off x="1248585" y="4854770"/>
            <a:ext cx="95778" cy="19520"/>
          </a:xfrm>
          <a:custGeom>
            <a:avLst/>
            <a:gdLst/>
            <a:ahLst/>
            <a:cxnLst/>
            <a:rect l="l" t="t" r="r" b="b"/>
            <a:pathLst>
              <a:path w="101600" h="26035">
                <a:moveTo>
                  <a:pt x="100990" y="0"/>
                </a:moveTo>
                <a:lnTo>
                  <a:pt x="0" y="0"/>
                </a:lnTo>
                <a:lnTo>
                  <a:pt x="35204" y="25907"/>
                </a:lnTo>
                <a:lnTo>
                  <a:pt x="100990" y="0"/>
                </a:lnTo>
                <a:close/>
              </a:path>
            </a:pathLst>
          </a:custGeom>
          <a:solidFill>
            <a:srgbClr val="FFFFFF"/>
          </a:solidFill>
        </p:spPr>
        <p:txBody>
          <a:bodyPr wrap="square" lIns="0" tIns="0" rIns="0" bIns="0" rtlCol="0"/>
          <a:lstStyle/>
          <a:p>
            <a:endParaRPr sz="1349" dirty="0">
              <a:solidFill>
                <a:prstClr val="black"/>
              </a:solidFill>
            </a:endParaRPr>
          </a:p>
        </p:txBody>
      </p:sp>
      <p:sp>
        <p:nvSpPr>
          <p:cNvPr id="30" name="bk object 30"/>
          <p:cNvSpPr/>
          <p:nvPr userDrawn="1"/>
        </p:nvSpPr>
        <p:spPr>
          <a:xfrm>
            <a:off x="728936" y="4933042"/>
            <a:ext cx="111246" cy="105025"/>
          </a:xfrm>
          <a:prstGeom prst="rect">
            <a:avLst/>
          </a:prstGeom>
          <a:blipFill>
            <a:blip r:embed="rId6" cstate="print"/>
            <a:stretch>
              <a:fillRect/>
            </a:stretch>
          </a:blipFill>
        </p:spPr>
        <p:txBody>
          <a:bodyPr wrap="square" lIns="0" tIns="0" rIns="0" bIns="0" rtlCol="0"/>
          <a:lstStyle/>
          <a:p>
            <a:endParaRPr sz="1349" dirty="0">
              <a:solidFill>
                <a:prstClr val="black"/>
              </a:solidFill>
            </a:endParaRPr>
          </a:p>
        </p:txBody>
      </p:sp>
      <p:sp>
        <p:nvSpPr>
          <p:cNvPr id="31" name="bk object 31"/>
          <p:cNvSpPr/>
          <p:nvPr userDrawn="1"/>
        </p:nvSpPr>
        <p:spPr>
          <a:xfrm>
            <a:off x="1281771" y="4854770"/>
            <a:ext cx="63453" cy="41422"/>
          </a:xfrm>
          <a:custGeom>
            <a:avLst/>
            <a:gdLst/>
            <a:ahLst/>
            <a:cxnLst/>
            <a:rect l="l" t="t" r="r" b="b"/>
            <a:pathLst>
              <a:path w="67309" h="55245">
                <a:moveTo>
                  <a:pt x="66802" y="0"/>
                </a:moveTo>
                <a:lnTo>
                  <a:pt x="65786" y="0"/>
                </a:lnTo>
                <a:lnTo>
                  <a:pt x="0" y="25907"/>
                </a:lnTo>
                <a:lnTo>
                  <a:pt x="39979" y="55168"/>
                </a:lnTo>
                <a:lnTo>
                  <a:pt x="66802" y="0"/>
                </a:lnTo>
                <a:close/>
              </a:path>
            </a:pathLst>
          </a:custGeom>
          <a:solidFill>
            <a:srgbClr val="FFFFFF"/>
          </a:solidFill>
        </p:spPr>
        <p:txBody>
          <a:bodyPr wrap="square" lIns="0" tIns="0" rIns="0" bIns="0" rtlCol="0"/>
          <a:lstStyle/>
          <a:p>
            <a:endParaRPr sz="1349" dirty="0">
              <a:solidFill>
                <a:prstClr val="black"/>
              </a:solidFill>
            </a:endParaRPr>
          </a:p>
        </p:txBody>
      </p:sp>
      <p:sp>
        <p:nvSpPr>
          <p:cNvPr id="32" name="bk object 32"/>
          <p:cNvSpPr/>
          <p:nvPr userDrawn="1"/>
        </p:nvSpPr>
        <p:spPr>
          <a:xfrm>
            <a:off x="509051" y="5075666"/>
            <a:ext cx="97834" cy="100387"/>
          </a:xfrm>
          <a:prstGeom prst="rect">
            <a:avLst/>
          </a:prstGeom>
          <a:blipFill>
            <a:blip r:embed="rId7" cstate="print"/>
            <a:stretch>
              <a:fillRect/>
            </a:stretch>
          </a:blipFill>
        </p:spPr>
        <p:txBody>
          <a:bodyPr wrap="square" lIns="0" tIns="0" rIns="0" bIns="0" rtlCol="0"/>
          <a:lstStyle/>
          <a:p>
            <a:endParaRPr sz="1349" dirty="0">
              <a:solidFill>
                <a:prstClr val="black"/>
              </a:solidFill>
            </a:endParaRPr>
          </a:p>
        </p:txBody>
      </p:sp>
      <p:sp>
        <p:nvSpPr>
          <p:cNvPr id="33" name="bk object 33"/>
          <p:cNvSpPr/>
          <p:nvPr userDrawn="1"/>
        </p:nvSpPr>
        <p:spPr>
          <a:xfrm>
            <a:off x="1103896" y="4947289"/>
            <a:ext cx="146061" cy="84749"/>
          </a:xfrm>
          <a:custGeom>
            <a:avLst/>
            <a:gdLst/>
            <a:ahLst/>
            <a:cxnLst/>
            <a:rect l="l" t="t" r="r" b="b"/>
            <a:pathLst>
              <a:path w="154940" h="113029">
                <a:moveTo>
                  <a:pt x="61734" y="0"/>
                </a:moveTo>
                <a:lnTo>
                  <a:pt x="0" y="96380"/>
                </a:lnTo>
                <a:lnTo>
                  <a:pt x="154571" y="112712"/>
                </a:lnTo>
                <a:lnTo>
                  <a:pt x="61734" y="0"/>
                </a:lnTo>
                <a:close/>
              </a:path>
            </a:pathLst>
          </a:custGeom>
          <a:solidFill>
            <a:srgbClr val="FFFFFF"/>
          </a:solidFill>
        </p:spPr>
        <p:txBody>
          <a:bodyPr wrap="square" lIns="0" tIns="0" rIns="0" bIns="0" rtlCol="0"/>
          <a:lstStyle/>
          <a:p>
            <a:endParaRPr sz="1349" dirty="0">
              <a:solidFill>
                <a:prstClr val="black"/>
              </a:solidFill>
            </a:endParaRPr>
          </a:p>
        </p:txBody>
      </p:sp>
      <p:sp>
        <p:nvSpPr>
          <p:cNvPr id="34" name="bk object 34"/>
          <p:cNvSpPr/>
          <p:nvPr userDrawn="1"/>
        </p:nvSpPr>
        <p:spPr>
          <a:xfrm>
            <a:off x="1037191" y="5019560"/>
            <a:ext cx="212508" cy="82844"/>
          </a:xfrm>
          <a:custGeom>
            <a:avLst/>
            <a:gdLst/>
            <a:ahLst/>
            <a:cxnLst/>
            <a:rect l="l" t="t" r="r" b="b"/>
            <a:pathLst>
              <a:path w="225425" h="110490">
                <a:moveTo>
                  <a:pt x="70751" y="0"/>
                </a:moveTo>
                <a:lnTo>
                  <a:pt x="0" y="110261"/>
                </a:lnTo>
                <a:lnTo>
                  <a:pt x="225310" y="16344"/>
                </a:lnTo>
                <a:lnTo>
                  <a:pt x="70751" y="0"/>
                </a:lnTo>
                <a:close/>
              </a:path>
            </a:pathLst>
          </a:custGeom>
          <a:solidFill>
            <a:srgbClr val="FFFFFF"/>
          </a:solidFill>
        </p:spPr>
        <p:txBody>
          <a:bodyPr wrap="square" lIns="0" tIns="0" rIns="0" bIns="0" rtlCol="0"/>
          <a:lstStyle/>
          <a:p>
            <a:endParaRPr sz="1349" dirty="0">
              <a:solidFill>
                <a:prstClr val="black"/>
              </a:solidFill>
            </a:endParaRPr>
          </a:p>
        </p:txBody>
      </p:sp>
      <p:sp>
        <p:nvSpPr>
          <p:cNvPr id="35" name="bk object 35"/>
          <p:cNvSpPr/>
          <p:nvPr userDrawn="1"/>
        </p:nvSpPr>
        <p:spPr>
          <a:xfrm>
            <a:off x="728108" y="5095722"/>
            <a:ext cx="205323" cy="105698"/>
          </a:xfrm>
          <a:custGeom>
            <a:avLst/>
            <a:gdLst/>
            <a:ahLst/>
            <a:cxnLst/>
            <a:rect l="l" t="t" r="r" b="b"/>
            <a:pathLst>
              <a:path w="217805" h="140970">
                <a:moveTo>
                  <a:pt x="0" y="0"/>
                </a:moveTo>
                <a:lnTo>
                  <a:pt x="0" y="140538"/>
                </a:lnTo>
                <a:lnTo>
                  <a:pt x="217792" y="49237"/>
                </a:lnTo>
                <a:lnTo>
                  <a:pt x="0" y="0"/>
                </a:lnTo>
                <a:close/>
              </a:path>
            </a:pathLst>
          </a:custGeom>
          <a:solidFill>
            <a:srgbClr val="FFFFFF"/>
          </a:solidFill>
        </p:spPr>
        <p:txBody>
          <a:bodyPr wrap="square" lIns="0" tIns="0" rIns="0" bIns="0" rtlCol="0"/>
          <a:lstStyle/>
          <a:p>
            <a:endParaRPr sz="1349" dirty="0">
              <a:solidFill>
                <a:prstClr val="black"/>
              </a:solidFill>
            </a:endParaRPr>
          </a:p>
        </p:txBody>
      </p:sp>
      <p:sp>
        <p:nvSpPr>
          <p:cNvPr id="36" name="bk object 36"/>
          <p:cNvSpPr/>
          <p:nvPr userDrawn="1"/>
        </p:nvSpPr>
        <p:spPr>
          <a:xfrm>
            <a:off x="969701" y="5163598"/>
            <a:ext cx="214956" cy="97686"/>
          </a:xfrm>
          <a:prstGeom prst="rect">
            <a:avLst/>
          </a:prstGeom>
          <a:blipFill>
            <a:blip r:embed="rId8" cstate="print"/>
            <a:stretch>
              <a:fillRect/>
            </a:stretch>
          </a:blipFill>
        </p:spPr>
        <p:txBody>
          <a:bodyPr wrap="square" lIns="0" tIns="0" rIns="0" bIns="0" rtlCol="0"/>
          <a:lstStyle/>
          <a:p>
            <a:endParaRPr sz="1349" dirty="0">
              <a:solidFill>
                <a:prstClr val="black"/>
              </a:solidFill>
            </a:endParaRPr>
          </a:p>
        </p:txBody>
      </p:sp>
      <p:sp>
        <p:nvSpPr>
          <p:cNvPr id="37" name="bk object 37"/>
          <p:cNvSpPr/>
          <p:nvPr userDrawn="1"/>
        </p:nvSpPr>
        <p:spPr>
          <a:xfrm>
            <a:off x="871020" y="4951599"/>
            <a:ext cx="153843" cy="49992"/>
          </a:xfrm>
          <a:custGeom>
            <a:avLst/>
            <a:gdLst/>
            <a:ahLst/>
            <a:cxnLst/>
            <a:rect l="l" t="t" r="r" b="b"/>
            <a:pathLst>
              <a:path w="163194" h="66675">
                <a:moveTo>
                  <a:pt x="128054" y="0"/>
                </a:moveTo>
                <a:lnTo>
                  <a:pt x="0" y="49999"/>
                </a:lnTo>
                <a:lnTo>
                  <a:pt x="163195" y="66662"/>
                </a:lnTo>
                <a:lnTo>
                  <a:pt x="128054" y="0"/>
                </a:lnTo>
                <a:close/>
              </a:path>
            </a:pathLst>
          </a:custGeom>
          <a:solidFill>
            <a:srgbClr val="FFFFFF"/>
          </a:solidFill>
        </p:spPr>
        <p:txBody>
          <a:bodyPr wrap="square" lIns="0" tIns="0" rIns="0" bIns="0" rtlCol="0"/>
          <a:lstStyle/>
          <a:p>
            <a:endParaRPr sz="1349" dirty="0">
              <a:solidFill>
                <a:prstClr val="black"/>
              </a:solidFill>
            </a:endParaRPr>
          </a:p>
        </p:txBody>
      </p:sp>
      <p:sp>
        <p:nvSpPr>
          <p:cNvPr id="38" name="bk object 38"/>
          <p:cNvSpPr/>
          <p:nvPr userDrawn="1"/>
        </p:nvSpPr>
        <p:spPr>
          <a:xfrm>
            <a:off x="871020" y="4989088"/>
            <a:ext cx="153843" cy="55706"/>
          </a:xfrm>
          <a:custGeom>
            <a:avLst/>
            <a:gdLst/>
            <a:ahLst/>
            <a:cxnLst/>
            <a:rect l="l" t="t" r="r" b="b"/>
            <a:pathLst>
              <a:path w="163194" h="74295">
                <a:moveTo>
                  <a:pt x="0" y="0"/>
                </a:moveTo>
                <a:lnTo>
                  <a:pt x="20281" y="74282"/>
                </a:lnTo>
                <a:lnTo>
                  <a:pt x="163195" y="16662"/>
                </a:lnTo>
                <a:lnTo>
                  <a:pt x="0" y="0"/>
                </a:lnTo>
                <a:close/>
              </a:path>
            </a:pathLst>
          </a:custGeom>
          <a:solidFill>
            <a:srgbClr val="FFFFFF"/>
          </a:solidFill>
        </p:spPr>
        <p:txBody>
          <a:bodyPr wrap="square" lIns="0" tIns="0" rIns="0" bIns="0" rtlCol="0"/>
          <a:lstStyle/>
          <a:p>
            <a:endParaRPr sz="1349" dirty="0">
              <a:solidFill>
                <a:prstClr val="black"/>
              </a:solidFill>
            </a:endParaRPr>
          </a:p>
        </p:txBody>
      </p:sp>
      <p:sp>
        <p:nvSpPr>
          <p:cNvPr id="2" name="Holder 2"/>
          <p:cNvSpPr>
            <a:spLocks noGrp="1"/>
          </p:cNvSpPr>
          <p:nvPr>
            <p:ph type="title"/>
          </p:nvPr>
        </p:nvSpPr>
        <p:spPr>
          <a:xfrm>
            <a:off x="510221" y="587458"/>
            <a:ext cx="8110161" cy="299998"/>
          </a:xfrm>
          <a:prstGeom prst="rect">
            <a:avLst/>
          </a:prstGeom>
        </p:spPr>
        <p:txBody>
          <a:bodyPr lIns="0" tIns="0" rIns="0" bIns="0"/>
          <a:lstStyle>
            <a:lvl1pPr>
              <a:defRPr sz="1950" b="1" i="0">
                <a:solidFill>
                  <a:schemeClr val="bg1"/>
                </a:solidFill>
                <a:latin typeface="Trebuchet MS"/>
                <a:cs typeface="Trebuchet MS"/>
              </a:defRPr>
            </a:lvl1pPr>
          </a:lstStyle>
          <a:p>
            <a:endParaRPr/>
          </a:p>
        </p:txBody>
      </p:sp>
    </p:spTree>
    <p:extLst>
      <p:ext uri="{BB962C8B-B14F-4D97-AF65-F5344CB8AC3E}">
        <p14:creationId xmlns:p14="http://schemas.microsoft.com/office/powerpoint/2010/main" val="4049148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650" y="1762125"/>
            <a:ext cx="8569325" cy="1214438"/>
          </a:xfrm>
        </p:spPr>
        <p:txBody>
          <a:bodyPr/>
          <a:lstStyle/>
          <a:p>
            <a:r>
              <a:rPr lang="ru-RU"/>
              <a:t>Образец заголовка</a:t>
            </a:r>
          </a:p>
        </p:txBody>
      </p:sp>
      <p:sp>
        <p:nvSpPr>
          <p:cNvPr id="3" name="Подзаголовок 2"/>
          <p:cNvSpPr>
            <a:spLocks noGrp="1"/>
          </p:cNvSpPr>
          <p:nvPr>
            <p:ph type="subTitle" idx="1"/>
          </p:nvPr>
        </p:nvSpPr>
        <p:spPr>
          <a:xfrm>
            <a:off x="1512888" y="3213100"/>
            <a:ext cx="7056437" cy="14493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1B2B68C8-F141-4CE5-A3D2-0A0B6AF44F94}" type="datetimeFigureOut">
              <a:rPr lang="ru-RU" smtClean="0"/>
              <a:t>27.04.2021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A72C80-2414-49BE-84E4-B419C5FD3900}" type="slidenum">
              <a:rPr lang="ru-RU" smtClean="0"/>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2B68C8-F141-4CE5-A3D2-0A0B6AF44F94}" type="datetimeFigureOut">
              <a:rPr lang="ru-RU" smtClean="0"/>
              <a:t>27.04.2021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A72C80-2414-49BE-84E4-B419C5FD390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7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096096" y="819051"/>
            <a:ext cx="6216385" cy="389749"/>
          </a:xfrm>
          <a:prstGeom prst="rect">
            <a:avLst/>
          </a:prstGeom>
        </p:spPr>
        <p:txBody>
          <a:bodyPr wrap="none" lIns="0" tIns="0" rIns="0" bIns="0" anchor="ctr">
            <a:noAutofit/>
          </a:bodyPr>
          <a:lstStyle>
            <a:lvl1pPr algn="r">
              <a:defRPr sz="2200"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4752280" y="1323107"/>
            <a:ext cx="4536281" cy="221316"/>
          </a:xfrm>
          <a:prstGeom prst="rect">
            <a:avLst/>
          </a:prstGeom>
        </p:spPr>
        <p:txBody>
          <a:bodyPr wrap="square" lIns="0" tIns="0" rIns="0" bIns="0" anchor="ctr">
            <a:noAutofit/>
          </a:bodyPr>
          <a:lstStyle>
            <a:lvl1pPr marL="0" indent="0" algn="r">
              <a:buNone/>
              <a:defRPr sz="1200" b="1" i="0" baseline="0">
                <a:solidFill>
                  <a:schemeClr val="bg1">
                    <a:lumMod val="75000"/>
                  </a:schemeClr>
                </a:solidFill>
                <a:latin typeface="+mn-lt"/>
              </a:defRPr>
            </a:lvl1pPr>
            <a:lvl2pPr marL="504017" indent="0">
              <a:buNone/>
              <a:defRPr sz="1300"/>
            </a:lvl2pPr>
            <a:lvl3pPr marL="1008035" indent="0">
              <a:buNone/>
              <a:defRPr sz="1100"/>
            </a:lvl3pPr>
            <a:lvl4pPr marL="1512052" indent="0">
              <a:buNone/>
              <a:defRPr sz="1000"/>
            </a:lvl4pPr>
            <a:lvl5pPr marL="2016069" indent="0">
              <a:buNone/>
              <a:defRPr sz="1000"/>
            </a:lvl5pPr>
            <a:lvl6pPr marL="2520086" indent="0">
              <a:buNone/>
              <a:defRPr sz="1000"/>
            </a:lvl6pPr>
            <a:lvl7pPr marL="3024104" indent="0">
              <a:buNone/>
              <a:defRPr sz="1000"/>
            </a:lvl7pPr>
            <a:lvl8pPr marL="3528121" indent="0">
              <a:buNone/>
              <a:defRPr sz="1000"/>
            </a:lvl8pPr>
            <a:lvl9pPr marL="4032138" indent="0">
              <a:buNone/>
              <a:defRPr sz="1000"/>
            </a:lvl9pPr>
          </a:lstStyle>
          <a:p>
            <a:pPr lvl="0"/>
            <a:r>
              <a:rPr lang="en-US" dirty="0"/>
              <a:t>Subtext Goes Here</a:t>
            </a:r>
          </a:p>
        </p:txBody>
      </p:sp>
      <p:sp>
        <p:nvSpPr>
          <p:cNvPr id="10" name="Flowchart: Off-page Connector 9"/>
          <p:cNvSpPr/>
          <p:nvPr/>
        </p:nvSpPr>
        <p:spPr>
          <a:xfrm rot="5400000">
            <a:off x="9699574" y="104356"/>
            <a:ext cx="317550" cy="444554"/>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rtlCol="0" anchor="ctr"/>
          <a:lstStyle/>
          <a:p>
            <a:pPr algn="ctr"/>
            <a:endParaRPr lang="en-US" dirty="0"/>
          </a:p>
        </p:txBody>
      </p:sp>
      <p:sp>
        <p:nvSpPr>
          <p:cNvPr id="11" name="Slide Number Placeholder 4"/>
          <p:cNvSpPr>
            <a:spLocks noGrp="1"/>
          </p:cNvSpPr>
          <p:nvPr>
            <p:ph type="sldNum" sz="quarter" idx="12"/>
          </p:nvPr>
        </p:nvSpPr>
        <p:spPr>
          <a:xfrm>
            <a:off x="9676376" y="167858"/>
            <a:ext cx="420027" cy="302779"/>
          </a:xfrm>
          <a:prstGeom prst="rect">
            <a:avLst/>
          </a:prstGeom>
        </p:spPr>
        <p:txBody>
          <a:bodyPr lIns="100803" tIns="50402" rIns="100803" bIns="50402" anchor="ctr"/>
          <a:lstStyle>
            <a:lvl1pPr algn="ctr">
              <a:defRPr sz="1000" b="1">
                <a:solidFill>
                  <a:schemeClr val="bg1"/>
                </a:solidFill>
              </a:defRPr>
            </a:lvl1pPr>
          </a:lstStyle>
          <a:p>
            <a:pPr algn="r"/>
            <a:fld id="{8C981ED3-280C-4B4D-8F7F-4AA59C572BC0}" type="slidenum">
              <a:rPr lang="ru-RU" sz="1400" smtClean="0">
                <a:latin typeface="Times New Roman"/>
              </a:rPr>
              <a:pPr algn="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925" y="3643313"/>
            <a:ext cx="8567738" cy="112712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96925" y="2403475"/>
            <a:ext cx="8567738" cy="12398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B2B68C8-F141-4CE5-A3D2-0A0B6AF44F94}" type="datetimeFigureOut">
              <a:rPr lang="ru-RU" smtClean="0"/>
              <a:t>27.04.2021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A72C80-2414-49BE-84E4-B419C5FD3900}" type="slidenum">
              <a:rPr lang="ru-RU" smtClean="0"/>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504825" y="1322388"/>
            <a:ext cx="4459288" cy="374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116513" y="1322388"/>
            <a:ext cx="4460875" cy="374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B2B68C8-F141-4CE5-A3D2-0A0B6AF44F94}" type="datetimeFigureOut">
              <a:rPr lang="ru-RU" smtClean="0"/>
              <a:t>27.04.2021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A72C80-2414-49BE-84E4-B419C5FD3900}" type="slidenum">
              <a:rPr lang="ru-RU" smtClean="0"/>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B2B68C8-F141-4CE5-A3D2-0A0B6AF44F94}" type="datetimeFigureOut">
              <a:rPr lang="ru-RU" smtClean="0"/>
              <a:t>27.04.2021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3A72C80-2414-49BE-84E4-B419C5FD3900}" type="slidenum">
              <a:rPr lang="ru-RU" smtClean="0"/>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B2B68C8-F141-4CE5-A3D2-0A0B6AF44F94}" type="datetimeFigureOut">
              <a:rPr lang="ru-RU" smtClean="0"/>
              <a:t>27.04.2021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3A72C80-2414-49BE-84E4-B419C5FD3900}" type="slidenum">
              <a:rPr lang="ru-RU" smtClean="0"/>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2B68C8-F141-4CE5-A3D2-0A0B6AF44F94}" type="datetimeFigureOut">
              <a:rPr lang="ru-RU" smtClean="0"/>
              <a:t>27.04.2021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3A72C80-2414-49BE-84E4-B419C5FD3900}" type="slidenum">
              <a:rPr lang="ru-RU" smtClean="0"/>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225425"/>
            <a:ext cx="3316288" cy="9604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B2B68C8-F141-4CE5-A3D2-0A0B6AF44F94}" type="datetimeFigureOut">
              <a:rPr lang="ru-RU" smtClean="0"/>
              <a:t>27.04.2021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A72C80-2414-49BE-84E4-B419C5FD3900}" type="slidenum">
              <a:rPr lang="ru-RU" smtClean="0"/>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6438" y="3968750"/>
            <a:ext cx="6048375" cy="469900"/>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B2B68C8-F141-4CE5-A3D2-0A0B6AF44F94}" type="datetimeFigureOut">
              <a:rPr lang="ru-RU" smtClean="0"/>
              <a:t>27.04.2021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A72C80-2414-49BE-84E4-B419C5FD3900}" type="slidenum">
              <a:rPr lang="ru-RU" smtClean="0"/>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2B68C8-F141-4CE5-A3D2-0A0B6AF44F94}" type="datetimeFigureOut">
              <a:rPr lang="ru-RU" smtClean="0"/>
              <a:t>27.04.2021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A72C80-2414-49BE-84E4-B419C5FD3900}" type="slidenum">
              <a:rPr lang="ru-RU" smtClean="0"/>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10438" y="227013"/>
            <a:ext cx="2266950" cy="48387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04825" y="227013"/>
            <a:ext cx="6653213" cy="48387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2B68C8-F141-4CE5-A3D2-0A0B6AF44F94}" type="datetimeFigureOut">
              <a:rPr lang="ru-RU" smtClean="0"/>
              <a:t>27.04.2021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A72C80-2414-49BE-84E4-B419C5FD390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9_Free Blank With Foot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21788" y="294879"/>
            <a:ext cx="6216385" cy="389749"/>
          </a:xfrm>
          <a:prstGeom prst="rect">
            <a:avLst/>
          </a:prstGeom>
        </p:spPr>
        <p:txBody>
          <a:bodyPr wrap="none" lIns="0" tIns="0" rIns="0" bIns="0" anchor="ctr">
            <a:noAutofit/>
          </a:bodyPr>
          <a:lstStyle>
            <a:lvl1pPr algn="l">
              <a:defRPr sz="2600" b="1" baseline="0">
                <a:solidFill>
                  <a:schemeClr val="tx1">
                    <a:lumMod val="85000"/>
                    <a:lumOff val="15000"/>
                  </a:schemeClr>
                </a:solidFill>
              </a:defRPr>
            </a:lvl1pPr>
          </a:lstStyle>
          <a:p>
            <a:r>
              <a:rPr lang="en-US" dirty="0"/>
              <a:t>Click To Edit Master Title Style</a:t>
            </a:r>
          </a:p>
        </p:txBody>
      </p:sp>
      <p:sp>
        <p:nvSpPr>
          <p:cNvPr id="7" name="Text Placeholder 3"/>
          <p:cNvSpPr>
            <a:spLocks noGrp="1"/>
          </p:cNvSpPr>
          <p:nvPr>
            <p:ph type="body" sz="half" idx="2" hasCustomPrompt="1"/>
          </p:nvPr>
        </p:nvSpPr>
        <p:spPr>
          <a:xfrm>
            <a:off x="721788" y="682938"/>
            <a:ext cx="4536281" cy="221316"/>
          </a:xfrm>
          <a:prstGeom prst="rect">
            <a:avLst/>
          </a:prstGeom>
        </p:spPr>
        <p:txBody>
          <a:bodyPr wrap="none" lIns="0" tIns="0" rIns="0" bIns="0" anchor="ctr">
            <a:noAutofit/>
          </a:bodyPr>
          <a:lstStyle>
            <a:lvl1pPr marL="0" indent="0" algn="l">
              <a:buNone/>
              <a:defRPr sz="1500" b="1" baseline="0">
                <a:solidFill>
                  <a:schemeClr val="bg1">
                    <a:lumMod val="75000"/>
                  </a:schemeClr>
                </a:solidFill>
              </a:defRPr>
            </a:lvl1pPr>
            <a:lvl2pPr marL="504017" indent="0">
              <a:buNone/>
              <a:defRPr sz="1300"/>
            </a:lvl2pPr>
            <a:lvl3pPr marL="1008035" indent="0">
              <a:buNone/>
              <a:defRPr sz="1100"/>
            </a:lvl3pPr>
            <a:lvl4pPr marL="1512052" indent="0">
              <a:buNone/>
              <a:defRPr sz="1000"/>
            </a:lvl4pPr>
            <a:lvl5pPr marL="2016069" indent="0">
              <a:buNone/>
              <a:defRPr sz="1000"/>
            </a:lvl5pPr>
            <a:lvl6pPr marL="2520086" indent="0">
              <a:buNone/>
              <a:defRPr sz="1000"/>
            </a:lvl6pPr>
            <a:lvl7pPr marL="3024104" indent="0">
              <a:buNone/>
              <a:defRPr sz="1000"/>
            </a:lvl7pPr>
            <a:lvl8pPr marL="3528121" indent="0">
              <a:buNone/>
              <a:defRPr sz="1000"/>
            </a:lvl8pPr>
            <a:lvl9pPr marL="4032138" indent="0">
              <a:buNone/>
              <a:defRPr sz="1000"/>
            </a:lvl9pPr>
          </a:lstStyle>
          <a:p>
            <a:pPr lvl="0"/>
            <a:r>
              <a:rPr lang="en-US" dirty="0"/>
              <a:t>SUBTEXT GOES HERE</a:t>
            </a:r>
          </a:p>
        </p:txBody>
      </p:sp>
      <p:sp>
        <p:nvSpPr>
          <p:cNvPr id="8" name="Flowchart: Off-page Connector 7"/>
          <p:cNvSpPr/>
          <p:nvPr userDrawn="1"/>
        </p:nvSpPr>
        <p:spPr>
          <a:xfrm rot="5400000">
            <a:off x="9699574" y="104356"/>
            <a:ext cx="317550" cy="444554"/>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rtlCol="0" anchor="ctr"/>
          <a:lstStyle/>
          <a:p>
            <a:pPr algn="ctr"/>
            <a:endParaRPr lang="en-US" dirty="0"/>
          </a:p>
        </p:txBody>
      </p:sp>
      <p:sp>
        <p:nvSpPr>
          <p:cNvPr id="9" name="Slide Number Placeholder 4"/>
          <p:cNvSpPr>
            <a:spLocks noGrp="1"/>
          </p:cNvSpPr>
          <p:nvPr>
            <p:ph type="sldNum" sz="quarter" idx="12"/>
          </p:nvPr>
        </p:nvSpPr>
        <p:spPr>
          <a:xfrm>
            <a:off x="9676376" y="167858"/>
            <a:ext cx="420027" cy="302779"/>
          </a:xfrm>
          <a:prstGeom prst="rect">
            <a:avLst/>
          </a:prstGeom>
        </p:spPr>
        <p:txBody>
          <a:bodyPr lIns="100803" tIns="50402" rIns="100803" bIns="50402" anchor="ctr"/>
          <a:lstStyle>
            <a:lvl1pPr algn="ctr">
              <a:defRPr sz="1000" b="1">
                <a:solidFill>
                  <a:schemeClr val="bg1"/>
                </a:solidFill>
              </a:defRPr>
            </a:lvl1pPr>
          </a:lstStyle>
          <a:p>
            <a:pPr algn="r"/>
            <a:fld id="{8C981ED3-280C-4B4D-8F7F-4AA59C572BC0}" type="slidenum">
              <a:rPr lang="ru-RU" sz="1400" smtClean="0">
                <a:latin typeface="Times New Roman"/>
              </a:rPr>
              <a:pPr algn="r"/>
              <a:t>‹#›</a:t>
            </a:fld>
            <a:endParaRPr lang="ru-RU" dirty="0"/>
          </a:p>
        </p:txBody>
      </p:sp>
      <p:grpSp>
        <p:nvGrpSpPr>
          <p:cNvPr id="10" name="Group 23"/>
          <p:cNvGrpSpPr/>
          <p:nvPr userDrawn="1"/>
        </p:nvGrpSpPr>
        <p:grpSpPr>
          <a:xfrm flipH="1">
            <a:off x="5509819" y="2115195"/>
            <a:ext cx="3850973" cy="2841945"/>
            <a:chOff x="-7985" y="901147"/>
            <a:chExt cx="3427845" cy="2131459"/>
          </a:xfrm>
          <a:solidFill>
            <a:srgbClr val="800000"/>
          </a:solidFill>
        </p:grpSpPr>
        <p:sp>
          <p:nvSpPr>
            <p:cNvPr id="11" name="Rectangle 24"/>
            <p:cNvSpPr/>
            <p:nvPr/>
          </p:nvSpPr>
          <p:spPr>
            <a:xfrm>
              <a:off x="-7985" y="901147"/>
              <a:ext cx="3160757" cy="2131459"/>
            </a:xfrm>
            <a:prstGeom prst="rect">
              <a:avLst/>
            </a:prstGeom>
            <a:grp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25"/>
            <p:cNvSpPr/>
            <p:nvPr/>
          </p:nvSpPr>
          <p:spPr>
            <a:xfrm rot="5400000">
              <a:off x="3036277" y="1813721"/>
              <a:ext cx="460856" cy="3063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par>
                                <p:cTn id="12" presetID="2" presetClass="entr" presetSubtype="2" accel="50000" decel="5000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1+#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0_Free Blank With Foot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21788" y="294879"/>
            <a:ext cx="6216385" cy="389749"/>
          </a:xfrm>
          <a:prstGeom prst="rect">
            <a:avLst/>
          </a:prstGeom>
        </p:spPr>
        <p:txBody>
          <a:bodyPr wrap="none" lIns="0" tIns="0" rIns="0" bIns="0" anchor="ctr">
            <a:noAutofit/>
          </a:bodyPr>
          <a:lstStyle>
            <a:lvl1pPr algn="l">
              <a:defRPr sz="2600" b="1" baseline="0">
                <a:solidFill>
                  <a:schemeClr val="tx1">
                    <a:lumMod val="85000"/>
                    <a:lumOff val="15000"/>
                  </a:schemeClr>
                </a:solidFill>
              </a:defRPr>
            </a:lvl1pPr>
          </a:lstStyle>
          <a:p>
            <a:r>
              <a:rPr lang="en-US" dirty="0"/>
              <a:t>Click To Edit Master Title Style</a:t>
            </a:r>
          </a:p>
        </p:txBody>
      </p:sp>
      <p:sp>
        <p:nvSpPr>
          <p:cNvPr id="7" name="Text Placeholder 3"/>
          <p:cNvSpPr>
            <a:spLocks noGrp="1"/>
          </p:cNvSpPr>
          <p:nvPr>
            <p:ph type="body" sz="half" idx="2" hasCustomPrompt="1"/>
          </p:nvPr>
        </p:nvSpPr>
        <p:spPr>
          <a:xfrm>
            <a:off x="721788" y="682938"/>
            <a:ext cx="4536281" cy="221316"/>
          </a:xfrm>
          <a:prstGeom prst="rect">
            <a:avLst/>
          </a:prstGeom>
        </p:spPr>
        <p:txBody>
          <a:bodyPr wrap="none" lIns="0" tIns="0" rIns="0" bIns="0" anchor="ctr">
            <a:noAutofit/>
          </a:bodyPr>
          <a:lstStyle>
            <a:lvl1pPr marL="0" indent="0" algn="l">
              <a:buNone/>
              <a:defRPr sz="1500" b="1" baseline="0">
                <a:solidFill>
                  <a:schemeClr val="bg1">
                    <a:lumMod val="75000"/>
                  </a:schemeClr>
                </a:solidFill>
              </a:defRPr>
            </a:lvl1pPr>
            <a:lvl2pPr marL="504017" indent="0">
              <a:buNone/>
              <a:defRPr sz="1300"/>
            </a:lvl2pPr>
            <a:lvl3pPr marL="1008035" indent="0">
              <a:buNone/>
              <a:defRPr sz="1100"/>
            </a:lvl3pPr>
            <a:lvl4pPr marL="1512052" indent="0">
              <a:buNone/>
              <a:defRPr sz="1000"/>
            </a:lvl4pPr>
            <a:lvl5pPr marL="2016069" indent="0">
              <a:buNone/>
              <a:defRPr sz="1000"/>
            </a:lvl5pPr>
            <a:lvl6pPr marL="2520086" indent="0">
              <a:buNone/>
              <a:defRPr sz="1000"/>
            </a:lvl6pPr>
            <a:lvl7pPr marL="3024104" indent="0">
              <a:buNone/>
              <a:defRPr sz="1000"/>
            </a:lvl7pPr>
            <a:lvl8pPr marL="3528121" indent="0">
              <a:buNone/>
              <a:defRPr sz="1000"/>
            </a:lvl8pPr>
            <a:lvl9pPr marL="4032138" indent="0">
              <a:buNone/>
              <a:defRPr sz="1000"/>
            </a:lvl9pPr>
          </a:lstStyle>
          <a:p>
            <a:pPr lvl="0"/>
            <a:r>
              <a:rPr lang="en-US" dirty="0"/>
              <a:t>SUBTEXT GOES HERE</a:t>
            </a:r>
          </a:p>
        </p:txBody>
      </p:sp>
      <p:sp>
        <p:nvSpPr>
          <p:cNvPr id="8" name="Flowchart: Off-page Connector 7"/>
          <p:cNvSpPr/>
          <p:nvPr userDrawn="1"/>
        </p:nvSpPr>
        <p:spPr>
          <a:xfrm rot="5400000">
            <a:off x="9699574" y="104356"/>
            <a:ext cx="317550" cy="444554"/>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rtlCol="0" anchor="ctr"/>
          <a:lstStyle/>
          <a:p>
            <a:pPr algn="ctr"/>
            <a:endParaRPr lang="en-US" dirty="0"/>
          </a:p>
        </p:txBody>
      </p:sp>
      <p:sp>
        <p:nvSpPr>
          <p:cNvPr id="9" name="Slide Number Placeholder 4"/>
          <p:cNvSpPr>
            <a:spLocks noGrp="1"/>
          </p:cNvSpPr>
          <p:nvPr>
            <p:ph type="sldNum" sz="quarter" idx="12"/>
          </p:nvPr>
        </p:nvSpPr>
        <p:spPr>
          <a:xfrm>
            <a:off x="9676376" y="167858"/>
            <a:ext cx="420027" cy="302779"/>
          </a:xfrm>
          <a:prstGeom prst="rect">
            <a:avLst/>
          </a:prstGeom>
        </p:spPr>
        <p:txBody>
          <a:bodyPr lIns="100803" tIns="50402" rIns="100803" bIns="50402" anchor="ctr"/>
          <a:lstStyle>
            <a:lvl1pPr algn="ctr">
              <a:defRPr sz="1000" b="1">
                <a:solidFill>
                  <a:schemeClr val="bg1"/>
                </a:solidFill>
              </a:defRPr>
            </a:lvl1pPr>
          </a:lstStyle>
          <a:p>
            <a:pPr algn="r"/>
            <a:fld id="{8C981ED3-280C-4B4D-8F7F-4AA59C572BC0}" type="slidenum">
              <a:rPr lang="ru-RU" sz="1400" smtClean="0">
                <a:latin typeface="Times New Roman"/>
              </a:rPr>
              <a:pPr algn="r"/>
              <a:t>‹#›</a:t>
            </a:fld>
            <a:endParaRPr lang="ru-RU" dirty="0"/>
          </a:p>
        </p:txBody>
      </p:sp>
      <p:grpSp>
        <p:nvGrpSpPr>
          <p:cNvPr id="2" name="Group 23"/>
          <p:cNvGrpSpPr/>
          <p:nvPr userDrawn="1"/>
        </p:nvGrpSpPr>
        <p:grpSpPr>
          <a:xfrm>
            <a:off x="898398" y="1971179"/>
            <a:ext cx="3709866" cy="2841945"/>
            <a:chOff x="-7985" y="901147"/>
            <a:chExt cx="3427845" cy="2131459"/>
          </a:xfrm>
          <a:solidFill>
            <a:srgbClr val="800000"/>
          </a:solidFill>
        </p:grpSpPr>
        <p:sp>
          <p:nvSpPr>
            <p:cNvPr id="11" name="Rectangle 24"/>
            <p:cNvSpPr/>
            <p:nvPr/>
          </p:nvSpPr>
          <p:spPr>
            <a:xfrm>
              <a:off x="-7985" y="901147"/>
              <a:ext cx="3160757" cy="2131459"/>
            </a:xfrm>
            <a:prstGeom prst="rect">
              <a:avLst/>
            </a:prstGeom>
            <a:grp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25"/>
            <p:cNvSpPr/>
            <p:nvPr/>
          </p:nvSpPr>
          <p:spPr>
            <a:xfrm rot="5400000">
              <a:off x="3036277" y="1813721"/>
              <a:ext cx="460856" cy="3063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par>
                                <p:cTn id="12" presetID="2" presetClass="entr" presetSubtype="2" accel="50000" decel="5000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1+#ppt_w/2"/>
                                          </p:val>
                                        </p:tav>
                                        <p:tav tm="100000">
                                          <p:val>
                                            <p:strVal val="#ppt_x"/>
                                          </p:val>
                                        </p:tav>
                                      </p:tavLst>
                                    </p:anim>
                                    <p:anim calcmode="lin" valueType="num">
                                      <p:cBhvr additive="base">
                                        <p:cTn id="15"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_Footer">
    <p:spTree>
      <p:nvGrpSpPr>
        <p:cNvPr id="1" name=""/>
        <p:cNvGrpSpPr/>
        <p:nvPr/>
      </p:nvGrpSpPr>
      <p:grpSpPr>
        <a:xfrm>
          <a:off x="0" y="0"/>
          <a:ext cx="0" cy="0"/>
          <a:chOff x="0" y="0"/>
          <a:chExt cx="0" cy="0"/>
        </a:xfrm>
      </p:grpSpPr>
      <p:grpSp>
        <p:nvGrpSpPr>
          <p:cNvPr id="2" name="Group 7"/>
          <p:cNvGrpSpPr/>
          <p:nvPr/>
        </p:nvGrpSpPr>
        <p:grpSpPr>
          <a:xfrm>
            <a:off x="0" y="5566203"/>
            <a:ext cx="10080625" cy="104348"/>
            <a:chOff x="0" y="2573904"/>
            <a:chExt cx="8767278" cy="44695"/>
          </a:xfrm>
        </p:grpSpPr>
        <p:grpSp>
          <p:nvGrpSpPr>
            <p:cNvPr id="3" name="Group 43"/>
            <p:cNvGrpSpPr/>
            <p:nvPr/>
          </p:nvGrpSpPr>
          <p:grpSpPr>
            <a:xfrm>
              <a:off x="0" y="2573904"/>
              <a:ext cx="3752335" cy="44695"/>
              <a:chOff x="0" y="2573904"/>
              <a:chExt cx="3752335" cy="44695"/>
            </a:xfrm>
          </p:grpSpPr>
          <p:sp>
            <p:nvSpPr>
              <p:cNvPr id="15" name="Rectangle 14"/>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489727"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44"/>
            <p:cNvGrpSpPr/>
            <p:nvPr/>
          </p:nvGrpSpPr>
          <p:grpSpPr>
            <a:xfrm>
              <a:off x="3752335" y="2573904"/>
              <a:ext cx="5014943" cy="44695"/>
              <a:chOff x="0" y="2573904"/>
              <a:chExt cx="5014943" cy="44695"/>
            </a:xfrm>
          </p:grpSpPr>
          <p:sp>
            <p:nvSpPr>
              <p:cNvPr id="11" name="Rectangle 10"/>
              <p:cNvSpPr/>
              <p:nvPr/>
            </p:nvSpPr>
            <p:spPr>
              <a:xfrm>
                <a:off x="0"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262608" y="2573904"/>
                <a:ext cx="1262608" cy="446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489727" y="2573904"/>
                <a:ext cx="1262608" cy="446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752335"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8" name="Title 1"/>
          <p:cNvSpPr>
            <a:spLocks noGrp="1"/>
          </p:cNvSpPr>
          <p:nvPr>
            <p:ph type="title" hasCustomPrompt="1"/>
          </p:nvPr>
        </p:nvSpPr>
        <p:spPr>
          <a:xfrm>
            <a:off x="721788" y="294879"/>
            <a:ext cx="6216385" cy="389749"/>
          </a:xfrm>
          <a:prstGeom prst="rect">
            <a:avLst/>
          </a:prstGeom>
        </p:spPr>
        <p:txBody>
          <a:bodyPr wrap="none" lIns="0" tIns="0" rIns="0" bIns="0" anchor="ctr">
            <a:noAutofit/>
          </a:bodyPr>
          <a:lstStyle>
            <a:lvl1pPr algn="l">
              <a:defRPr sz="2600" b="1" baseline="0">
                <a:solidFill>
                  <a:schemeClr val="tx1">
                    <a:lumMod val="85000"/>
                    <a:lumOff val="15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721788" y="682938"/>
            <a:ext cx="4536281" cy="221316"/>
          </a:xfrm>
          <a:prstGeom prst="rect">
            <a:avLst/>
          </a:prstGeom>
        </p:spPr>
        <p:txBody>
          <a:bodyPr wrap="none" lIns="0" tIns="0" rIns="0" bIns="0" anchor="ctr">
            <a:noAutofit/>
          </a:bodyPr>
          <a:lstStyle>
            <a:lvl1pPr marL="0" indent="0" algn="l">
              <a:buNone/>
              <a:defRPr sz="1500" b="1" baseline="0">
                <a:solidFill>
                  <a:schemeClr val="bg1">
                    <a:lumMod val="75000"/>
                  </a:schemeClr>
                </a:solidFill>
              </a:defRPr>
            </a:lvl1pPr>
            <a:lvl2pPr marL="504017" indent="0">
              <a:buNone/>
              <a:defRPr sz="1300"/>
            </a:lvl2pPr>
            <a:lvl3pPr marL="1008035" indent="0">
              <a:buNone/>
              <a:defRPr sz="1100"/>
            </a:lvl3pPr>
            <a:lvl4pPr marL="1512052" indent="0">
              <a:buNone/>
              <a:defRPr sz="1000"/>
            </a:lvl4pPr>
            <a:lvl5pPr marL="2016069" indent="0">
              <a:buNone/>
              <a:defRPr sz="1000"/>
            </a:lvl5pPr>
            <a:lvl6pPr marL="2520086" indent="0">
              <a:buNone/>
              <a:defRPr sz="1000"/>
            </a:lvl6pPr>
            <a:lvl7pPr marL="3024104" indent="0">
              <a:buNone/>
              <a:defRPr sz="1000"/>
            </a:lvl7pPr>
            <a:lvl8pPr marL="3528121" indent="0">
              <a:buNone/>
              <a:defRPr sz="1000"/>
            </a:lvl8pPr>
            <a:lvl9pPr marL="4032138" indent="0">
              <a:buNone/>
              <a:defRPr sz="1000"/>
            </a:lvl9pPr>
          </a:lstStyle>
          <a:p>
            <a:pPr lvl="0"/>
            <a:r>
              <a:rPr lang="en-US" dirty="0"/>
              <a:t>SUBTEXT GOES HERE</a:t>
            </a:r>
          </a:p>
        </p:txBody>
      </p:sp>
      <p:sp>
        <p:nvSpPr>
          <p:cNvPr id="20" name="Flowchart: Off-page Connector 7"/>
          <p:cNvSpPr/>
          <p:nvPr userDrawn="1"/>
        </p:nvSpPr>
        <p:spPr>
          <a:xfrm rot="5400000">
            <a:off x="9699574" y="104356"/>
            <a:ext cx="317550" cy="444554"/>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rtlCol="0" anchor="ctr"/>
          <a:lstStyle/>
          <a:p>
            <a:pPr algn="ctr"/>
            <a:endParaRPr lang="en-US" dirty="0"/>
          </a:p>
        </p:txBody>
      </p:sp>
      <p:sp>
        <p:nvSpPr>
          <p:cNvPr id="21" name="Slide Number Placeholder 4"/>
          <p:cNvSpPr>
            <a:spLocks noGrp="1"/>
          </p:cNvSpPr>
          <p:nvPr>
            <p:ph type="sldNum" sz="quarter" idx="12"/>
          </p:nvPr>
        </p:nvSpPr>
        <p:spPr>
          <a:xfrm>
            <a:off x="9676376" y="167858"/>
            <a:ext cx="420027" cy="302779"/>
          </a:xfrm>
          <a:prstGeom prst="rect">
            <a:avLst/>
          </a:prstGeom>
        </p:spPr>
        <p:txBody>
          <a:bodyPr lIns="100803" tIns="50402" rIns="100803" bIns="50402" anchor="ctr"/>
          <a:lstStyle>
            <a:lvl1pPr algn="ctr">
              <a:defRPr sz="1000" b="1">
                <a:solidFill>
                  <a:schemeClr val="bg1"/>
                </a:solidFill>
              </a:defRPr>
            </a:lvl1pPr>
          </a:lstStyle>
          <a:p>
            <a:pPr algn="r"/>
            <a:fld id="{8C981ED3-280C-4B4D-8F7F-4AA59C572BC0}" type="slidenum">
              <a:rPr lang="ru-RU" sz="1400" smtClean="0">
                <a:latin typeface="Times New Roman"/>
              </a:rPr>
              <a:pPr algn="r"/>
              <a:t>‹#›</a:t>
            </a:fld>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21788" y="294879"/>
            <a:ext cx="6216385" cy="389749"/>
          </a:xfrm>
          <a:prstGeom prst="rect">
            <a:avLst/>
          </a:prstGeom>
        </p:spPr>
        <p:txBody>
          <a:bodyPr wrap="none" lIns="0" tIns="0" rIns="0" bIns="0" anchor="ctr">
            <a:noAutofit/>
          </a:bodyPr>
          <a:lstStyle>
            <a:lvl1pPr algn="l">
              <a:defRPr sz="2600" b="1" baseline="0">
                <a:solidFill>
                  <a:schemeClr val="tx1">
                    <a:lumMod val="85000"/>
                    <a:lumOff val="15000"/>
                  </a:schemeClr>
                </a:solidFill>
              </a:defRPr>
            </a:lvl1pPr>
          </a:lstStyle>
          <a:p>
            <a:r>
              <a:rPr lang="en-US" dirty="0"/>
              <a:t>Click To Edit Master Title Style</a:t>
            </a:r>
          </a:p>
        </p:txBody>
      </p:sp>
      <p:sp>
        <p:nvSpPr>
          <p:cNvPr id="7" name="Text Placeholder 3"/>
          <p:cNvSpPr>
            <a:spLocks noGrp="1"/>
          </p:cNvSpPr>
          <p:nvPr>
            <p:ph type="body" sz="half" idx="2" hasCustomPrompt="1"/>
          </p:nvPr>
        </p:nvSpPr>
        <p:spPr>
          <a:xfrm>
            <a:off x="721788" y="682938"/>
            <a:ext cx="4536281" cy="221316"/>
          </a:xfrm>
          <a:prstGeom prst="rect">
            <a:avLst/>
          </a:prstGeom>
        </p:spPr>
        <p:txBody>
          <a:bodyPr wrap="none" lIns="0" tIns="0" rIns="0" bIns="0" anchor="ctr">
            <a:noAutofit/>
          </a:bodyPr>
          <a:lstStyle>
            <a:lvl1pPr marL="0" indent="0" algn="l">
              <a:buNone/>
              <a:defRPr sz="1500" b="1" baseline="0">
                <a:solidFill>
                  <a:schemeClr val="bg1">
                    <a:lumMod val="75000"/>
                  </a:schemeClr>
                </a:solidFill>
              </a:defRPr>
            </a:lvl1pPr>
            <a:lvl2pPr marL="504017" indent="0">
              <a:buNone/>
              <a:defRPr sz="1300"/>
            </a:lvl2pPr>
            <a:lvl3pPr marL="1008035" indent="0">
              <a:buNone/>
              <a:defRPr sz="1100"/>
            </a:lvl3pPr>
            <a:lvl4pPr marL="1512052" indent="0">
              <a:buNone/>
              <a:defRPr sz="1000"/>
            </a:lvl4pPr>
            <a:lvl5pPr marL="2016069" indent="0">
              <a:buNone/>
              <a:defRPr sz="1000"/>
            </a:lvl5pPr>
            <a:lvl6pPr marL="2520086" indent="0">
              <a:buNone/>
              <a:defRPr sz="1000"/>
            </a:lvl6pPr>
            <a:lvl7pPr marL="3024104" indent="0">
              <a:buNone/>
              <a:defRPr sz="1000"/>
            </a:lvl7pPr>
            <a:lvl8pPr marL="3528121" indent="0">
              <a:buNone/>
              <a:defRPr sz="1000"/>
            </a:lvl8pPr>
            <a:lvl9pPr marL="4032138" indent="0">
              <a:buNone/>
              <a:defRPr sz="1000"/>
            </a:lvl9pPr>
          </a:lstStyle>
          <a:p>
            <a:pPr lvl="0"/>
            <a:r>
              <a:rPr lang="en-US" dirty="0"/>
              <a:t>SUBTEXT GOES HERE</a:t>
            </a:r>
          </a:p>
        </p:txBody>
      </p:sp>
      <p:sp>
        <p:nvSpPr>
          <p:cNvPr id="5" name="TextShape 2"/>
          <p:cNvSpPr txBox="1"/>
          <p:nvPr userDrawn="1"/>
        </p:nvSpPr>
        <p:spPr>
          <a:xfrm>
            <a:off x="1008000" y="2120040"/>
            <a:ext cx="2736000" cy="2775960"/>
          </a:xfrm>
          <a:prstGeom prst="rect">
            <a:avLst/>
          </a:prstGeom>
        </p:spPr>
        <p:txBody>
          <a:bodyPr lIns="90000" tIns="45000" rIns="90000" bIns="45000"/>
          <a:lstStyle/>
          <a:p>
            <a:endParaRPr dirty="0"/>
          </a:p>
        </p:txBody>
      </p:sp>
      <p:pic>
        <p:nvPicPr>
          <p:cNvPr id="6" name="Picture 14"/>
          <p:cNvPicPr/>
          <p:nvPr userDrawn="1"/>
        </p:nvPicPr>
        <p:blipFill>
          <a:blip r:embed="rId2" cstate="print"/>
          <a:stretch>
            <a:fillRect/>
          </a:stretch>
        </p:blipFill>
        <p:spPr>
          <a:xfrm>
            <a:off x="7056000" y="2232000"/>
            <a:ext cx="2520000" cy="2232000"/>
          </a:xfrm>
          <a:prstGeom prst="rect">
            <a:avLst/>
          </a:prstGeom>
          <a:ln w="9360">
            <a:noFill/>
          </a:ln>
        </p:spPr>
      </p:pic>
      <p:sp>
        <p:nvSpPr>
          <p:cNvPr id="8" name="TextShape 3"/>
          <p:cNvSpPr txBox="1"/>
          <p:nvPr userDrawn="1"/>
        </p:nvSpPr>
        <p:spPr>
          <a:xfrm>
            <a:off x="7128000" y="2351880"/>
            <a:ext cx="2376000" cy="1089360"/>
          </a:xfrm>
          <a:prstGeom prst="rect">
            <a:avLst/>
          </a:prstGeom>
        </p:spPr>
        <p:txBody>
          <a:bodyPr lIns="90000" tIns="45000" rIns="90000" bIns="45000"/>
          <a:lstStyle/>
          <a:p>
            <a:endParaRPr dirty="0"/>
          </a:p>
        </p:txBody>
      </p:sp>
      <p:sp>
        <p:nvSpPr>
          <p:cNvPr id="9" name="TextShape 4"/>
          <p:cNvSpPr txBox="1"/>
          <p:nvPr userDrawn="1"/>
        </p:nvSpPr>
        <p:spPr>
          <a:xfrm>
            <a:off x="4032000" y="2120400"/>
            <a:ext cx="2736000" cy="2775960"/>
          </a:xfrm>
          <a:prstGeom prst="rect">
            <a:avLst/>
          </a:prstGeom>
        </p:spPr>
        <p:txBody>
          <a:bodyPr lIns="90000" tIns="45000" rIns="90000" bIns="45000"/>
          <a:lstStyle/>
          <a:p>
            <a:endParaRPr dirty="0"/>
          </a:p>
        </p:txBody>
      </p:sp>
      <p:sp>
        <p:nvSpPr>
          <p:cNvPr id="10" name="Flowchart: Off-page Connector 7"/>
          <p:cNvSpPr/>
          <p:nvPr userDrawn="1"/>
        </p:nvSpPr>
        <p:spPr>
          <a:xfrm rot="5400000">
            <a:off x="9699574" y="104356"/>
            <a:ext cx="317550" cy="444554"/>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rtlCol="0" anchor="ctr"/>
          <a:lstStyle/>
          <a:p>
            <a:pPr algn="ctr"/>
            <a:endParaRPr lang="en-US" dirty="0"/>
          </a:p>
        </p:txBody>
      </p:sp>
      <p:sp>
        <p:nvSpPr>
          <p:cNvPr id="11" name="Slide Number Placeholder 4"/>
          <p:cNvSpPr>
            <a:spLocks noGrp="1"/>
          </p:cNvSpPr>
          <p:nvPr>
            <p:ph type="sldNum" sz="quarter" idx="12"/>
          </p:nvPr>
        </p:nvSpPr>
        <p:spPr>
          <a:xfrm>
            <a:off x="9676376" y="167858"/>
            <a:ext cx="420027" cy="302779"/>
          </a:xfrm>
          <a:prstGeom prst="rect">
            <a:avLst/>
          </a:prstGeom>
        </p:spPr>
        <p:txBody>
          <a:bodyPr lIns="100803" tIns="50402" rIns="100803" bIns="50402" anchor="ctr"/>
          <a:lstStyle>
            <a:lvl1pPr algn="ctr">
              <a:defRPr sz="1000" b="1">
                <a:solidFill>
                  <a:schemeClr val="bg1"/>
                </a:solidFill>
              </a:defRPr>
            </a:lvl1pPr>
          </a:lstStyle>
          <a:p>
            <a:pPr algn="r"/>
            <a:fld id="{8C981ED3-280C-4B4D-8F7F-4AA59C572BC0}" type="slidenum">
              <a:rPr lang="ru-RU" sz="1400" smtClean="0">
                <a:latin typeface="Times New Roman"/>
              </a:rPr>
              <a:pPr algn="r"/>
              <a:t>‹#›</a:t>
            </a:fld>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ree Blank">
    <p:spTree>
      <p:nvGrpSpPr>
        <p:cNvPr id="1" name=""/>
        <p:cNvGrpSpPr/>
        <p:nvPr/>
      </p:nvGrpSpPr>
      <p:grpSpPr>
        <a:xfrm>
          <a:off x="0" y="0"/>
          <a:ext cx="0" cy="0"/>
          <a:chOff x="0" y="0"/>
          <a:chExt cx="0" cy="0"/>
        </a:xfrm>
      </p:grpSpPr>
      <p:sp>
        <p:nvSpPr>
          <p:cNvPr id="2" name="CustomShape 1"/>
          <p:cNvSpPr/>
          <p:nvPr userDrawn="1"/>
        </p:nvSpPr>
        <p:spPr>
          <a:xfrm>
            <a:off x="719832" y="1179091"/>
            <a:ext cx="5784480" cy="4032000"/>
          </a:xfrm>
          <a:prstGeom prst="rect">
            <a:avLst/>
          </a:prstGeom>
          <a:solidFill>
            <a:srgbClr val="661900"/>
          </a:solidFill>
          <a:ln>
            <a:noFill/>
          </a:ln>
        </p:spPr>
      </p:sp>
      <p:sp>
        <p:nvSpPr>
          <p:cNvPr id="3" name="TextBox 2"/>
          <p:cNvSpPr txBox="1"/>
          <p:nvPr userDrawn="1"/>
        </p:nvSpPr>
        <p:spPr>
          <a:xfrm>
            <a:off x="7200552" y="3734211"/>
            <a:ext cx="1507144" cy="369332"/>
          </a:xfrm>
          <a:prstGeom prst="rect">
            <a:avLst/>
          </a:prstGeom>
          <a:noFill/>
        </p:spPr>
        <p:txBody>
          <a:bodyPr wrap="none" rtlCol="0">
            <a:spAutoFit/>
          </a:bodyPr>
          <a:lstStyle/>
          <a:p>
            <a:r>
              <a:rPr lang="ru-RU" dirty="0"/>
              <a:t>                         </a:t>
            </a:r>
          </a:p>
        </p:txBody>
      </p:sp>
      <p:sp>
        <p:nvSpPr>
          <p:cNvPr id="4" name="Title 1"/>
          <p:cNvSpPr>
            <a:spLocks noGrp="1"/>
          </p:cNvSpPr>
          <p:nvPr>
            <p:ph type="title" hasCustomPrompt="1"/>
          </p:nvPr>
        </p:nvSpPr>
        <p:spPr>
          <a:xfrm>
            <a:off x="721788" y="294879"/>
            <a:ext cx="6216385" cy="389749"/>
          </a:xfrm>
          <a:prstGeom prst="rect">
            <a:avLst/>
          </a:prstGeom>
        </p:spPr>
        <p:txBody>
          <a:bodyPr wrap="none" lIns="0" tIns="0" rIns="0" bIns="0" anchor="ctr">
            <a:noAutofit/>
          </a:bodyPr>
          <a:lstStyle>
            <a:lvl1pPr algn="l">
              <a:defRPr sz="2600" b="1" baseline="0">
                <a:solidFill>
                  <a:schemeClr val="tx1">
                    <a:lumMod val="85000"/>
                    <a:lumOff val="15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721788" y="682938"/>
            <a:ext cx="4536281" cy="221316"/>
          </a:xfrm>
          <a:prstGeom prst="rect">
            <a:avLst/>
          </a:prstGeom>
        </p:spPr>
        <p:txBody>
          <a:bodyPr wrap="none" lIns="0" tIns="0" rIns="0" bIns="0" anchor="ctr">
            <a:noAutofit/>
          </a:bodyPr>
          <a:lstStyle>
            <a:lvl1pPr marL="0" indent="0" algn="l">
              <a:buNone/>
              <a:defRPr sz="1500" b="1" baseline="0">
                <a:solidFill>
                  <a:schemeClr val="bg1">
                    <a:lumMod val="75000"/>
                  </a:schemeClr>
                </a:solidFill>
              </a:defRPr>
            </a:lvl1pPr>
            <a:lvl2pPr marL="504017" indent="0">
              <a:buNone/>
              <a:defRPr sz="1300"/>
            </a:lvl2pPr>
            <a:lvl3pPr marL="1008035" indent="0">
              <a:buNone/>
              <a:defRPr sz="1100"/>
            </a:lvl3pPr>
            <a:lvl4pPr marL="1512052" indent="0">
              <a:buNone/>
              <a:defRPr sz="1000"/>
            </a:lvl4pPr>
            <a:lvl5pPr marL="2016069" indent="0">
              <a:buNone/>
              <a:defRPr sz="1000"/>
            </a:lvl5pPr>
            <a:lvl6pPr marL="2520086" indent="0">
              <a:buNone/>
              <a:defRPr sz="1000"/>
            </a:lvl6pPr>
            <a:lvl7pPr marL="3024104" indent="0">
              <a:buNone/>
              <a:defRPr sz="1000"/>
            </a:lvl7pPr>
            <a:lvl8pPr marL="3528121" indent="0">
              <a:buNone/>
              <a:defRPr sz="1000"/>
            </a:lvl8pPr>
            <a:lvl9pPr marL="4032138" indent="0">
              <a:buNone/>
              <a:defRPr sz="1000"/>
            </a:lvl9pPr>
          </a:lstStyle>
          <a:p>
            <a:pPr lvl="0"/>
            <a:r>
              <a:rPr lang="en-US" dirty="0"/>
              <a:t>SUBTEXT GOES HERE</a:t>
            </a:r>
          </a:p>
        </p:txBody>
      </p:sp>
      <p:sp>
        <p:nvSpPr>
          <p:cNvPr id="6" name="Flowchart: Off-page Connector 7"/>
          <p:cNvSpPr/>
          <p:nvPr userDrawn="1"/>
        </p:nvSpPr>
        <p:spPr>
          <a:xfrm rot="5400000">
            <a:off x="9699574" y="104356"/>
            <a:ext cx="317550" cy="444554"/>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rtlCol="0" anchor="ctr"/>
          <a:lstStyle/>
          <a:p>
            <a:pPr algn="ctr"/>
            <a:endParaRPr lang="en-US" dirty="0"/>
          </a:p>
        </p:txBody>
      </p:sp>
      <p:sp>
        <p:nvSpPr>
          <p:cNvPr id="7" name="Slide Number Placeholder 4"/>
          <p:cNvSpPr>
            <a:spLocks noGrp="1"/>
          </p:cNvSpPr>
          <p:nvPr>
            <p:ph type="sldNum" sz="quarter" idx="12"/>
          </p:nvPr>
        </p:nvSpPr>
        <p:spPr>
          <a:xfrm>
            <a:off x="9676376" y="167858"/>
            <a:ext cx="420027" cy="302779"/>
          </a:xfrm>
          <a:prstGeom prst="rect">
            <a:avLst/>
          </a:prstGeom>
        </p:spPr>
        <p:txBody>
          <a:bodyPr lIns="100803" tIns="50402" rIns="100803" bIns="50402" anchor="ctr"/>
          <a:lstStyle>
            <a:lvl1pPr algn="ctr">
              <a:defRPr sz="1000" b="1">
                <a:solidFill>
                  <a:schemeClr val="bg1"/>
                </a:solidFill>
              </a:defRPr>
            </a:lvl1pPr>
          </a:lstStyle>
          <a:p>
            <a:pPr algn="r"/>
            <a:fld id="{8C981ED3-280C-4B4D-8F7F-4AA59C572BC0}" type="slidenum">
              <a:rPr lang="ru-RU" sz="1400" smtClean="0">
                <a:latin typeface="Times New Roman"/>
              </a:rPr>
              <a:pPr algn="r"/>
              <a:t>‹#›</a:t>
            </a:fld>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p:bg>
      <p:bgRef idx="1001">
        <a:schemeClr val="bg1"/>
      </p:bgRef>
    </p:bg>
    <p:spTree>
      <p:nvGrpSpPr>
        <p:cNvPr id="1" name=""/>
        <p:cNvGrpSpPr/>
        <p:nvPr/>
      </p:nvGrpSpPr>
      <p:grpSpPr>
        <a:xfrm>
          <a:off x="0" y="0"/>
          <a:ext cx="0" cy="0"/>
          <a:chOff x="0" y="0"/>
          <a:chExt cx="0" cy="0"/>
        </a:xfrm>
      </p:grpSpPr>
      <p:grpSp>
        <p:nvGrpSpPr>
          <p:cNvPr id="2" name="Group 7"/>
          <p:cNvGrpSpPr/>
          <p:nvPr/>
        </p:nvGrpSpPr>
        <p:grpSpPr>
          <a:xfrm>
            <a:off x="0" y="5566203"/>
            <a:ext cx="10080625" cy="104348"/>
            <a:chOff x="0" y="2573904"/>
            <a:chExt cx="8767278" cy="44695"/>
          </a:xfrm>
        </p:grpSpPr>
        <p:grpSp>
          <p:nvGrpSpPr>
            <p:cNvPr id="3"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489727"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262608" y="2573904"/>
                <a:ext cx="1262608" cy="446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489727" y="2573904"/>
                <a:ext cx="1262608" cy="446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752335"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7" name="TextShape 2"/>
          <p:cNvSpPr txBox="1"/>
          <p:nvPr userDrawn="1"/>
        </p:nvSpPr>
        <p:spPr>
          <a:xfrm>
            <a:off x="719832" y="1395115"/>
            <a:ext cx="4104456" cy="2775960"/>
          </a:xfrm>
          <a:prstGeom prst="rect">
            <a:avLst/>
          </a:prstGeom>
        </p:spPr>
        <p:txBody>
          <a:bodyPr lIns="90000" tIns="45000" rIns="90000" bIns="45000"/>
          <a:lstStyle/>
          <a:p>
            <a:r>
              <a:rPr lang="ru-RU" dirty="0">
                <a:solidFill>
                  <a:srgbClr val="661900"/>
                </a:solidFill>
                <a:latin typeface="Arial"/>
              </a:rPr>
              <a:t>Текст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endParaRPr dirty="0"/>
          </a:p>
        </p:txBody>
      </p:sp>
      <p:sp>
        <p:nvSpPr>
          <p:cNvPr id="21" name="TextShape 3"/>
          <p:cNvSpPr txBox="1"/>
          <p:nvPr userDrawn="1"/>
        </p:nvSpPr>
        <p:spPr>
          <a:xfrm>
            <a:off x="5040312" y="1395115"/>
            <a:ext cx="4320480" cy="2775960"/>
          </a:xfrm>
          <a:prstGeom prst="rect">
            <a:avLst/>
          </a:prstGeom>
        </p:spPr>
        <p:txBody>
          <a:bodyPr lIns="90000" tIns="45000" rIns="90000" bIns="45000"/>
          <a:lstStyle/>
          <a:p>
            <a:pPr algn="r"/>
            <a:r>
              <a:rPr lang="ru-RU" dirty="0">
                <a:solidFill>
                  <a:srgbClr val="661900"/>
                </a:solidFill>
                <a:latin typeface="Arial"/>
              </a:rPr>
              <a:t>Текст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r>
              <a:rPr lang="ru-RU" dirty="0">
                <a:solidFill>
                  <a:srgbClr val="661900"/>
                </a:solidFill>
                <a:latin typeface="Arial"/>
              </a:rPr>
              <a:t> </a:t>
            </a:r>
            <a:r>
              <a:rPr lang="ru-RU" dirty="0" err="1">
                <a:solidFill>
                  <a:srgbClr val="661900"/>
                </a:solidFill>
                <a:latin typeface="Arial"/>
              </a:rPr>
              <a:t>текст</a:t>
            </a:r>
            <a:endParaRPr dirty="0"/>
          </a:p>
        </p:txBody>
      </p:sp>
      <p:sp>
        <p:nvSpPr>
          <p:cNvPr id="22" name="Title 1"/>
          <p:cNvSpPr>
            <a:spLocks noGrp="1"/>
          </p:cNvSpPr>
          <p:nvPr>
            <p:ph type="title" hasCustomPrompt="1"/>
          </p:nvPr>
        </p:nvSpPr>
        <p:spPr>
          <a:xfrm>
            <a:off x="721788" y="294879"/>
            <a:ext cx="6216385" cy="389749"/>
          </a:xfrm>
          <a:prstGeom prst="rect">
            <a:avLst/>
          </a:prstGeom>
        </p:spPr>
        <p:txBody>
          <a:bodyPr wrap="none" lIns="0" tIns="0" rIns="0" bIns="0" anchor="ctr">
            <a:noAutofit/>
          </a:bodyPr>
          <a:lstStyle>
            <a:lvl1pPr algn="l">
              <a:defRPr sz="2600" b="1" baseline="0">
                <a:solidFill>
                  <a:schemeClr val="tx1">
                    <a:lumMod val="85000"/>
                    <a:lumOff val="15000"/>
                  </a:schemeClr>
                </a:solidFill>
              </a:defRPr>
            </a:lvl1pPr>
          </a:lstStyle>
          <a:p>
            <a:r>
              <a:rPr lang="en-US" dirty="0"/>
              <a:t>Click To Edit Master Title Style</a:t>
            </a:r>
          </a:p>
        </p:txBody>
      </p:sp>
      <p:sp>
        <p:nvSpPr>
          <p:cNvPr id="23" name="Text Placeholder 3"/>
          <p:cNvSpPr>
            <a:spLocks noGrp="1"/>
          </p:cNvSpPr>
          <p:nvPr>
            <p:ph type="body" sz="half" idx="2" hasCustomPrompt="1"/>
          </p:nvPr>
        </p:nvSpPr>
        <p:spPr>
          <a:xfrm>
            <a:off x="721788" y="682938"/>
            <a:ext cx="4536281" cy="221316"/>
          </a:xfrm>
          <a:prstGeom prst="rect">
            <a:avLst/>
          </a:prstGeom>
        </p:spPr>
        <p:txBody>
          <a:bodyPr wrap="none" lIns="0" tIns="0" rIns="0" bIns="0" anchor="ctr">
            <a:noAutofit/>
          </a:bodyPr>
          <a:lstStyle>
            <a:lvl1pPr marL="0" indent="0" algn="l">
              <a:buNone/>
              <a:defRPr sz="1500" b="1" baseline="0">
                <a:solidFill>
                  <a:schemeClr val="bg1">
                    <a:lumMod val="75000"/>
                  </a:schemeClr>
                </a:solidFill>
              </a:defRPr>
            </a:lvl1pPr>
            <a:lvl2pPr marL="504017" indent="0">
              <a:buNone/>
              <a:defRPr sz="1300"/>
            </a:lvl2pPr>
            <a:lvl3pPr marL="1008035" indent="0">
              <a:buNone/>
              <a:defRPr sz="1100"/>
            </a:lvl3pPr>
            <a:lvl4pPr marL="1512052" indent="0">
              <a:buNone/>
              <a:defRPr sz="1000"/>
            </a:lvl4pPr>
            <a:lvl5pPr marL="2016069" indent="0">
              <a:buNone/>
              <a:defRPr sz="1000"/>
            </a:lvl5pPr>
            <a:lvl6pPr marL="2520086" indent="0">
              <a:buNone/>
              <a:defRPr sz="1000"/>
            </a:lvl6pPr>
            <a:lvl7pPr marL="3024104" indent="0">
              <a:buNone/>
              <a:defRPr sz="1000"/>
            </a:lvl7pPr>
            <a:lvl8pPr marL="3528121" indent="0">
              <a:buNone/>
              <a:defRPr sz="1000"/>
            </a:lvl8pPr>
            <a:lvl9pPr marL="4032138" indent="0">
              <a:buNone/>
              <a:defRPr sz="1000"/>
            </a:lvl9pPr>
          </a:lstStyle>
          <a:p>
            <a:pPr lvl="0"/>
            <a:r>
              <a:rPr lang="en-US" dirty="0"/>
              <a:t>SUBTEXT GOES HERE</a:t>
            </a:r>
          </a:p>
        </p:txBody>
      </p:sp>
      <p:sp>
        <p:nvSpPr>
          <p:cNvPr id="24" name="Flowchart: Off-page Connector 7"/>
          <p:cNvSpPr/>
          <p:nvPr userDrawn="1"/>
        </p:nvSpPr>
        <p:spPr>
          <a:xfrm rot="5400000">
            <a:off x="9699574" y="104356"/>
            <a:ext cx="317550" cy="444554"/>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rtlCol="0" anchor="ctr"/>
          <a:lstStyle/>
          <a:p>
            <a:pPr algn="ctr"/>
            <a:endParaRPr lang="en-US" dirty="0"/>
          </a:p>
        </p:txBody>
      </p:sp>
      <p:sp>
        <p:nvSpPr>
          <p:cNvPr id="25" name="Slide Number Placeholder 4"/>
          <p:cNvSpPr>
            <a:spLocks noGrp="1"/>
          </p:cNvSpPr>
          <p:nvPr>
            <p:ph type="sldNum" sz="quarter" idx="12"/>
          </p:nvPr>
        </p:nvSpPr>
        <p:spPr>
          <a:xfrm>
            <a:off x="9676376" y="167858"/>
            <a:ext cx="420027" cy="302779"/>
          </a:xfrm>
          <a:prstGeom prst="rect">
            <a:avLst/>
          </a:prstGeom>
        </p:spPr>
        <p:txBody>
          <a:bodyPr lIns="100803" tIns="50402" rIns="100803" bIns="50402" anchor="ctr"/>
          <a:lstStyle>
            <a:lvl1pPr algn="ctr">
              <a:defRPr sz="1000" b="1">
                <a:solidFill>
                  <a:schemeClr val="bg1"/>
                </a:solidFill>
              </a:defRPr>
            </a:lvl1pPr>
          </a:lstStyle>
          <a:p>
            <a:pPr algn="r"/>
            <a:fld id="{8C981ED3-280C-4B4D-8F7F-4AA59C572BC0}" type="slidenum">
              <a:rPr lang="ru-RU" sz="1400" smtClean="0">
                <a:latin typeface="Times New Roman"/>
              </a:rPr>
              <a:pPr algn="r"/>
              <a:t>‹#›</a:t>
            </a:fld>
            <a:endParaRPr lang="ru-R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6" name="TextShape 2"/>
          <p:cNvSpPr txBox="1"/>
          <p:nvPr userDrawn="1"/>
        </p:nvSpPr>
        <p:spPr>
          <a:xfrm>
            <a:off x="575816" y="3375720"/>
            <a:ext cx="6264696" cy="1628280"/>
          </a:xfrm>
          <a:prstGeom prst="rect">
            <a:avLst/>
          </a:prstGeom>
        </p:spPr>
        <p:txBody>
          <a:bodyPr lIns="90000" tIns="45000" rIns="90000" bIns="45000"/>
          <a:lstStyle/>
          <a:p>
            <a:endParaRPr dirty="0"/>
          </a:p>
        </p:txBody>
      </p:sp>
      <p:pic>
        <p:nvPicPr>
          <p:cNvPr id="7" name="Picture 14"/>
          <p:cNvPicPr/>
          <p:nvPr userDrawn="1"/>
        </p:nvPicPr>
        <p:blipFill>
          <a:blip r:embed="rId2" cstate="print"/>
          <a:stretch>
            <a:fillRect/>
          </a:stretch>
        </p:blipFill>
        <p:spPr>
          <a:xfrm>
            <a:off x="7056000" y="3439800"/>
            <a:ext cx="2520000" cy="1343880"/>
          </a:xfrm>
          <a:prstGeom prst="rect">
            <a:avLst/>
          </a:prstGeom>
          <a:ln w="9360">
            <a:noFill/>
          </a:ln>
        </p:spPr>
      </p:pic>
      <p:sp>
        <p:nvSpPr>
          <p:cNvPr id="8" name="TextShape 3"/>
          <p:cNvSpPr txBox="1"/>
          <p:nvPr userDrawn="1"/>
        </p:nvSpPr>
        <p:spPr>
          <a:xfrm>
            <a:off x="7128000" y="3559680"/>
            <a:ext cx="2376000" cy="1089360"/>
          </a:xfrm>
          <a:prstGeom prst="rect">
            <a:avLst/>
          </a:prstGeom>
        </p:spPr>
        <p:txBody>
          <a:bodyPr lIns="90000" tIns="45000" rIns="90000" bIns="45000"/>
          <a:lstStyle/>
          <a:p>
            <a:endParaRPr dirty="0"/>
          </a:p>
        </p:txBody>
      </p:sp>
      <p:sp>
        <p:nvSpPr>
          <p:cNvPr id="9" name="CustomShape 4"/>
          <p:cNvSpPr/>
          <p:nvPr userDrawn="1"/>
        </p:nvSpPr>
        <p:spPr>
          <a:xfrm>
            <a:off x="7056000" y="1512000"/>
            <a:ext cx="2520000" cy="1656000"/>
          </a:xfrm>
          <a:prstGeom prst="rect">
            <a:avLst/>
          </a:prstGeom>
          <a:solidFill>
            <a:srgbClr val="661900"/>
          </a:solidFill>
          <a:ln>
            <a:noFill/>
          </a:ln>
        </p:spPr>
      </p:sp>
      <p:sp>
        <p:nvSpPr>
          <p:cNvPr id="10" name="CustomShape 5"/>
          <p:cNvSpPr/>
          <p:nvPr userDrawn="1"/>
        </p:nvSpPr>
        <p:spPr>
          <a:xfrm>
            <a:off x="3888464" y="1512000"/>
            <a:ext cx="2520000" cy="1656000"/>
          </a:xfrm>
          <a:prstGeom prst="rect">
            <a:avLst/>
          </a:prstGeom>
          <a:solidFill>
            <a:srgbClr val="661900"/>
          </a:solidFill>
          <a:ln>
            <a:noFill/>
          </a:ln>
        </p:spPr>
      </p:sp>
      <p:sp>
        <p:nvSpPr>
          <p:cNvPr id="11" name="CustomShape 6"/>
          <p:cNvSpPr/>
          <p:nvPr userDrawn="1"/>
        </p:nvSpPr>
        <p:spPr>
          <a:xfrm>
            <a:off x="719816" y="1512000"/>
            <a:ext cx="2520000" cy="1656000"/>
          </a:xfrm>
          <a:prstGeom prst="rect">
            <a:avLst/>
          </a:prstGeom>
          <a:solidFill>
            <a:srgbClr val="661900"/>
          </a:solidFill>
          <a:ln>
            <a:noFill/>
          </a:ln>
        </p:spPr>
      </p:sp>
      <p:sp>
        <p:nvSpPr>
          <p:cNvPr id="12" name="Title 1"/>
          <p:cNvSpPr>
            <a:spLocks noGrp="1"/>
          </p:cNvSpPr>
          <p:nvPr>
            <p:ph type="title" hasCustomPrompt="1"/>
          </p:nvPr>
        </p:nvSpPr>
        <p:spPr>
          <a:xfrm>
            <a:off x="721788" y="294879"/>
            <a:ext cx="6216385" cy="389749"/>
          </a:xfrm>
          <a:prstGeom prst="rect">
            <a:avLst/>
          </a:prstGeom>
        </p:spPr>
        <p:txBody>
          <a:bodyPr wrap="none" lIns="0" tIns="0" rIns="0" bIns="0" anchor="ctr">
            <a:noAutofit/>
          </a:bodyPr>
          <a:lstStyle>
            <a:lvl1pPr algn="l">
              <a:defRPr sz="2600" b="1" baseline="0">
                <a:solidFill>
                  <a:schemeClr val="tx1">
                    <a:lumMod val="85000"/>
                    <a:lumOff val="15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721788" y="682938"/>
            <a:ext cx="4536281" cy="221316"/>
          </a:xfrm>
          <a:prstGeom prst="rect">
            <a:avLst/>
          </a:prstGeom>
        </p:spPr>
        <p:txBody>
          <a:bodyPr wrap="none" lIns="0" tIns="0" rIns="0" bIns="0" anchor="ctr">
            <a:noAutofit/>
          </a:bodyPr>
          <a:lstStyle>
            <a:lvl1pPr marL="0" indent="0" algn="l">
              <a:buNone/>
              <a:defRPr sz="1500" b="1" baseline="0">
                <a:solidFill>
                  <a:schemeClr val="bg1">
                    <a:lumMod val="75000"/>
                  </a:schemeClr>
                </a:solidFill>
              </a:defRPr>
            </a:lvl1pPr>
            <a:lvl2pPr marL="504017" indent="0">
              <a:buNone/>
              <a:defRPr sz="1300"/>
            </a:lvl2pPr>
            <a:lvl3pPr marL="1008035" indent="0">
              <a:buNone/>
              <a:defRPr sz="1100"/>
            </a:lvl3pPr>
            <a:lvl4pPr marL="1512052" indent="0">
              <a:buNone/>
              <a:defRPr sz="1000"/>
            </a:lvl4pPr>
            <a:lvl5pPr marL="2016069" indent="0">
              <a:buNone/>
              <a:defRPr sz="1000"/>
            </a:lvl5pPr>
            <a:lvl6pPr marL="2520086" indent="0">
              <a:buNone/>
              <a:defRPr sz="1000"/>
            </a:lvl6pPr>
            <a:lvl7pPr marL="3024104" indent="0">
              <a:buNone/>
              <a:defRPr sz="1000"/>
            </a:lvl7pPr>
            <a:lvl8pPr marL="3528121" indent="0">
              <a:buNone/>
              <a:defRPr sz="1000"/>
            </a:lvl8pPr>
            <a:lvl9pPr marL="4032138" indent="0">
              <a:buNone/>
              <a:defRPr sz="10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2" descr="C:\Users\PRESS\Documents\презентации\_Шаблон презентаций\полоса узкая.png"/>
          <p:cNvPicPr>
            <a:picLocks noChangeAspect="1" noChangeArrowheads="1"/>
          </p:cNvPicPr>
          <p:nvPr userDrawn="1"/>
        </p:nvPicPr>
        <p:blipFill>
          <a:blip r:embed="rId19" cstate="print"/>
          <a:srcRect/>
          <a:stretch>
            <a:fillRect/>
          </a:stretch>
        </p:blipFill>
        <p:spPr bwMode="auto">
          <a:xfrm>
            <a:off x="0" y="-25400"/>
            <a:ext cx="485775" cy="5695950"/>
          </a:xfrm>
          <a:prstGeom prst="rect">
            <a:avLst/>
          </a:prstGeom>
          <a:noFill/>
        </p:spPr>
      </p:pic>
      <p:pic>
        <p:nvPicPr>
          <p:cNvPr id="1026" name="Picture 2"/>
          <p:cNvPicPr>
            <a:picLocks noChangeAspect="1" noChangeArrowheads="1"/>
          </p:cNvPicPr>
          <p:nvPr userDrawn="1"/>
        </p:nvPicPr>
        <p:blipFill>
          <a:blip r:embed="rId20" cstate="print"/>
          <a:srcRect/>
          <a:stretch>
            <a:fillRect/>
          </a:stretch>
        </p:blipFill>
        <p:spPr bwMode="auto">
          <a:xfrm>
            <a:off x="8712720" y="217451"/>
            <a:ext cx="648072" cy="466252"/>
          </a:xfrm>
          <a:prstGeom prst="rect">
            <a:avLst/>
          </a:prstGeom>
          <a:noFill/>
          <a:ln w="9525">
            <a:noFill/>
            <a:miter lim="800000"/>
            <a:headEnd/>
            <a:tailEnd/>
          </a:ln>
        </p:spPr>
      </p:pic>
      <p:pic>
        <p:nvPicPr>
          <p:cNvPr id="1027" name="Picture 3"/>
          <p:cNvPicPr>
            <a:picLocks noChangeAspect="1" noChangeArrowheads="1"/>
          </p:cNvPicPr>
          <p:nvPr userDrawn="1"/>
        </p:nvPicPr>
        <p:blipFill>
          <a:blip r:embed="rId21" cstate="print"/>
          <a:srcRect/>
          <a:stretch>
            <a:fillRect/>
          </a:stretch>
        </p:blipFill>
        <p:spPr bwMode="auto">
          <a:xfrm>
            <a:off x="7365202" y="170979"/>
            <a:ext cx="1347518" cy="50405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73" r:id="rId4"/>
    <p:sldLayoutId id="2147483667" r:id="rId5"/>
    <p:sldLayoutId id="2147483669" r:id="rId6"/>
    <p:sldLayoutId id="2147483666" r:id="rId7"/>
    <p:sldLayoutId id="2147483671" r:id="rId8"/>
    <p:sldLayoutId id="2147483661" r:id="rId9"/>
    <p:sldLayoutId id="2147483674"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227013"/>
            <a:ext cx="9072563" cy="944562"/>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504825" y="1322388"/>
            <a:ext cx="9072563" cy="374332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504825" y="5256213"/>
            <a:ext cx="2351088" cy="3016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B68C8-F141-4CE5-A3D2-0A0B6AF44F94}" type="datetimeFigureOut">
              <a:rPr lang="ru-RU" smtClean="0"/>
              <a:t>27.04.2021</a:t>
            </a:fld>
            <a:endParaRPr lang="ru-RU"/>
          </a:p>
        </p:txBody>
      </p:sp>
      <p:sp>
        <p:nvSpPr>
          <p:cNvPr id="5" name="Нижний колонтитул 4"/>
          <p:cNvSpPr>
            <a:spLocks noGrp="1"/>
          </p:cNvSpPr>
          <p:nvPr>
            <p:ph type="ftr" sz="quarter" idx="3"/>
          </p:nvPr>
        </p:nvSpPr>
        <p:spPr>
          <a:xfrm>
            <a:off x="3444875" y="5256213"/>
            <a:ext cx="3190875" cy="3016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224713" y="5256213"/>
            <a:ext cx="2352675" cy="3016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72C80-2414-49BE-84E4-B419C5FD390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1.png"/><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7.jpeg"/><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5.jpg"/><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5.jpg"/><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5.jpg"/><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6.jpg"/><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29.jpeg"/><Relationship Id="rId4" Type="http://schemas.openxmlformats.org/officeDocument/2006/relationships/image" Target="../media/image28.svg"/></Relationships>
</file>

<file path=ppt/slides/_rels/slide42.xml.rels><?xml version="1.0" encoding="UTF-8" standalone="yes"?>
<Relationships xmlns="http://schemas.openxmlformats.org/package/2006/relationships"><Relationship Id="rId3" Type="http://schemas.openxmlformats.org/officeDocument/2006/relationships/hyperlink" Target="mailto:moskvitina@altaicpp.ru" TargetMode="External"/><Relationship Id="rId2" Type="http://schemas.openxmlformats.org/officeDocument/2006/relationships/image" Target="../media/image30.png"/><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jpe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3.jpeg"/><Relationship Id="rId18" Type="http://schemas.openxmlformats.org/officeDocument/2006/relationships/image" Target="../media/image58.png"/><Relationship Id="rId3" Type="http://schemas.openxmlformats.org/officeDocument/2006/relationships/image" Target="../media/image44.emf"/><Relationship Id="rId7" Type="http://schemas.openxmlformats.org/officeDocument/2006/relationships/image" Target="../media/image48.png"/><Relationship Id="rId12" Type="http://schemas.openxmlformats.org/officeDocument/2006/relationships/image" Target="../media/image52.jpeg"/><Relationship Id="rId17" Type="http://schemas.openxmlformats.org/officeDocument/2006/relationships/image" Target="../media/image57.jpeg"/><Relationship Id="rId2" Type="http://schemas.openxmlformats.org/officeDocument/2006/relationships/image" Target="../media/image43.jpeg"/><Relationship Id="rId16" Type="http://schemas.openxmlformats.org/officeDocument/2006/relationships/image" Target="../media/image56.jpeg"/><Relationship Id="rId1" Type="http://schemas.openxmlformats.org/officeDocument/2006/relationships/slideLayout" Target="../slideLayouts/slideLayout13.xml"/><Relationship Id="rId6" Type="http://schemas.openxmlformats.org/officeDocument/2006/relationships/image" Target="../media/image47.jpeg"/><Relationship Id="rId11" Type="http://schemas.openxmlformats.org/officeDocument/2006/relationships/image" Target="../media/image51.jpeg"/><Relationship Id="rId5" Type="http://schemas.openxmlformats.org/officeDocument/2006/relationships/image" Target="../media/image46.png"/><Relationship Id="rId15" Type="http://schemas.openxmlformats.org/officeDocument/2006/relationships/image" Target="../media/image55.jpeg"/><Relationship Id="rId10" Type="http://schemas.openxmlformats.org/officeDocument/2006/relationships/image" Target="../media/image50.png"/><Relationship Id="rId19" Type="http://schemas.openxmlformats.org/officeDocument/2006/relationships/image" Target="../media/image59.jpeg"/><Relationship Id="rId4" Type="http://schemas.openxmlformats.org/officeDocument/2006/relationships/image" Target="../media/image45.png"/><Relationship Id="rId9" Type="http://schemas.openxmlformats.org/officeDocument/2006/relationships/hyperlink" Target="http://www.ph4.ru/d_logo.ph4?dom=promsvyazbank&amp;cat=bank&amp;dom2=promsvyazbank______" TargetMode="External"/><Relationship Id="rId14" Type="http://schemas.openxmlformats.org/officeDocument/2006/relationships/image" Target="../media/image54.jpeg"/></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Layout" Target="../slideLayouts/slideLayout12.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hyperlink" Target="https://normativ.kontur.ru/document?moduleId=1&amp;documentId=351848&amp;utm_source=buhonline&amp;utm_medium=banner&amp;utm_campaign=normativ-link-normativ-buhonline&amp;utm_content=tag-samozanyatye&amp;utm_term=pub15528&amp;promocode=0957" TargetMode="Externa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12.xml"/><Relationship Id="rId4" Type="http://schemas.openxmlformats.org/officeDocument/2006/relationships/image" Target="../media/image7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hyperlink" Target="mailto:abdulina@altfond.ru" TargetMode="External"/><Relationship Id="rId7"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12.xml"/><Relationship Id="rId6" Type="http://schemas.openxmlformats.org/officeDocument/2006/relationships/image" Target="../media/image77.png"/><Relationship Id="rId5" Type="http://schemas.openxmlformats.org/officeDocument/2006/relationships/image" Target="../media/image76.jpeg"/><Relationship Id="rId4" Type="http://schemas.openxmlformats.org/officeDocument/2006/relationships/hyperlink" Target="mailto:saydencal@altfond.ru"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9.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9.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11.xml"/><Relationship Id="rId4" Type="http://schemas.openxmlformats.org/officeDocument/2006/relationships/image" Target="../media/image83.gi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FABECF-ADDC-43C6-8D8A-C0D0BF50F919}"/>
              </a:ext>
            </a:extLst>
          </p:cNvPr>
          <p:cNvSpPr txBox="1"/>
          <p:nvPr/>
        </p:nvSpPr>
        <p:spPr>
          <a:xfrm>
            <a:off x="3744167" y="891060"/>
            <a:ext cx="6336457" cy="2448272"/>
          </a:xfrm>
          <a:prstGeom prst="rect">
            <a:avLst/>
          </a:prstGeom>
          <a:noFill/>
        </p:spPr>
        <p:txBody>
          <a:bodyPr wrap="square" rtlCol="0">
            <a:spAutoFit/>
          </a:bodyPr>
          <a:lstStyle/>
          <a:p>
            <a:pPr algn="ctr"/>
            <a:r>
              <a:rPr lang="ru-RU" sz="2200" b="1" dirty="0">
                <a:solidFill>
                  <a:schemeClr val="accent5">
                    <a:lumMod val="75000"/>
                  </a:schemeClr>
                </a:solidFill>
              </a:rPr>
              <a:t>Семинар-совещание со специалистами </a:t>
            </a:r>
          </a:p>
          <a:p>
            <a:pPr algn="ctr"/>
            <a:r>
              <a:rPr lang="ru-RU" sz="2200" b="1" dirty="0">
                <a:solidFill>
                  <a:schemeClr val="accent5">
                    <a:lumMod val="75000"/>
                  </a:schemeClr>
                </a:solidFill>
              </a:rPr>
              <a:t>ИКЦ поддержки предпринимательства муниципальных районов и городских округов Алтайского края «Сервисы и меры </a:t>
            </a:r>
          </a:p>
          <a:p>
            <a:pPr algn="ctr"/>
            <a:r>
              <a:rPr lang="ru-RU" sz="2200" b="1" dirty="0">
                <a:solidFill>
                  <a:schemeClr val="accent5">
                    <a:lumMod val="75000"/>
                  </a:schemeClr>
                </a:solidFill>
              </a:rPr>
              <a:t>поддержки субъектов малого и среднего предпринимательства </a:t>
            </a:r>
          </a:p>
          <a:p>
            <a:pPr algn="ctr"/>
            <a:r>
              <a:rPr lang="ru-RU" sz="2200" b="1" dirty="0">
                <a:solidFill>
                  <a:schemeClr val="accent5">
                    <a:lumMod val="75000"/>
                  </a:schemeClr>
                </a:solidFill>
              </a:rPr>
              <a:t>и самозанятых граждан в 2021 году»</a:t>
            </a:r>
            <a:endParaRPr lang="ru-RU" sz="2200" dirty="0">
              <a:solidFill>
                <a:schemeClr val="accent5">
                  <a:lumMod val="75000"/>
                </a:schemeClr>
              </a:solidFill>
              <a:latin typeface="Calibri"/>
            </a:endParaRPr>
          </a:p>
        </p:txBody>
      </p:sp>
      <p:sp>
        <p:nvSpPr>
          <p:cNvPr id="6" name="TextBox 5">
            <a:extLst>
              <a:ext uri="{FF2B5EF4-FFF2-40B4-BE49-F238E27FC236}">
                <a16:creationId xmlns:a16="http://schemas.microsoft.com/office/drawing/2014/main" id="{B227BA99-8CF1-4F29-98D4-CAD3D183E0F2}"/>
              </a:ext>
            </a:extLst>
          </p:cNvPr>
          <p:cNvSpPr txBox="1"/>
          <p:nvPr/>
        </p:nvSpPr>
        <p:spPr>
          <a:xfrm>
            <a:off x="4176216" y="4995515"/>
            <a:ext cx="6041876" cy="523220"/>
          </a:xfrm>
          <a:prstGeom prst="rect">
            <a:avLst/>
          </a:prstGeom>
          <a:noFill/>
        </p:spPr>
        <p:txBody>
          <a:bodyPr wrap="square" rtlCol="0">
            <a:spAutoFit/>
          </a:bodyPr>
          <a:lstStyle/>
          <a:p>
            <a:pPr algn="ctr"/>
            <a:r>
              <a:rPr lang="ru-RU" sz="1400" b="1" dirty="0">
                <a:solidFill>
                  <a:schemeClr val="accent5">
                    <a:lumMod val="75000"/>
                  </a:schemeClr>
                </a:solidFill>
              </a:rPr>
              <a:t>Модератор:</a:t>
            </a:r>
            <a:r>
              <a:rPr lang="ru-RU" sz="1400" dirty="0">
                <a:solidFill>
                  <a:schemeClr val="accent5">
                    <a:lumMod val="75000"/>
                  </a:schemeClr>
                </a:solidFill>
              </a:rPr>
              <a:t> Черепанова Ирина Геннадьевна, руководитель центра поддержки предпринимательства Алтайского фонда МСП</a:t>
            </a:r>
          </a:p>
        </p:txBody>
      </p:sp>
      <p:sp>
        <p:nvSpPr>
          <p:cNvPr id="7" name="TextBox 6">
            <a:extLst>
              <a:ext uri="{FF2B5EF4-FFF2-40B4-BE49-F238E27FC236}">
                <a16:creationId xmlns:a16="http://schemas.microsoft.com/office/drawing/2014/main" id="{644C38EE-AE41-4B0A-82B3-A781EDC85C36}"/>
              </a:ext>
            </a:extLst>
          </p:cNvPr>
          <p:cNvSpPr txBox="1"/>
          <p:nvPr/>
        </p:nvSpPr>
        <p:spPr>
          <a:xfrm>
            <a:off x="4642880" y="3771379"/>
            <a:ext cx="5108548" cy="369332"/>
          </a:xfrm>
          <a:prstGeom prst="rect">
            <a:avLst/>
          </a:prstGeom>
          <a:noFill/>
        </p:spPr>
        <p:txBody>
          <a:bodyPr wrap="square">
            <a:spAutoFit/>
          </a:bodyPr>
          <a:lstStyle/>
          <a:p>
            <a:pPr algn="ctr"/>
            <a:r>
              <a:rPr lang="ru-RU" sz="1800" b="1" dirty="0">
                <a:solidFill>
                  <a:schemeClr val="accent5">
                    <a:lumMod val="75000"/>
                  </a:schemeClr>
                </a:solidFill>
                <a:latin typeface="Calibri"/>
              </a:rPr>
              <a:t>27 апреля 2021 года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66195" y="2151375"/>
            <a:ext cx="8537029" cy="1688202"/>
            <a:chOff x="0" y="19051"/>
            <a:chExt cx="20650200" cy="4083587"/>
          </a:xfrm>
        </p:grpSpPr>
        <p:sp>
          <p:nvSpPr>
            <p:cNvPr id="3" name="TextBox 3"/>
            <p:cNvSpPr txBox="1"/>
            <p:nvPr/>
          </p:nvSpPr>
          <p:spPr>
            <a:xfrm>
              <a:off x="0" y="19051"/>
              <a:ext cx="20650200" cy="2729759"/>
            </a:xfrm>
            <a:prstGeom prst="rect">
              <a:avLst/>
            </a:prstGeom>
          </p:spPr>
          <p:txBody>
            <a:bodyPr lIns="0" tIns="0" rIns="0" bIns="0" rtlCol="0" anchor="t">
              <a:spAutoFit/>
            </a:bodyPr>
            <a:lstStyle/>
            <a:p>
              <a:pPr>
                <a:lnSpc>
                  <a:spcPts val="4437"/>
                </a:lnSpc>
              </a:pPr>
              <a:r>
                <a:rPr lang="en-US" sz="3858" dirty="0">
                  <a:latin typeface="Raleway Bold"/>
                </a:rPr>
                <a:t>СОЦИАЛЬНОЕ ПРЕДПРИНИМАТЕЛЬСТВО</a:t>
              </a:r>
            </a:p>
          </p:txBody>
        </p:sp>
        <p:sp>
          <p:nvSpPr>
            <p:cNvPr id="4" name="TextBox 4"/>
            <p:cNvSpPr txBox="1"/>
            <p:nvPr/>
          </p:nvSpPr>
          <p:spPr>
            <a:xfrm>
              <a:off x="0" y="3435088"/>
              <a:ext cx="20650200" cy="667550"/>
            </a:xfrm>
            <a:prstGeom prst="rect">
              <a:avLst/>
            </a:prstGeom>
          </p:spPr>
          <p:txBody>
            <a:bodyPr lIns="0" tIns="0" rIns="0" bIns="0" rtlCol="0" anchor="t">
              <a:spAutoFit/>
            </a:bodyPr>
            <a:lstStyle/>
            <a:p>
              <a:pPr algn="just">
                <a:lnSpc>
                  <a:spcPts val="2343"/>
                </a:lnSpc>
              </a:pPr>
              <a:endParaRPr lang="en-US" sz="1874" spc="66" dirty="0">
                <a:latin typeface="Raleway"/>
              </a:endParaRPr>
            </a:p>
          </p:txBody>
        </p:sp>
      </p:grpSp>
      <p:grpSp>
        <p:nvGrpSpPr>
          <p:cNvPr id="7" name="Group 7"/>
          <p:cNvGrpSpPr>
            <a:grpSpLocks noChangeAspect="1"/>
          </p:cNvGrpSpPr>
          <p:nvPr/>
        </p:nvGrpSpPr>
        <p:grpSpPr>
          <a:xfrm>
            <a:off x="981057" y="1802928"/>
            <a:ext cx="2064704" cy="2064695"/>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0712" r="-20712"/>
              </a:stretch>
            </a:blipFill>
          </p:spPr>
        </p:sp>
      </p:grpSp>
    </p:spTree>
    <p:extLst>
      <p:ext uri="{BB962C8B-B14F-4D97-AF65-F5344CB8AC3E}">
        <p14:creationId xmlns:p14="http://schemas.microsoft.com/office/powerpoint/2010/main" val="3152647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127098"/>
            <a:ext cx="1965397" cy="5924745"/>
          </a:xfrm>
          <a:prstGeom prst="rect">
            <a:avLst/>
          </a:prstGeom>
          <a:solidFill>
            <a:srgbClr val="DD5C5C"/>
          </a:solidFill>
        </p:spPr>
      </p:sp>
      <p:grpSp>
        <p:nvGrpSpPr>
          <p:cNvPr id="3" name="Group 3"/>
          <p:cNvGrpSpPr/>
          <p:nvPr/>
        </p:nvGrpSpPr>
        <p:grpSpPr>
          <a:xfrm>
            <a:off x="2799054" y="1763122"/>
            <a:ext cx="6714535" cy="2859603"/>
            <a:chOff x="0" y="-85725"/>
            <a:chExt cx="16241773" cy="6917085"/>
          </a:xfrm>
        </p:grpSpPr>
        <p:sp>
          <p:nvSpPr>
            <p:cNvPr id="4" name="TextBox 4"/>
            <p:cNvSpPr txBox="1"/>
            <p:nvPr/>
          </p:nvSpPr>
          <p:spPr>
            <a:xfrm>
              <a:off x="0" y="1371842"/>
              <a:ext cx="16241773" cy="5459518"/>
            </a:xfrm>
            <a:prstGeom prst="rect">
              <a:avLst/>
            </a:prstGeom>
          </p:spPr>
          <p:txBody>
            <a:bodyPr lIns="0" tIns="0" rIns="0" bIns="0" rtlCol="0" anchor="t">
              <a:spAutoFit/>
            </a:bodyPr>
            <a:lstStyle/>
            <a:p>
              <a:pPr algn="r">
                <a:lnSpc>
                  <a:spcPts val="4366"/>
                </a:lnSpc>
              </a:pPr>
              <a:r>
                <a:rPr lang="en-US" sz="3969">
                  <a:solidFill>
                    <a:srgbClr val="DD5C5C"/>
                  </a:solidFill>
                  <a:latin typeface="Arimo Bold"/>
                </a:rPr>
                <a:t>Обеспечение занятости</a:t>
              </a:r>
            </a:p>
            <a:p>
              <a:pPr algn="r">
                <a:lnSpc>
                  <a:spcPts val="4366"/>
                </a:lnSpc>
              </a:pPr>
              <a:r>
                <a:rPr lang="en-US" sz="3969">
                  <a:solidFill>
                    <a:srgbClr val="DD5C5C"/>
                  </a:solidFill>
                  <a:latin typeface="Arimo Bold"/>
                </a:rPr>
                <a:t>граждан, отнесенных к категориям социально уязвимых</a:t>
              </a:r>
            </a:p>
          </p:txBody>
        </p:sp>
        <p:sp>
          <p:nvSpPr>
            <p:cNvPr id="5" name="TextBox 5"/>
            <p:cNvSpPr txBox="1"/>
            <p:nvPr/>
          </p:nvSpPr>
          <p:spPr>
            <a:xfrm>
              <a:off x="1965294" y="-85725"/>
              <a:ext cx="14276479" cy="706170"/>
            </a:xfrm>
            <a:prstGeom prst="rect">
              <a:avLst/>
            </a:prstGeom>
          </p:spPr>
          <p:txBody>
            <a:bodyPr lIns="0" tIns="0" rIns="0" bIns="0" rtlCol="0" anchor="t">
              <a:spAutoFit/>
            </a:bodyPr>
            <a:lstStyle/>
            <a:p>
              <a:pPr algn="r">
                <a:lnSpc>
                  <a:spcPts val="2469"/>
                </a:lnSpc>
              </a:pPr>
              <a:r>
                <a:rPr lang="en-US" sz="1764" spc="220">
                  <a:solidFill>
                    <a:srgbClr val="000000"/>
                  </a:solidFill>
                  <a:latin typeface="Arimo Bold"/>
                </a:rPr>
                <a:t>КАТЕГОРИЯ 1</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012874" y="-124069"/>
            <a:ext cx="54877" cy="2316964"/>
          </a:xfrm>
          <a:prstGeom prst="rect">
            <a:avLst/>
          </a:prstGeom>
          <a:solidFill>
            <a:srgbClr val="EFEFEF"/>
          </a:solidFill>
        </p:spPr>
      </p:sp>
      <p:grpSp>
        <p:nvGrpSpPr>
          <p:cNvPr id="3" name="Group 3"/>
          <p:cNvGrpSpPr/>
          <p:nvPr/>
        </p:nvGrpSpPr>
        <p:grpSpPr>
          <a:xfrm>
            <a:off x="4378771" y="2173734"/>
            <a:ext cx="1323082" cy="1323082"/>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solidFill>
                <a:srgbClr val="000000"/>
              </a:solidFill>
            </a:ln>
          </p:spPr>
        </p:sp>
      </p:grpSp>
      <p:sp>
        <p:nvSpPr>
          <p:cNvPr id="5" name="AutoShape 5"/>
          <p:cNvSpPr/>
          <p:nvPr/>
        </p:nvSpPr>
        <p:spPr>
          <a:xfrm>
            <a:off x="5012874" y="3477655"/>
            <a:ext cx="54877" cy="2316964"/>
          </a:xfrm>
          <a:prstGeom prst="rect">
            <a:avLst/>
          </a:prstGeom>
          <a:solidFill>
            <a:srgbClr val="EFEFEF"/>
          </a:solidFill>
        </p:spPr>
      </p:sp>
      <p:sp>
        <p:nvSpPr>
          <p:cNvPr id="7" name="TextBox 7"/>
          <p:cNvSpPr txBox="1"/>
          <p:nvPr/>
        </p:nvSpPr>
        <p:spPr>
          <a:xfrm>
            <a:off x="624752" y="2413732"/>
            <a:ext cx="3331991" cy="817853"/>
          </a:xfrm>
          <a:prstGeom prst="rect">
            <a:avLst/>
          </a:prstGeom>
        </p:spPr>
        <p:txBody>
          <a:bodyPr lIns="0" tIns="0" rIns="0" bIns="0" rtlCol="0" anchor="t">
            <a:spAutoFit/>
          </a:bodyPr>
          <a:lstStyle/>
          <a:p>
            <a:pPr algn="ctr">
              <a:lnSpc>
                <a:spcPts val="3307"/>
              </a:lnSpc>
            </a:pPr>
            <a:r>
              <a:rPr lang="en-US" sz="2646" spc="93" dirty="0">
                <a:latin typeface="Raleway Bold"/>
              </a:rPr>
              <a:t>СОДЕРЖАНИЕ ДЕЯТЕЛЬНОСТИ</a:t>
            </a:r>
          </a:p>
        </p:txBody>
      </p:sp>
      <p:sp>
        <p:nvSpPr>
          <p:cNvPr id="8" name="TextBox 8"/>
          <p:cNvSpPr txBox="1"/>
          <p:nvPr/>
        </p:nvSpPr>
        <p:spPr>
          <a:xfrm>
            <a:off x="5934869" y="1081666"/>
            <a:ext cx="3717890" cy="3494739"/>
          </a:xfrm>
          <a:prstGeom prst="rect">
            <a:avLst/>
          </a:prstGeom>
        </p:spPr>
        <p:txBody>
          <a:bodyPr lIns="0" tIns="0" rIns="0" bIns="0" rtlCol="0" anchor="t">
            <a:spAutoFit/>
          </a:bodyPr>
          <a:lstStyle/>
          <a:p>
            <a:pPr algn="ctr">
              <a:lnSpc>
                <a:spcPts val="2480"/>
              </a:lnSpc>
            </a:pPr>
            <a:r>
              <a:rPr lang="en-US" sz="1654" spc="83" dirty="0" err="1">
                <a:latin typeface="Raleway Bold"/>
              </a:rPr>
              <a:t>приём</a:t>
            </a:r>
            <a:r>
              <a:rPr lang="en-US" sz="1654" spc="83" dirty="0">
                <a:latin typeface="Raleway Bold"/>
              </a:rPr>
              <a:t> </a:t>
            </a:r>
            <a:r>
              <a:rPr lang="en-US" sz="1654" spc="83" dirty="0" err="1">
                <a:latin typeface="Raleway Bold"/>
              </a:rPr>
              <a:t>на</a:t>
            </a:r>
            <a:r>
              <a:rPr lang="en-US" sz="1654" spc="83" dirty="0">
                <a:latin typeface="Raleway Bold"/>
              </a:rPr>
              <a:t> </a:t>
            </a:r>
            <a:r>
              <a:rPr lang="en-US" sz="1654" spc="83" dirty="0" err="1">
                <a:latin typeface="Raleway Bold"/>
              </a:rPr>
              <a:t>работу</a:t>
            </a:r>
            <a:endParaRPr lang="en-US" sz="1654" spc="83" dirty="0">
              <a:latin typeface="Raleway Bold"/>
            </a:endParaRPr>
          </a:p>
          <a:p>
            <a:pPr algn="ctr">
              <a:lnSpc>
                <a:spcPts val="2480"/>
              </a:lnSpc>
            </a:pPr>
            <a:r>
              <a:rPr lang="en-US" sz="1654" spc="83" dirty="0" err="1">
                <a:latin typeface="Raleway Bold"/>
              </a:rPr>
              <a:t>граждан</a:t>
            </a:r>
            <a:r>
              <a:rPr lang="en-US" sz="1654" spc="83" dirty="0">
                <a:latin typeface="Raleway Bold"/>
              </a:rPr>
              <a:t>, </a:t>
            </a:r>
            <a:r>
              <a:rPr lang="en-US" sz="1654" spc="83" dirty="0" err="1">
                <a:latin typeface="Raleway Bold"/>
              </a:rPr>
              <a:t>отнесенных</a:t>
            </a:r>
            <a:endParaRPr lang="en-US" sz="1654" spc="83" dirty="0">
              <a:latin typeface="Raleway Bold"/>
            </a:endParaRPr>
          </a:p>
          <a:p>
            <a:pPr algn="ctr">
              <a:lnSpc>
                <a:spcPts val="2480"/>
              </a:lnSpc>
            </a:pPr>
            <a:r>
              <a:rPr lang="en-US" sz="1654" spc="83" dirty="0">
                <a:latin typeface="Raleway Bold"/>
              </a:rPr>
              <a:t>к </a:t>
            </a:r>
            <a:r>
              <a:rPr lang="en-US" sz="1654" spc="83" dirty="0" err="1">
                <a:latin typeface="Raleway Bold"/>
              </a:rPr>
              <a:t>категориям</a:t>
            </a:r>
            <a:r>
              <a:rPr lang="en-US" sz="1654" spc="83" dirty="0">
                <a:latin typeface="Raleway Bold"/>
              </a:rPr>
              <a:t> </a:t>
            </a:r>
            <a:r>
              <a:rPr lang="en-US" sz="1654" spc="83" dirty="0" err="1">
                <a:latin typeface="Raleway Bold"/>
              </a:rPr>
              <a:t>социально</a:t>
            </a:r>
            <a:endParaRPr lang="en-US" sz="1654" spc="83" dirty="0">
              <a:latin typeface="Raleway Bold"/>
            </a:endParaRPr>
          </a:p>
          <a:p>
            <a:pPr algn="ctr">
              <a:lnSpc>
                <a:spcPts val="2480"/>
              </a:lnSpc>
            </a:pPr>
            <a:r>
              <a:rPr lang="en-US" sz="1654" spc="83" dirty="0" err="1">
                <a:latin typeface="Raleway Bold"/>
              </a:rPr>
              <a:t>уязвимых</a:t>
            </a:r>
            <a:r>
              <a:rPr lang="en-US" sz="1654" spc="83" dirty="0">
                <a:latin typeface="Raleway Bold"/>
              </a:rPr>
              <a:t>, </a:t>
            </a:r>
          </a:p>
          <a:p>
            <a:pPr algn="ctr">
              <a:lnSpc>
                <a:spcPts val="2480"/>
              </a:lnSpc>
            </a:pPr>
            <a:r>
              <a:rPr lang="en-US" sz="1654" spc="83" dirty="0">
                <a:latin typeface="Raleway Bold"/>
              </a:rPr>
              <a:t>с </a:t>
            </a:r>
            <a:r>
              <a:rPr lang="en-US" sz="1654" spc="83" dirty="0" err="1">
                <a:latin typeface="Raleway Bold"/>
              </a:rPr>
              <a:t>созданием</a:t>
            </a:r>
            <a:r>
              <a:rPr lang="en-US" sz="1654" spc="83" dirty="0">
                <a:latin typeface="Raleway Bold"/>
              </a:rPr>
              <a:t> </a:t>
            </a:r>
            <a:r>
              <a:rPr lang="en-US" sz="1654" spc="83" dirty="0" err="1">
                <a:latin typeface="Raleway Bold"/>
              </a:rPr>
              <a:t>для</a:t>
            </a:r>
            <a:r>
              <a:rPr lang="en-US" sz="1654" spc="83" dirty="0">
                <a:latin typeface="Raleway Bold"/>
              </a:rPr>
              <a:t> </a:t>
            </a:r>
            <a:r>
              <a:rPr lang="en-US" sz="1654" spc="83" dirty="0" err="1">
                <a:latin typeface="Raleway Bold"/>
              </a:rPr>
              <a:t>них</a:t>
            </a:r>
            <a:r>
              <a:rPr lang="en-US" sz="1654" spc="83" dirty="0">
                <a:latin typeface="Raleway Bold"/>
              </a:rPr>
              <a:t> </a:t>
            </a:r>
          </a:p>
          <a:p>
            <a:pPr algn="ctr">
              <a:lnSpc>
                <a:spcPts val="2480"/>
              </a:lnSpc>
            </a:pPr>
            <a:r>
              <a:rPr lang="en-US" sz="1654" spc="83" dirty="0">
                <a:latin typeface="Raleway Bold"/>
              </a:rPr>
              <a:t>(</a:t>
            </a:r>
            <a:r>
              <a:rPr lang="en-US" sz="1654" spc="83" dirty="0" err="1">
                <a:latin typeface="Raleway Bold"/>
              </a:rPr>
              <a:t>при</a:t>
            </a:r>
            <a:r>
              <a:rPr lang="en-US" sz="1654" spc="83" dirty="0">
                <a:latin typeface="Raleway Bold"/>
              </a:rPr>
              <a:t> </a:t>
            </a:r>
            <a:r>
              <a:rPr lang="en-US" sz="1654" spc="83" dirty="0" err="1">
                <a:latin typeface="Raleway Bold"/>
              </a:rPr>
              <a:t>необходимости</a:t>
            </a:r>
            <a:r>
              <a:rPr lang="en-US" sz="1654" spc="83" dirty="0">
                <a:latin typeface="Raleway Bold"/>
              </a:rPr>
              <a:t>) </a:t>
            </a:r>
          </a:p>
          <a:p>
            <a:pPr algn="ctr">
              <a:lnSpc>
                <a:spcPts val="2480"/>
              </a:lnSpc>
            </a:pPr>
            <a:r>
              <a:rPr lang="en-US" sz="1654" spc="83" dirty="0" err="1">
                <a:latin typeface="Raleway Bold"/>
              </a:rPr>
              <a:t>особых</a:t>
            </a:r>
            <a:r>
              <a:rPr lang="en-US" sz="1654" spc="83" dirty="0">
                <a:latin typeface="Raleway Bold"/>
              </a:rPr>
              <a:t> </a:t>
            </a:r>
            <a:r>
              <a:rPr lang="en-US" sz="1654" spc="83" dirty="0" err="1">
                <a:latin typeface="Raleway Bold"/>
              </a:rPr>
              <a:t>условий</a:t>
            </a:r>
            <a:r>
              <a:rPr lang="en-US" sz="1654" spc="83" dirty="0">
                <a:latin typeface="Raleway Bold"/>
              </a:rPr>
              <a:t> </a:t>
            </a:r>
            <a:r>
              <a:rPr lang="en-US" sz="1654" spc="83" dirty="0" err="1">
                <a:latin typeface="Raleway Bold"/>
              </a:rPr>
              <a:t>труда</a:t>
            </a:r>
            <a:r>
              <a:rPr lang="en-US" sz="1654" spc="83" dirty="0">
                <a:latin typeface="Raleway Bold"/>
              </a:rPr>
              <a:t>,</a:t>
            </a:r>
          </a:p>
          <a:p>
            <a:pPr algn="ctr">
              <a:lnSpc>
                <a:spcPts val="2480"/>
              </a:lnSpc>
            </a:pPr>
            <a:r>
              <a:rPr lang="en-US" sz="1654" spc="83" dirty="0" err="1">
                <a:latin typeface="Raleway Bold"/>
              </a:rPr>
              <a:t>что</a:t>
            </a:r>
            <a:r>
              <a:rPr lang="en-US" sz="1654" spc="83" dirty="0">
                <a:latin typeface="Raleway Bold"/>
              </a:rPr>
              <a:t> </a:t>
            </a:r>
            <a:r>
              <a:rPr lang="en-US" sz="1654" spc="83" dirty="0" err="1">
                <a:latin typeface="Raleway Bold"/>
              </a:rPr>
              <a:t>позволяет</a:t>
            </a:r>
            <a:r>
              <a:rPr lang="en-US" sz="1654" spc="83" dirty="0">
                <a:latin typeface="Raleway Bold"/>
              </a:rPr>
              <a:t> </a:t>
            </a:r>
            <a:r>
              <a:rPr lang="en-US" sz="1654" spc="83" dirty="0" err="1">
                <a:latin typeface="Raleway Bold"/>
              </a:rPr>
              <a:t>таким</a:t>
            </a:r>
            <a:r>
              <a:rPr lang="en-US" sz="1654" spc="83" dirty="0">
                <a:latin typeface="Raleway Bold"/>
              </a:rPr>
              <a:t> </a:t>
            </a:r>
            <a:r>
              <a:rPr lang="en-US" sz="1654" spc="83" dirty="0" err="1">
                <a:latin typeface="Raleway Bold"/>
              </a:rPr>
              <a:t>гражданам</a:t>
            </a:r>
            <a:endParaRPr lang="en-US" sz="1654" spc="83" dirty="0">
              <a:latin typeface="Raleway Bold"/>
            </a:endParaRPr>
          </a:p>
          <a:p>
            <a:pPr algn="ctr">
              <a:lnSpc>
                <a:spcPts val="2480"/>
              </a:lnSpc>
            </a:pPr>
            <a:r>
              <a:rPr lang="en-US" sz="1654" spc="83" dirty="0" err="1">
                <a:latin typeface="Raleway Bold"/>
              </a:rPr>
              <a:t>участвовать</a:t>
            </a:r>
            <a:r>
              <a:rPr lang="en-US" sz="1654" spc="83" dirty="0">
                <a:latin typeface="Raleway Bold"/>
              </a:rPr>
              <a:t> в </a:t>
            </a:r>
            <a:r>
              <a:rPr lang="en-US" sz="1654" spc="83" dirty="0" err="1">
                <a:latin typeface="Raleway Bold"/>
              </a:rPr>
              <a:t>трудовой</a:t>
            </a:r>
            <a:endParaRPr lang="en-US" sz="1654" spc="83" dirty="0">
              <a:latin typeface="Raleway Bold"/>
            </a:endParaRPr>
          </a:p>
          <a:p>
            <a:pPr algn="ctr">
              <a:lnSpc>
                <a:spcPts val="2480"/>
              </a:lnSpc>
            </a:pPr>
            <a:r>
              <a:rPr lang="en-US" sz="1654" spc="83" dirty="0" err="1">
                <a:latin typeface="Raleway Bold"/>
              </a:rPr>
              <a:t>деятельности</a:t>
            </a:r>
            <a:r>
              <a:rPr lang="en-US" sz="1654" spc="83" dirty="0">
                <a:latin typeface="Raleway Bold"/>
              </a:rPr>
              <a:t> </a:t>
            </a:r>
            <a:r>
              <a:rPr lang="en-US" sz="1654" spc="83" dirty="0" err="1">
                <a:latin typeface="Raleway Bold"/>
              </a:rPr>
              <a:t>наравне</a:t>
            </a:r>
            <a:endParaRPr lang="en-US" sz="1654" spc="83" dirty="0">
              <a:latin typeface="Raleway Bold"/>
            </a:endParaRPr>
          </a:p>
          <a:p>
            <a:pPr algn="ctr">
              <a:lnSpc>
                <a:spcPts val="2480"/>
              </a:lnSpc>
            </a:pPr>
            <a:r>
              <a:rPr lang="en-US" sz="1654" spc="83" dirty="0">
                <a:latin typeface="Raleway Bold"/>
              </a:rPr>
              <a:t>с </a:t>
            </a:r>
            <a:r>
              <a:rPr lang="en-US" sz="1654" spc="83" dirty="0" err="1">
                <a:latin typeface="Raleway Bold"/>
              </a:rPr>
              <a:t>другими</a:t>
            </a:r>
            <a:r>
              <a:rPr lang="en-US" sz="1654" spc="83" dirty="0">
                <a:latin typeface="Raleway Bold"/>
              </a:rPr>
              <a:t> </a:t>
            </a:r>
            <a:r>
              <a:rPr lang="en-US" sz="1654" spc="83" dirty="0" err="1">
                <a:latin typeface="Raleway Bold"/>
              </a:rPr>
              <a:t>членами</a:t>
            </a:r>
            <a:r>
              <a:rPr lang="en-US" sz="1654" spc="83" dirty="0">
                <a:latin typeface="Raleway Bold"/>
              </a:rPr>
              <a:t> </a:t>
            </a:r>
            <a:r>
              <a:rPr lang="en-US" sz="1654" spc="83" dirty="0" err="1">
                <a:latin typeface="Raleway Bold"/>
              </a:rPr>
              <a:t>общества</a:t>
            </a:r>
            <a:endParaRPr lang="en-US" sz="1654" spc="83" dirty="0">
              <a:latin typeface="Raleway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80086" y="1467123"/>
            <a:ext cx="8980126" cy="3131751"/>
          </a:xfrm>
          <a:prstGeom prst="rect">
            <a:avLst/>
          </a:prstGeom>
          <a:solidFill>
            <a:srgbClr val="DD5C5C"/>
          </a:solidFill>
        </p:spPr>
      </p:sp>
      <p:sp>
        <p:nvSpPr>
          <p:cNvPr id="3" name="TextBox 3"/>
          <p:cNvSpPr txBox="1"/>
          <p:nvPr/>
        </p:nvSpPr>
        <p:spPr>
          <a:xfrm>
            <a:off x="863848" y="2186612"/>
            <a:ext cx="8560051" cy="1692771"/>
          </a:xfrm>
          <a:prstGeom prst="rect">
            <a:avLst/>
          </a:prstGeom>
        </p:spPr>
        <p:txBody>
          <a:bodyPr lIns="0" tIns="0" rIns="0" bIns="0" rtlCol="0" anchor="t">
            <a:spAutoFit/>
          </a:bodyPr>
          <a:lstStyle/>
          <a:p>
            <a:pPr algn="ctr">
              <a:lnSpc>
                <a:spcPts val="4437"/>
              </a:lnSpc>
            </a:pPr>
            <a:r>
              <a:rPr lang="en-US" sz="3858" dirty="0">
                <a:solidFill>
                  <a:srgbClr val="EFEFEF"/>
                </a:solidFill>
                <a:latin typeface="Raleway Bold"/>
              </a:rPr>
              <a:t>КАКИЕ ГРАЖДАНЕ ОТНЕСЕНЫ</a:t>
            </a:r>
          </a:p>
          <a:p>
            <a:pPr algn="ctr">
              <a:lnSpc>
                <a:spcPts val="4437"/>
              </a:lnSpc>
            </a:pPr>
            <a:r>
              <a:rPr lang="en-US" sz="3858" dirty="0">
                <a:solidFill>
                  <a:srgbClr val="EFEFEF"/>
                </a:solidFill>
                <a:latin typeface="Raleway Bold"/>
              </a:rPr>
              <a:t>К КАТЕГОРИЯМ СОЦИАЛЬНО УЯЗВИМЫХ</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397334" y="567135"/>
            <a:ext cx="42003" cy="4536281"/>
          </a:xfrm>
          <a:prstGeom prst="rect">
            <a:avLst/>
          </a:prstGeom>
          <a:solidFill>
            <a:srgbClr val="000000"/>
          </a:solidFill>
        </p:spPr>
      </p:sp>
      <p:grpSp>
        <p:nvGrpSpPr>
          <p:cNvPr id="3" name="Group 3"/>
          <p:cNvGrpSpPr/>
          <p:nvPr/>
        </p:nvGrpSpPr>
        <p:grpSpPr>
          <a:xfrm>
            <a:off x="5266076" y="924273"/>
            <a:ext cx="304519" cy="304519"/>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C5C"/>
            </a:solidFill>
          </p:spPr>
        </p:sp>
      </p:grpSp>
      <p:sp>
        <p:nvSpPr>
          <p:cNvPr id="5" name="TextBox 5"/>
          <p:cNvSpPr txBox="1"/>
          <p:nvPr/>
        </p:nvSpPr>
        <p:spPr>
          <a:xfrm>
            <a:off x="926975" y="2596210"/>
            <a:ext cx="3385665" cy="1381981"/>
          </a:xfrm>
          <a:prstGeom prst="rect">
            <a:avLst/>
          </a:prstGeom>
        </p:spPr>
        <p:txBody>
          <a:bodyPr lIns="0" tIns="0" rIns="0" bIns="0" rtlCol="0" anchor="t">
            <a:spAutoFit/>
          </a:bodyPr>
          <a:lstStyle/>
          <a:p>
            <a:pPr>
              <a:lnSpc>
                <a:spcPts val="2150"/>
              </a:lnSpc>
            </a:pPr>
            <a:r>
              <a:rPr lang="en-US" sz="1433" spc="72" dirty="0" err="1">
                <a:solidFill>
                  <a:srgbClr val="000000"/>
                </a:solidFill>
                <a:latin typeface="Raleway"/>
              </a:rPr>
              <a:t>пенсионеры</a:t>
            </a:r>
            <a:r>
              <a:rPr lang="en-US" sz="1433" spc="72" dirty="0">
                <a:solidFill>
                  <a:srgbClr val="000000"/>
                </a:solidFill>
                <a:latin typeface="Raleway"/>
              </a:rPr>
              <a:t> и </a:t>
            </a:r>
            <a:r>
              <a:rPr lang="en-US" sz="1433" spc="72" dirty="0" err="1">
                <a:solidFill>
                  <a:srgbClr val="000000"/>
                </a:solidFill>
                <a:latin typeface="Raleway"/>
              </a:rPr>
              <a:t>граждане</a:t>
            </a:r>
            <a:r>
              <a:rPr lang="en-US" sz="1433" spc="72" dirty="0">
                <a:solidFill>
                  <a:srgbClr val="000000"/>
                </a:solidFill>
                <a:latin typeface="Raleway"/>
              </a:rPr>
              <a:t> </a:t>
            </a:r>
            <a:r>
              <a:rPr lang="en-US" sz="1433" spc="72" dirty="0" err="1">
                <a:solidFill>
                  <a:srgbClr val="000000"/>
                </a:solidFill>
                <a:latin typeface="Raleway"/>
              </a:rPr>
              <a:t>предпенсионного</a:t>
            </a:r>
            <a:r>
              <a:rPr lang="en-US" sz="1433" spc="72" dirty="0">
                <a:solidFill>
                  <a:srgbClr val="000000"/>
                </a:solidFill>
                <a:latin typeface="Raleway"/>
              </a:rPr>
              <a:t> </a:t>
            </a:r>
            <a:r>
              <a:rPr lang="en-US" sz="1433" spc="72" dirty="0" err="1">
                <a:solidFill>
                  <a:srgbClr val="000000"/>
                </a:solidFill>
                <a:latin typeface="Raleway"/>
              </a:rPr>
              <a:t>возраста</a:t>
            </a:r>
            <a:r>
              <a:rPr lang="en-US" sz="1433" spc="72" dirty="0">
                <a:solidFill>
                  <a:srgbClr val="000000"/>
                </a:solidFill>
                <a:latin typeface="Raleway"/>
              </a:rPr>
              <a:t> </a:t>
            </a:r>
          </a:p>
          <a:p>
            <a:pPr>
              <a:lnSpc>
                <a:spcPts val="2150"/>
              </a:lnSpc>
            </a:pPr>
            <a:r>
              <a:rPr lang="en-US" sz="1433" spc="72" dirty="0">
                <a:solidFill>
                  <a:srgbClr val="000000"/>
                </a:solidFill>
                <a:latin typeface="Raleway"/>
              </a:rPr>
              <a:t>(в </a:t>
            </a:r>
            <a:r>
              <a:rPr lang="en-US" sz="1433" spc="72" dirty="0" err="1">
                <a:solidFill>
                  <a:srgbClr val="000000"/>
                </a:solidFill>
                <a:latin typeface="Raleway"/>
              </a:rPr>
              <a:t>течение</a:t>
            </a:r>
            <a:r>
              <a:rPr lang="en-US" sz="1433" spc="72" dirty="0">
                <a:solidFill>
                  <a:srgbClr val="000000"/>
                </a:solidFill>
                <a:latin typeface="Raleway"/>
              </a:rPr>
              <a:t> 5 </a:t>
            </a:r>
            <a:r>
              <a:rPr lang="en-US" sz="1433" spc="72" dirty="0" err="1">
                <a:solidFill>
                  <a:srgbClr val="000000"/>
                </a:solidFill>
                <a:latin typeface="Raleway"/>
              </a:rPr>
              <a:t>лет</a:t>
            </a:r>
            <a:r>
              <a:rPr lang="en-US" sz="1433" spc="72" dirty="0">
                <a:solidFill>
                  <a:srgbClr val="000000"/>
                </a:solidFill>
                <a:latin typeface="Raleway"/>
              </a:rPr>
              <a:t> </a:t>
            </a:r>
            <a:r>
              <a:rPr lang="en-US" sz="1433" spc="72" dirty="0" err="1">
                <a:solidFill>
                  <a:srgbClr val="000000"/>
                </a:solidFill>
                <a:latin typeface="Raleway"/>
              </a:rPr>
              <a:t>до</a:t>
            </a:r>
            <a:r>
              <a:rPr lang="en-US" sz="1433" spc="72" dirty="0">
                <a:solidFill>
                  <a:srgbClr val="000000"/>
                </a:solidFill>
                <a:latin typeface="Raleway"/>
              </a:rPr>
              <a:t> </a:t>
            </a:r>
            <a:r>
              <a:rPr lang="en-US" sz="1433" spc="72" dirty="0" err="1">
                <a:solidFill>
                  <a:srgbClr val="000000"/>
                </a:solidFill>
                <a:latin typeface="Raleway"/>
              </a:rPr>
              <a:t>наступления</a:t>
            </a:r>
            <a:r>
              <a:rPr lang="en-US" sz="1433" spc="72" dirty="0">
                <a:solidFill>
                  <a:srgbClr val="000000"/>
                </a:solidFill>
                <a:latin typeface="Raleway"/>
              </a:rPr>
              <a:t> </a:t>
            </a:r>
            <a:r>
              <a:rPr lang="en-US" sz="1433" spc="72" dirty="0" err="1">
                <a:solidFill>
                  <a:srgbClr val="000000"/>
                </a:solidFill>
                <a:latin typeface="Raleway"/>
              </a:rPr>
              <a:t>возраста</a:t>
            </a:r>
            <a:r>
              <a:rPr lang="en-US" sz="1433" spc="72" dirty="0">
                <a:solidFill>
                  <a:srgbClr val="000000"/>
                </a:solidFill>
                <a:latin typeface="Raleway"/>
              </a:rPr>
              <a:t>, </a:t>
            </a:r>
            <a:r>
              <a:rPr lang="en-US" sz="1433" spc="72" dirty="0" err="1">
                <a:solidFill>
                  <a:srgbClr val="000000"/>
                </a:solidFill>
                <a:latin typeface="Raleway"/>
              </a:rPr>
              <a:t>дающего</a:t>
            </a:r>
            <a:r>
              <a:rPr lang="en-US" sz="1433" spc="72" dirty="0">
                <a:solidFill>
                  <a:srgbClr val="000000"/>
                </a:solidFill>
                <a:latin typeface="Raleway"/>
              </a:rPr>
              <a:t> </a:t>
            </a:r>
            <a:r>
              <a:rPr lang="en-US" sz="1433" spc="72" dirty="0" err="1">
                <a:solidFill>
                  <a:srgbClr val="000000"/>
                </a:solidFill>
                <a:latin typeface="Raleway"/>
              </a:rPr>
              <a:t>право</a:t>
            </a:r>
            <a:r>
              <a:rPr lang="en-US" sz="1433" spc="72" dirty="0">
                <a:solidFill>
                  <a:srgbClr val="000000"/>
                </a:solidFill>
                <a:latin typeface="Raleway"/>
              </a:rPr>
              <a:t> </a:t>
            </a:r>
            <a:r>
              <a:rPr lang="en-US" sz="1433" spc="72" dirty="0" err="1">
                <a:solidFill>
                  <a:srgbClr val="000000"/>
                </a:solidFill>
                <a:latin typeface="Raleway"/>
              </a:rPr>
              <a:t>на</a:t>
            </a:r>
            <a:r>
              <a:rPr lang="en-US" sz="1433" spc="72" dirty="0">
                <a:solidFill>
                  <a:srgbClr val="000000"/>
                </a:solidFill>
                <a:latin typeface="Raleway"/>
              </a:rPr>
              <a:t> </a:t>
            </a:r>
            <a:r>
              <a:rPr lang="en-US" sz="1433" spc="72" dirty="0" err="1">
                <a:solidFill>
                  <a:srgbClr val="000000"/>
                </a:solidFill>
                <a:latin typeface="Raleway"/>
              </a:rPr>
              <a:t>страховую</a:t>
            </a:r>
            <a:r>
              <a:rPr lang="en-US" sz="1433" spc="72" dirty="0">
                <a:solidFill>
                  <a:srgbClr val="000000"/>
                </a:solidFill>
                <a:latin typeface="Raleway"/>
              </a:rPr>
              <a:t> </a:t>
            </a:r>
            <a:r>
              <a:rPr lang="en-US" sz="1433" spc="72" dirty="0" err="1">
                <a:solidFill>
                  <a:srgbClr val="000000"/>
                </a:solidFill>
                <a:latin typeface="Raleway"/>
              </a:rPr>
              <a:t>пенсию</a:t>
            </a:r>
            <a:r>
              <a:rPr lang="en-US" sz="1433" spc="72" dirty="0">
                <a:solidFill>
                  <a:srgbClr val="000000"/>
                </a:solidFill>
                <a:latin typeface="Raleway"/>
              </a:rPr>
              <a:t> по </a:t>
            </a:r>
            <a:r>
              <a:rPr lang="en-US" sz="1433" spc="72" dirty="0" err="1">
                <a:solidFill>
                  <a:srgbClr val="000000"/>
                </a:solidFill>
                <a:latin typeface="Raleway"/>
              </a:rPr>
              <a:t>старости</a:t>
            </a:r>
            <a:r>
              <a:rPr lang="en-US" sz="1433" spc="72" dirty="0">
                <a:solidFill>
                  <a:srgbClr val="000000"/>
                </a:solidFill>
                <a:latin typeface="Raleway"/>
              </a:rPr>
              <a:t>)</a:t>
            </a:r>
          </a:p>
        </p:txBody>
      </p:sp>
      <p:grpSp>
        <p:nvGrpSpPr>
          <p:cNvPr id="6" name="Group 6"/>
          <p:cNvGrpSpPr/>
          <p:nvPr/>
        </p:nvGrpSpPr>
        <p:grpSpPr>
          <a:xfrm>
            <a:off x="5266076" y="1967401"/>
            <a:ext cx="304519" cy="304519"/>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C5C"/>
            </a:solidFill>
          </p:spPr>
        </p:sp>
      </p:grpSp>
      <p:grpSp>
        <p:nvGrpSpPr>
          <p:cNvPr id="8" name="Group 8"/>
          <p:cNvGrpSpPr/>
          <p:nvPr/>
        </p:nvGrpSpPr>
        <p:grpSpPr>
          <a:xfrm>
            <a:off x="5266076" y="4229399"/>
            <a:ext cx="304519" cy="304519"/>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C5C"/>
            </a:solidFill>
          </p:spPr>
        </p:sp>
      </p:grpSp>
      <p:sp>
        <p:nvSpPr>
          <p:cNvPr id="10" name="AutoShape 10"/>
          <p:cNvSpPr/>
          <p:nvPr/>
        </p:nvSpPr>
        <p:spPr>
          <a:xfrm>
            <a:off x="567034" y="509498"/>
            <a:ext cx="42003" cy="4536281"/>
          </a:xfrm>
          <a:prstGeom prst="rect">
            <a:avLst/>
          </a:prstGeom>
          <a:solidFill>
            <a:srgbClr val="000000"/>
          </a:solidFill>
        </p:spPr>
      </p:sp>
      <p:grpSp>
        <p:nvGrpSpPr>
          <p:cNvPr id="11" name="Group 11"/>
          <p:cNvGrpSpPr/>
          <p:nvPr/>
        </p:nvGrpSpPr>
        <p:grpSpPr>
          <a:xfrm>
            <a:off x="435776" y="671387"/>
            <a:ext cx="304519" cy="304519"/>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C5C"/>
            </a:solidFill>
          </p:spPr>
        </p:sp>
      </p:grpSp>
      <p:grpSp>
        <p:nvGrpSpPr>
          <p:cNvPr id="13" name="Group 13"/>
          <p:cNvGrpSpPr/>
          <p:nvPr/>
        </p:nvGrpSpPr>
        <p:grpSpPr>
          <a:xfrm>
            <a:off x="435776" y="1758841"/>
            <a:ext cx="304519" cy="304519"/>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C5C"/>
            </a:solidFill>
          </p:spPr>
        </p:sp>
      </p:grpSp>
      <p:grpSp>
        <p:nvGrpSpPr>
          <p:cNvPr id="15" name="Group 15"/>
          <p:cNvGrpSpPr/>
          <p:nvPr/>
        </p:nvGrpSpPr>
        <p:grpSpPr>
          <a:xfrm>
            <a:off x="435776" y="3134777"/>
            <a:ext cx="304519" cy="304519"/>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C5C"/>
            </a:solidFill>
          </p:spPr>
        </p:sp>
      </p:grpSp>
      <p:grpSp>
        <p:nvGrpSpPr>
          <p:cNvPr id="17" name="Group 17"/>
          <p:cNvGrpSpPr/>
          <p:nvPr/>
        </p:nvGrpSpPr>
        <p:grpSpPr>
          <a:xfrm>
            <a:off x="414775" y="4310312"/>
            <a:ext cx="304519" cy="304519"/>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C5C"/>
            </a:solidFill>
          </p:spPr>
        </p:sp>
      </p:grpSp>
      <p:grpSp>
        <p:nvGrpSpPr>
          <p:cNvPr id="19" name="Group 19"/>
          <p:cNvGrpSpPr/>
          <p:nvPr/>
        </p:nvGrpSpPr>
        <p:grpSpPr>
          <a:xfrm>
            <a:off x="5266076" y="2670765"/>
            <a:ext cx="304519" cy="304519"/>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C5C"/>
            </a:solidFill>
          </p:spPr>
        </p:sp>
      </p:grpSp>
      <p:grpSp>
        <p:nvGrpSpPr>
          <p:cNvPr id="21" name="Group 21"/>
          <p:cNvGrpSpPr/>
          <p:nvPr/>
        </p:nvGrpSpPr>
        <p:grpSpPr>
          <a:xfrm>
            <a:off x="5266076" y="3287036"/>
            <a:ext cx="304519" cy="304519"/>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C5C"/>
            </a:solidFill>
          </p:spPr>
        </p:sp>
      </p:grpSp>
      <p:sp>
        <p:nvSpPr>
          <p:cNvPr id="23" name="AutoShape 23"/>
          <p:cNvSpPr/>
          <p:nvPr/>
        </p:nvSpPr>
        <p:spPr>
          <a:xfrm>
            <a:off x="9831558" y="99"/>
            <a:ext cx="249067" cy="5880365"/>
          </a:xfrm>
          <a:prstGeom prst="rect">
            <a:avLst/>
          </a:prstGeom>
          <a:solidFill>
            <a:srgbClr val="DD5C5C"/>
          </a:solidFill>
        </p:spPr>
      </p:sp>
      <p:sp>
        <p:nvSpPr>
          <p:cNvPr id="24" name="TextBox 24"/>
          <p:cNvSpPr txBox="1"/>
          <p:nvPr/>
        </p:nvSpPr>
        <p:spPr>
          <a:xfrm>
            <a:off x="926975" y="4174271"/>
            <a:ext cx="3385665" cy="535596"/>
          </a:xfrm>
          <a:prstGeom prst="rect">
            <a:avLst/>
          </a:prstGeom>
        </p:spPr>
        <p:txBody>
          <a:bodyPr lIns="0" tIns="0" rIns="0" bIns="0" rtlCol="0" anchor="t">
            <a:spAutoFit/>
          </a:bodyPr>
          <a:lstStyle/>
          <a:p>
            <a:pPr>
              <a:lnSpc>
                <a:spcPts val="2150"/>
              </a:lnSpc>
            </a:pPr>
            <a:r>
              <a:rPr lang="en-US" sz="1433" spc="72">
                <a:solidFill>
                  <a:srgbClr val="000000"/>
                </a:solidFill>
                <a:latin typeface="Raleway"/>
              </a:rPr>
              <a:t>выпускники детских домов в возрасте до 23 лет</a:t>
            </a:r>
          </a:p>
        </p:txBody>
      </p:sp>
      <p:sp>
        <p:nvSpPr>
          <p:cNvPr id="25" name="TextBox 25"/>
          <p:cNvSpPr txBox="1"/>
          <p:nvPr/>
        </p:nvSpPr>
        <p:spPr>
          <a:xfrm>
            <a:off x="926975" y="535345"/>
            <a:ext cx="3385665" cy="535596"/>
          </a:xfrm>
          <a:prstGeom prst="rect">
            <a:avLst/>
          </a:prstGeom>
        </p:spPr>
        <p:txBody>
          <a:bodyPr lIns="0" tIns="0" rIns="0" bIns="0" rtlCol="0" anchor="t">
            <a:spAutoFit/>
          </a:bodyPr>
          <a:lstStyle/>
          <a:p>
            <a:pPr>
              <a:lnSpc>
                <a:spcPts val="2150"/>
              </a:lnSpc>
            </a:pPr>
            <a:r>
              <a:rPr lang="en-US" sz="1433" spc="72">
                <a:solidFill>
                  <a:srgbClr val="000000"/>
                </a:solidFill>
                <a:latin typeface="Raleway"/>
              </a:rPr>
              <a:t>инвалиды и лица с ограниченными возможностями здоровья</a:t>
            </a:r>
          </a:p>
        </p:txBody>
      </p:sp>
      <p:sp>
        <p:nvSpPr>
          <p:cNvPr id="26" name="TextBox 26"/>
          <p:cNvSpPr txBox="1"/>
          <p:nvPr/>
        </p:nvSpPr>
        <p:spPr>
          <a:xfrm>
            <a:off x="926975" y="1321961"/>
            <a:ext cx="3385665" cy="1099853"/>
          </a:xfrm>
          <a:prstGeom prst="rect">
            <a:avLst/>
          </a:prstGeom>
        </p:spPr>
        <p:txBody>
          <a:bodyPr lIns="0" tIns="0" rIns="0" bIns="0" rtlCol="0" anchor="t">
            <a:spAutoFit/>
          </a:bodyPr>
          <a:lstStyle/>
          <a:p>
            <a:pPr>
              <a:lnSpc>
                <a:spcPts val="2150"/>
              </a:lnSpc>
            </a:pPr>
            <a:r>
              <a:rPr lang="en-US" sz="1433" spc="72">
                <a:solidFill>
                  <a:srgbClr val="000000"/>
                </a:solidFill>
                <a:latin typeface="Raleway"/>
              </a:rPr>
              <a:t>одинокие и (или) многодетные родители, воспитывающие несовершеннолетних детей, </a:t>
            </a:r>
          </a:p>
          <a:p>
            <a:pPr>
              <a:lnSpc>
                <a:spcPts val="2150"/>
              </a:lnSpc>
            </a:pPr>
            <a:r>
              <a:rPr lang="en-US" sz="1433" spc="72">
                <a:solidFill>
                  <a:srgbClr val="000000"/>
                </a:solidFill>
                <a:latin typeface="Raleway"/>
              </a:rPr>
              <a:t>в т.ч. детей-инвалидов</a:t>
            </a:r>
          </a:p>
        </p:txBody>
      </p:sp>
      <p:sp>
        <p:nvSpPr>
          <p:cNvPr id="27" name="TextBox 27"/>
          <p:cNvSpPr txBox="1"/>
          <p:nvPr/>
        </p:nvSpPr>
        <p:spPr>
          <a:xfrm>
            <a:off x="5909534" y="772034"/>
            <a:ext cx="3385665" cy="1099853"/>
          </a:xfrm>
          <a:prstGeom prst="rect">
            <a:avLst/>
          </a:prstGeom>
        </p:spPr>
        <p:txBody>
          <a:bodyPr lIns="0" tIns="0" rIns="0" bIns="0" rtlCol="0" anchor="t">
            <a:spAutoFit/>
          </a:bodyPr>
          <a:lstStyle/>
          <a:p>
            <a:pPr>
              <a:lnSpc>
                <a:spcPts val="2150"/>
              </a:lnSpc>
            </a:pPr>
            <a:r>
              <a:rPr lang="en-US" sz="1433" spc="72" dirty="0" err="1">
                <a:solidFill>
                  <a:srgbClr val="000000"/>
                </a:solidFill>
                <a:latin typeface="Raleway"/>
              </a:rPr>
              <a:t>лица</a:t>
            </a:r>
            <a:r>
              <a:rPr lang="en-US" sz="1433" spc="72" dirty="0">
                <a:solidFill>
                  <a:srgbClr val="000000"/>
                </a:solidFill>
                <a:latin typeface="Raleway"/>
              </a:rPr>
              <a:t>, </a:t>
            </a:r>
            <a:r>
              <a:rPr lang="en-US" sz="1433" spc="72" dirty="0" err="1">
                <a:solidFill>
                  <a:srgbClr val="000000"/>
                </a:solidFill>
                <a:latin typeface="Raleway"/>
              </a:rPr>
              <a:t>освобожденные</a:t>
            </a:r>
            <a:r>
              <a:rPr lang="en-US" sz="1433" spc="72" dirty="0">
                <a:solidFill>
                  <a:srgbClr val="000000"/>
                </a:solidFill>
                <a:latin typeface="Raleway"/>
              </a:rPr>
              <a:t> </a:t>
            </a:r>
            <a:r>
              <a:rPr lang="en-US" sz="1433" spc="72" dirty="0" err="1">
                <a:solidFill>
                  <a:srgbClr val="000000"/>
                </a:solidFill>
                <a:latin typeface="Raleway"/>
              </a:rPr>
              <a:t>из</a:t>
            </a:r>
            <a:r>
              <a:rPr lang="en-US" sz="1433" spc="72" dirty="0">
                <a:solidFill>
                  <a:srgbClr val="000000"/>
                </a:solidFill>
                <a:latin typeface="Raleway"/>
              </a:rPr>
              <a:t> </a:t>
            </a:r>
            <a:r>
              <a:rPr lang="en-US" sz="1433" spc="72" dirty="0" err="1">
                <a:solidFill>
                  <a:srgbClr val="000000"/>
                </a:solidFill>
                <a:latin typeface="Raleway"/>
              </a:rPr>
              <a:t>мест</a:t>
            </a:r>
            <a:r>
              <a:rPr lang="en-US" sz="1433" spc="72" dirty="0">
                <a:solidFill>
                  <a:srgbClr val="000000"/>
                </a:solidFill>
                <a:latin typeface="Raleway"/>
              </a:rPr>
              <a:t> </a:t>
            </a:r>
            <a:r>
              <a:rPr lang="en-US" sz="1433" spc="72" dirty="0" err="1">
                <a:solidFill>
                  <a:srgbClr val="000000"/>
                </a:solidFill>
                <a:latin typeface="Raleway"/>
              </a:rPr>
              <a:t>лишения</a:t>
            </a:r>
            <a:r>
              <a:rPr lang="en-US" sz="1433" spc="72" dirty="0">
                <a:solidFill>
                  <a:srgbClr val="000000"/>
                </a:solidFill>
                <a:latin typeface="Raleway"/>
              </a:rPr>
              <a:t> </a:t>
            </a:r>
            <a:r>
              <a:rPr lang="en-US" sz="1433" spc="72" dirty="0" err="1">
                <a:solidFill>
                  <a:srgbClr val="000000"/>
                </a:solidFill>
                <a:latin typeface="Raleway"/>
              </a:rPr>
              <a:t>свободы</a:t>
            </a:r>
            <a:r>
              <a:rPr lang="en-US" sz="1433" spc="72" dirty="0">
                <a:solidFill>
                  <a:srgbClr val="000000"/>
                </a:solidFill>
                <a:latin typeface="Raleway"/>
              </a:rPr>
              <a:t> и </a:t>
            </a:r>
            <a:r>
              <a:rPr lang="en-US" sz="1433" spc="72" dirty="0" err="1">
                <a:solidFill>
                  <a:srgbClr val="000000"/>
                </a:solidFill>
                <a:latin typeface="Raleway"/>
              </a:rPr>
              <a:t>имеющие</a:t>
            </a:r>
            <a:r>
              <a:rPr lang="en-US" sz="1433" spc="72" dirty="0">
                <a:solidFill>
                  <a:srgbClr val="000000"/>
                </a:solidFill>
                <a:latin typeface="Raleway"/>
              </a:rPr>
              <a:t> </a:t>
            </a:r>
            <a:r>
              <a:rPr lang="en-US" sz="1433" spc="72" dirty="0" err="1">
                <a:solidFill>
                  <a:srgbClr val="000000"/>
                </a:solidFill>
                <a:latin typeface="Raleway"/>
              </a:rPr>
              <a:t>неснятую</a:t>
            </a:r>
            <a:r>
              <a:rPr lang="en-US" sz="1433" spc="72" dirty="0">
                <a:solidFill>
                  <a:srgbClr val="000000"/>
                </a:solidFill>
                <a:latin typeface="Raleway"/>
              </a:rPr>
              <a:t> </a:t>
            </a:r>
            <a:r>
              <a:rPr lang="en-US" sz="1433" spc="72" dirty="0" err="1">
                <a:solidFill>
                  <a:srgbClr val="000000"/>
                </a:solidFill>
                <a:latin typeface="Raleway"/>
              </a:rPr>
              <a:t>или</a:t>
            </a:r>
            <a:r>
              <a:rPr lang="en-US" sz="1433" spc="72" dirty="0">
                <a:solidFill>
                  <a:srgbClr val="000000"/>
                </a:solidFill>
                <a:latin typeface="Raleway"/>
              </a:rPr>
              <a:t> </a:t>
            </a:r>
            <a:r>
              <a:rPr lang="en-US" sz="1433" spc="72" dirty="0" err="1">
                <a:solidFill>
                  <a:srgbClr val="000000"/>
                </a:solidFill>
                <a:latin typeface="Raleway"/>
              </a:rPr>
              <a:t>непогашенную</a:t>
            </a:r>
            <a:r>
              <a:rPr lang="en-US" sz="1433" spc="72" dirty="0">
                <a:solidFill>
                  <a:srgbClr val="000000"/>
                </a:solidFill>
                <a:latin typeface="Raleway"/>
              </a:rPr>
              <a:t> </a:t>
            </a:r>
            <a:r>
              <a:rPr lang="en-US" sz="1433" spc="72" dirty="0" err="1">
                <a:solidFill>
                  <a:srgbClr val="000000"/>
                </a:solidFill>
                <a:latin typeface="Raleway"/>
              </a:rPr>
              <a:t>судимость</a:t>
            </a:r>
            <a:endParaRPr lang="en-US" sz="1433" spc="72" dirty="0">
              <a:solidFill>
                <a:srgbClr val="000000"/>
              </a:solidFill>
              <a:latin typeface="Raleway"/>
            </a:endParaRPr>
          </a:p>
        </p:txBody>
      </p:sp>
      <p:sp>
        <p:nvSpPr>
          <p:cNvPr id="28" name="TextBox 28"/>
          <p:cNvSpPr txBox="1"/>
          <p:nvPr/>
        </p:nvSpPr>
        <p:spPr>
          <a:xfrm>
            <a:off x="5909534" y="1967401"/>
            <a:ext cx="3385665" cy="535596"/>
          </a:xfrm>
          <a:prstGeom prst="rect">
            <a:avLst/>
          </a:prstGeom>
        </p:spPr>
        <p:txBody>
          <a:bodyPr lIns="0" tIns="0" rIns="0" bIns="0" rtlCol="0" anchor="t">
            <a:spAutoFit/>
          </a:bodyPr>
          <a:lstStyle/>
          <a:p>
            <a:pPr>
              <a:lnSpc>
                <a:spcPts val="2150"/>
              </a:lnSpc>
            </a:pPr>
            <a:r>
              <a:rPr lang="en-US" sz="1433" spc="72" dirty="0" err="1">
                <a:solidFill>
                  <a:srgbClr val="000000"/>
                </a:solidFill>
                <a:latin typeface="Raleway"/>
              </a:rPr>
              <a:t>беженцы</a:t>
            </a:r>
            <a:r>
              <a:rPr lang="en-US" sz="1433" spc="72" dirty="0">
                <a:solidFill>
                  <a:srgbClr val="000000"/>
                </a:solidFill>
                <a:latin typeface="Raleway"/>
              </a:rPr>
              <a:t> и </a:t>
            </a:r>
            <a:r>
              <a:rPr lang="en-US" sz="1433" spc="72" dirty="0" err="1">
                <a:solidFill>
                  <a:srgbClr val="000000"/>
                </a:solidFill>
                <a:latin typeface="Raleway"/>
              </a:rPr>
              <a:t>вынужденные</a:t>
            </a:r>
            <a:r>
              <a:rPr lang="en-US" sz="1433" spc="72" dirty="0">
                <a:solidFill>
                  <a:srgbClr val="000000"/>
                </a:solidFill>
                <a:latin typeface="Raleway"/>
              </a:rPr>
              <a:t> </a:t>
            </a:r>
            <a:r>
              <a:rPr lang="en-US" sz="1433" spc="72" dirty="0" err="1">
                <a:solidFill>
                  <a:srgbClr val="000000"/>
                </a:solidFill>
                <a:latin typeface="Raleway"/>
              </a:rPr>
              <a:t>переселенцы</a:t>
            </a:r>
            <a:endParaRPr lang="en-US" sz="1433" spc="72" dirty="0">
              <a:solidFill>
                <a:srgbClr val="000000"/>
              </a:solidFill>
              <a:latin typeface="Raleway"/>
            </a:endParaRPr>
          </a:p>
        </p:txBody>
      </p:sp>
      <p:sp>
        <p:nvSpPr>
          <p:cNvPr id="29" name="TextBox 29"/>
          <p:cNvSpPr txBox="1"/>
          <p:nvPr/>
        </p:nvSpPr>
        <p:spPr>
          <a:xfrm>
            <a:off x="5909534" y="2623512"/>
            <a:ext cx="3385665" cy="253467"/>
          </a:xfrm>
          <a:prstGeom prst="rect">
            <a:avLst/>
          </a:prstGeom>
        </p:spPr>
        <p:txBody>
          <a:bodyPr lIns="0" tIns="0" rIns="0" bIns="0" rtlCol="0" anchor="t">
            <a:spAutoFit/>
          </a:bodyPr>
          <a:lstStyle/>
          <a:p>
            <a:pPr>
              <a:lnSpc>
                <a:spcPts val="2150"/>
              </a:lnSpc>
            </a:pPr>
            <a:r>
              <a:rPr lang="en-US" sz="1433" spc="72">
                <a:solidFill>
                  <a:srgbClr val="000000"/>
                </a:solidFill>
                <a:latin typeface="Raleway"/>
              </a:rPr>
              <a:t>малоимущие граждане</a:t>
            </a:r>
          </a:p>
        </p:txBody>
      </p:sp>
      <p:sp>
        <p:nvSpPr>
          <p:cNvPr id="30" name="TextBox 30"/>
          <p:cNvSpPr txBox="1"/>
          <p:nvPr/>
        </p:nvSpPr>
        <p:spPr>
          <a:xfrm>
            <a:off x="5909534" y="3150995"/>
            <a:ext cx="3385665" cy="535596"/>
          </a:xfrm>
          <a:prstGeom prst="rect">
            <a:avLst/>
          </a:prstGeom>
        </p:spPr>
        <p:txBody>
          <a:bodyPr lIns="0" tIns="0" rIns="0" bIns="0" rtlCol="0" anchor="t">
            <a:spAutoFit/>
          </a:bodyPr>
          <a:lstStyle/>
          <a:p>
            <a:pPr>
              <a:lnSpc>
                <a:spcPts val="2150"/>
              </a:lnSpc>
            </a:pPr>
            <a:r>
              <a:rPr lang="en-US" sz="1433" spc="72">
                <a:solidFill>
                  <a:srgbClr val="000000"/>
                </a:solidFill>
                <a:latin typeface="Raleway"/>
              </a:rPr>
              <a:t>лица без определенного места жительства и занятий</a:t>
            </a:r>
          </a:p>
        </p:txBody>
      </p:sp>
      <p:sp>
        <p:nvSpPr>
          <p:cNvPr id="31" name="TextBox 31"/>
          <p:cNvSpPr txBox="1"/>
          <p:nvPr/>
        </p:nvSpPr>
        <p:spPr>
          <a:xfrm>
            <a:off x="5909534" y="3959182"/>
            <a:ext cx="3385665" cy="817724"/>
          </a:xfrm>
          <a:prstGeom prst="rect">
            <a:avLst/>
          </a:prstGeom>
        </p:spPr>
        <p:txBody>
          <a:bodyPr lIns="0" tIns="0" rIns="0" bIns="0" rtlCol="0" anchor="t">
            <a:spAutoFit/>
          </a:bodyPr>
          <a:lstStyle/>
          <a:p>
            <a:pPr>
              <a:lnSpc>
                <a:spcPts val="2150"/>
              </a:lnSpc>
            </a:pPr>
            <a:r>
              <a:rPr lang="en-US" sz="1433" spc="72">
                <a:solidFill>
                  <a:srgbClr val="000000"/>
                </a:solidFill>
                <a:latin typeface="Raleway"/>
              </a:rPr>
              <a:t>граждане, признанные нуждающимися в социальном обслуживании</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25712" y="1467123"/>
            <a:ext cx="9073008" cy="3312368"/>
          </a:xfrm>
          <a:prstGeom prst="rect">
            <a:avLst/>
          </a:prstGeom>
          <a:solidFill>
            <a:srgbClr val="DD5C5C"/>
          </a:solidFill>
        </p:spPr>
      </p:sp>
      <p:sp>
        <p:nvSpPr>
          <p:cNvPr id="3" name="TextBox 3"/>
          <p:cNvSpPr txBox="1"/>
          <p:nvPr/>
        </p:nvSpPr>
        <p:spPr>
          <a:xfrm>
            <a:off x="760287" y="2431243"/>
            <a:ext cx="8560051" cy="1692771"/>
          </a:xfrm>
          <a:prstGeom prst="rect">
            <a:avLst/>
          </a:prstGeom>
        </p:spPr>
        <p:txBody>
          <a:bodyPr lIns="0" tIns="0" rIns="0" bIns="0" rtlCol="0" anchor="t">
            <a:spAutoFit/>
          </a:bodyPr>
          <a:lstStyle/>
          <a:p>
            <a:pPr algn="ctr">
              <a:lnSpc>
                <a:spcPts val="4437"/>
              </a:lnSpc>
            </a:pPr>
            <a:r>
              <a:rPr lang="en-US" sz="3858">
                <a:solidFill>
                  <a:srgbClr val="EFEFEF"/>
                </a:solidFill>
                <a:latin typeface="Raleway Bold"/>
              </a:rPr>
              <a:t>КАКИМ УСЛОВИЯМ ДОЛЖЕН СООТВЕТСТВОВАТЬ СМСП КАТЕГОРИИ 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3030" y="382951"/>
            <a:ext cx="4904649" cy="4904649"/>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EFEF">
                <a:alpha val="84706"/>
              </a:srgbClr>
            </a:solidFill>
          </p:spPr>
        </p:sp>
      </p:grpSp>
      <p:grpSp>
        <p:nvGrpSpPr>
          <p:cNvPr id="4" name="Group 4"/>
          <p:cNvGrpSpPr/>
          <p:nvPr/>
        </p:nvGrpSpPr>
        <p:grpSpPr>
          <a:xfrm>
            <a:off x="4642945" y="382951"/>
            <a:ext cx="4904649" cy="4904649"/>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EFEF">
                <a:alpha val="19608"/>
              </a:srgbClr>
            </a:solidFill>
          </p:spPr>
        </p:sp>
      </p:grpSp>
      <p:grpSp>
        <p:nvGrpSpPr>
          <p:cNvPr id="6" name="Group 6"/>
          <p:cNvGrpSpPr/>
          <p:nvPr/>
        </p:nvGrpSpPr>
        <p:grpSpPr>
          <a:xfrm>
            <a:off x="1477997" y="1500583"/>
            <a:ext cx="3014715" cy="2674486"/>
            <a:chOff x="0" y="19051"/>
            <a:chExt cx="7292287" cy="6469309"/>
          </a:xfrm>
        </p:grpSpPr>
        <p:sp>
          <p:nvSpPr>
            <p:cNvPr id="7" name="TextBox 7"/>
            <p:cNvSpPr txBox="1"/>
            <p:nvPr/>
          </p:nvSpPr>
          <p:spPr>
            <a:xfrm>
              <a:off x="0" y="19051"/>
              <a:ext cx="7292287" cy="1364880"/>
            </a:xfrm>
            <a:prstGeom prst="rect">
              <a:avLst/>
            </a:prstGeom>
          </p:spPr>
          <p:txBody>
            <a:bodyPr lIns="0" tIns="0" rIns="0" bIns="0" rtlCol="0" anchor="t">
              <a:spAutoFit/>
            </a:bodyPr>
            <a:lstStyle/>
            <a:p>
              <a:pPr algn="ctr">
                <a:lnSpc>
                  <a:spcPts val="4437"/>
                </a:lnSpc>
              </a:pPr>
              <a:r>
                <a:rPr lang="en-US" sz="3858">
                  <a:solidFill>
                    <a:srgbClr val="000000"/>
                  </a:solidFill>
                  <a:latin typeface="Raleway Bold"/>
                </a:rPr>
                <a:t>50%</a:t>
              </a:r>
            </a:p>
          </p:txBody>
        </p:sp>
        <p:sp>
          <p:nvSpPr>
            <p:cNvPr id="8" name="TextBox 8"/>
            <p:cNvSpPr txBox="1"/>
            <p:nvPr/>
          </p:nvSpPr>
          <p:spPr>
            <a:xfrm>
              <a:off x="0" y="2252422"/>
              <a:ext cx="7292287" cy="4235938"/>
            </a:xfrm>
            <a:prstGeom prst="rect">
              <a:avLst/>
            </a:prstGeom>
          </p:spPr>
          <p:txBody>
            <a:bodyPr lIns="0" tIns="0" rIns="0" bIns="0" rtlCol="0" anchor="t">
              <a:spAutoFit/>
            </a:bodyPr>
            <a:lstStyle/>
            <a:p>
              <a:pPr algn="ctr">
                <a:lnSpc>
                  <a:spcPts val="2342"/>
                </a:lnSpc>
              </a:pPr>
              <a:r>
                <a:rPr lang="en-US" sz="1874" spc="66">
                  <a:solidFill>
                    <a:srgbClr val="000000"/>
                  </a:solidFill>
                  <a:latin typeface="Raleway Italics"/>
                </a:rPr>
                <a:t>работников СМСП являются гражданами, отнесенными к категориям социально уязвимых </a:t>
              </a:r>
            </a:p>
            <a:p>
              <a:pPr algn="ctr">
                <a:lnSpc>
                  <a:spcPts val="2343"/>
                </a:lnSpc>
              </a:pPr>
              <a:r>
                <a:rPr lang="en-US" sz="1874" spc="66">
                  <a:solidFill>
                    <a:srgbClr val="000000"/>
                  </a:solidFill>
                  <a:latin typeface="Raleway Italics"/>
                </a:rPr>
                <a:t>(но не менее 2 лиц)</a:t>
              </a:r>
            </a:p>
          </p:txBody>
        </p:sp>
      </p:grpSp>
      <p:grpSp>
        <p:nvGrpSpPr>
          <p:cNvPr id="9" name="Group 9"/>
          <p:cNvGrpSpPr/>
          <p:nvPr/>
        </p:nvGrpSpPr>
        <p:grpSpPr>
          <a:xfrm>
            <a:off x="5703032" y="1208898"/>
            <a:ext cx="3014715" cy="3264392"/>
            <a:chOff x="0" y="19049"/>
            <a:chExt cx="7292287" cy="7896229"/>
          </a:xfrm>
        </p:grpSpPr>
        <p:sp>
          <p:nvSpPr>
            <p:cNvPr id="10" name="TextBox 10"/>
            <p:cNvSpPr txBox="1"/>
            <p:nvPr/>
          </p:nvSpPr>
          <p:spPr>
            <a:xfrm>
              <a:off x="0" y="19049"/>
              <a:ext cx="7292287" cy="1364880"/>
            </a:xfrm>
            <a:prstGeom prst="rect">
              <a:avLst/>
            </a:prstGeom>
          </p:spPr>
          <p:txBody>
            <a:bodyPr lIns="0" tIns="0" rIns="0" bIns="0" rtlCol="0" anchor="t">
              <a:spAutoFit/>
            </a:bodyPr>
            <a:lstStyle/>
            <a:p>
              <a:pPr algn="ctr">
                <a:lnSpc>
                  <a:spcPts val="4437"/>
                </a:lnSpc>
              </a:pPr>
              <a:r>
                <a:rPr lang="en-US" sz="3858" dirty="0">
                  <a:latin typeface="Raleway Bold"/>
                </a:rPr>
                <a:t>25%</a:t>
              </a:r>
            </a:p>
          </p:txBody>
        </p:sp>
        <p:sp>
          <p:nvSpPr>
            <p:cNvPr id="11" name="TextBox 11"/>
            <p:cNvSpPr txBox="1"/>
            <p:nvPr/>
          </p:nvSpPr>
          <p:spPr>
            <a:xfrm>
              <a:off x="0" y="2252422"/>
              <a:ext cx="7292287" cy="5662856"/>
            </a:xfrm>
            <a:prstGeom prst="rect">
              <a:avLst/>
            </a:prstGeom>
          </p:spPr>
          <p:txBody>
            <a:bodyPr lIns="0" tIns="0" rIns="0" bIns="0" rtlCol="0" anchor="t">
              <a:spAutoFit/>
            </a:bodyPr>
            <a:lstStyle/>
            <a:p>
              <a:pPr algn="ctr">
                <a:lnSpc>
                  <a:spcPts val="2343"/>
                </a:lnSpc>
              </a:pPr>
              <a:r>
                <a:rPr lang="en-US" sz="1874" spc="66" dirty="0" err="1">
                  <a:latin typeface="Raleway Italics"/>
                </a:rPr>
                <a:t>составляет</a:t>
              </a:r>
              <a:r>
                <a:rPr lang="en-US" sz="1874" spc="66" dirty="0">
                  <a:latin typeface="Raleway Italics"/>
                </a:rPr>
                <a:t> </a:t>
              </a:r>
              <a:r>
                <a:rPr lang="en-US" sz="1874" spc="66" dirty="0" err="1">
                  <a:latin typeface="Raleway Italics"/>
                </a:rPr>
                <a:t>доля</a:t>
              </a:r>
              <a:r>
                <a:rPr lang="en-US" sz="1874" spc="66" dirty="0">
                  <a:latin typeface="Raleway Italics"/>
                </a:rPr>
                <a:t> </a:t>
              </a:r>
              <a:r>
                <a:rPr lang="en-US" sz="1874" spc="66" dirty="0" err="1">
                  <a:latin typeface="Raleway Italics"/>
                </a:rPr>
                <a:t>расходов</a:t>
              </a:r>
              <a:r>
                <a:rPr lang="en-US" sz="1874" spc="66" dirty="0">
                  <a:latin typeface="Raleway Italics"/>
                </a:rPr>
                <a:t> СМСП </a:t>
              </a:r>
              <a:r>
                <a:rPr lang="en-US" sz="1874" spc="66" dirty="0" err="1">
                  <a:latin typeface="Raleway Italics"/>
                </a:rPr>
                <a:t>на</a:t>
              </a:r>
              <a:r>
                <a:rPr lang="en-US" sz="1874" spc="66" dirty="0">
                  <a:latin typeface="Raleway Italics"/>
                </a:rPr>
                <a:t> </a:t>
              </a:r>
              <a:r>
                <a:rPr lang="en-US" sz="1874" spc="66" dirty="0" err="1">
                  <a:latin typeface="Raleway Italics"/>
                </a:rPr>
                <a:t>оплату</a:t>
              </a:r>
              <a:r>
                <a:rPr lang="en-US" sz="1874" spc="66" dirty="0">
                  <a:latin typeface="Raleway Italics"/>
                </a:rPr>
                <a:t> </a:t>
              </a:r>
              <a:r>
                <a:rPr lang="en-US" sz="1874" spc="66" dirty="0" err="1">
                  <a:latin typeface="Raleway Italics"/>
                </a:rPr>
                <a:t>труда</a:t>
              </a:r>
              <a:r>
                <a:rPr lang="en-US" sz="1874" spc="66" dirty="0">
                  <a:latin typeface="Raleway Italics"/>
                </a:rPr>
                <a:t> </a:t>
              </a:r>
              <a:r>
                <a:rPr lang="en-US" sz="1874" spc="66" dirty="0" err="1">
                  <a:latin typeface="Raleway Italics"/>
                </a:rPr>
                <a:t>лиц</a:t>
              </a:r>
              <a:r>
                <a:rPr lang="en-US" sz="1874" spc="66" dirty="0">
                  <a:latin typeface="Raleway Italics"/>
                </a:rPr>
                <a:t>, </a:t>
              </a:r>
              <a:r>
                <a:rPr lang="en-US" sz="1874" spc="66" dirty="0" err="1">
                  <a:latin typeface="Raleway Italics"/>
                </a:rPr>
                <a:t>отнесенных</a:t>
              </a:r>
              <a:r>
                <a:rPr lang="en-US" sz="1874" spc="66" dirty="0">
                  <a:latin typeface="Raleway Italics"/>
                </a:rPr>
                <a:t> к </a:t>
              </a:r>
              <a:r>
                <a:rPr lang="en-US" sz="1874" spc="66" dirty="0" err="1">
                  <a:latin typeface="Raleway Italics"/>
                </a:rPr>
                <a:t>категориям</a:t>
              </a:r>
              <a:r>
                <a:rPr lang="en-US" sz="1874" spc="66" dirty="0">
                  <a:latin typeface="Raleway Italics"/>
                </a:rPr>
                <a:t> </a:t>
              </a:r>
              <a:r>
                <a:rPr lang="en-US" sz="1874" spc="66" dirty="0" err="1">
                  <a:latin typeface="Raleway Italics"/>
                </a:rPr>
                <a:t>социально</a:t>
              </a:r>
              <a:r>
                <a:rPr lang="en-US" sz="1874" spc="66" dirty="0">
                  <a:latin typeface="Raleway Italics"/>
                </a:rPr>
                <a:t> </a:t>
              </a:r>
              <a:r>
                <a:rPr lang="en-US" sz="1874" spc="66" dirty="0" err="1">
                  <a:latin typeface="Raleway Italics"/>
                </a:rPr>
                <a:t>уязвимых</a:t>
              </a:r>
              <a:r>
                <a:rPr lang="en-US" sz="1874" spc="66" dirty="0">
                  <a:latin typeface="Raleway Italics"/>
                </a:rPr>
                <a:t>, в </a:t>
              </a:r>
              <a:r>
                <a:rPr lang="en-US" sz="1874" spc="66" dirty="0" err="1">
                  <a:latin typeface="Raleway Italics"/>
                </a:rPr>
                <a:t>общих</a:t>
              </a:r>
              <a:r>
                <a:rPr lang="en-US" sz="1874" spc="66" dirty="0">
                  <a:latin typeface="Raleway Italics"/>
                </a:rPr>
                <a:t> </a:t>
              </a:r>
              <a:r>
                <a:rPr lang="en-US" sz="1874" spc="66" dirty="0" err="1">
                  <a:latin typeface="Raleway Italics"/>
                </a:rPr>
                <a:t>расходах</a:t>
              </a:r>
              <a:r>
                <a:rPr lang="en-US" sz="1874" spc="66" dirty="0">
                  <a:latin typeface="Raleway Italics"/>
                </a:rPr>
                <a:t> </a:t>
              </a:r>
              <a:r>
                <a:rPr lang="en-US" sz="1874" spc="66" dirty="0" err="1">
                  <a:latin typeface="Raleway Italics"/>
                </a:rPr>
                <a:t>на</a:t>
              </a:r>
              <a:r>
                <a:rPr lang="en-US" sz="1874" spc="66" dirty="0">
                  <a:latin typeface="Raleway Italics"/>
                </a:rPr>
                <a:t> </a:t>
              </a:r>
              <a:r>
                <a:rPr lang="en-US" sz="1874" spc="66" dirty="0" err="1">
                  <a:latin typeface="Raleway Italics"/>
                </a:rPr>
                <a:t>оплату</a:t>
              </a:r>
              <a:r>
                <a:rPr lang="en-US" sz="1874" spc="66" dirty="0">
                  <a:latin typeface="Raleway Italics"/>
                </a:rPr>
                <a:t> </a:t>
              </a:r>
              <a:r>
                <a:rPr lang="en-US" sz="1874" spc="66" dirty="0" err="1">
                  <a:latin typeface="Raleway Italics"/>
                </a:rPr>
                <a:t>труда</a:t>
              </a:r>
              <a:endParaRPr lang="en-US" sz="1874" spc="66" dirty="0">
                <a:latin typeface="Raleway Italics"/>
              </a:endParaRPr>
            </a:p>
          </p:txBody>
        </p:sp>
      </p:grpSp>
      <p:sp>
        <p:nvSpPr>
          <p:cNvPr id="12" name="TextBox 12"/>
          <p:cNvSpPr txBox="1"/>
          <p:nvPr/>
        </p:nvSpPr>
        <p:spPr>
          <a:xfrm>
            <a:off x="1477997" y="1191922"/>
            <a:ext cx="3014715" cy="276422"/>
          </a:xfrm>
          <a:prstGeom prst="rect">
            <a:avLst/>
          </a:prstGeom>
        </p:spPr>
        <p:txBody>
          <a:bodyPr lIns="0" tIns="0" rIns="0" bIns="0" rtlCol="0" anchor="t">
            <a:spAutoFit/>
          </a:bodyPr>
          <a:lstStyle/>
          <a:p>
            <a:pPr algn="ctr">
              <a:lnSpc>
                <a:spcPts val="2343"/>
              </a:lnSpc>
            </a:pPr>
            <a:r>
              <a:rPr lang="en-US" sz="1874" spc="66">
                <a:solidFill>
                  <a:srgbClr val="000000"/>
                </a:solidFill>
                <a:latin typeface="Raleway Italics"/>
              </a:rPr>
              <a:t>не менее</a:t>
            </a:r>
          </a:p>
        </p:txBody>
      </p:sp>
      <p:sp>
        <p:nvSpPr>
          <p:cNvPr id="13" name="TextBox 13"/>
          <p:cNvSpPr txBox="1"/>
          <p:nvPr/>
        </p:nvSpPr>
        <p:spPr>
          <a:xfrm>
            <a:off x="5703032" y="912138"/>
            <a:ext cx="3014715" cy="276422"/>
          </a:xfrm>
          <a:prstGeom prst="rect">
            <a:avLst/>
          </a:prstGeom>
        </p:spPr>
        <p:txBody>
          <a:bodyPr lIns="0" tIns="0" rIns="0" bIns="0" rtlCol="0" anchor="t">
            <a:spAutoFit/>
          </a:bodyPr>
          <a:lstStyle/>
          <a:p>
            <a:pPr algn="ctr">
              <a:lnSpc>
                <a:spcPts val="2343"/>
              </a:lnSpc>
            </a:pPr>
            <a:r>
              <a:rPr lang="en-US" sz="1874" spc="66" dirty="0" err="1">
                <a:latin typeface="Raleway Italics"/>
              </a:rPr>
              <a:t>не</a:t>
            </a:r>
            <a:r>
              <a:rPr lang="en-US" sz="1874" spc="66" dirty="0">
                <a:latin typeface="Raleway Italics"/>
              </a:rPr>
              <a:t> </a:t>
            </a:r>
            <a:r>
              <a:rPr lang="en-US" sz="1874" spc="66" dirty="0" err="1">
                <a:latin typeface="Raleway Italics"/>
              </a:rPr>
              <a:t>менее</a:t>
            </a:r>
            <a:endParaRPr lang="en-US" sz="1874" spc="66" dirty="0">
              <a:latin typeface="Raleway Itali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7095" y="-104908"/>
            <a:ext cx="249067" cy="5880365"/>
          </a:xfrm>
          <a:prstGeom prst="rect">
            <a:avLst/>
          </a:prstGeom>
          <a:solidFill>
            <a:srgbClr val="DD5C5C"/>
          </a:solidFill>
        </p:spPr>
      </p:sp>
      <p:grpSp>
        <p:nvGrpSpPr>
          <p:cNvPr id="4" name="Group 4"/>
          <p:cNvGrpSpPr/>
          <p:nvPr/>
        </p:nvGrpSpPr>
        <p:grpSpPr>
          <a:xfrm>
            <a:off x="1655936" y="1971179"/>
            <a:ext cx="7498530" cy="2055045"/>
            <a:chOff x="0" y="-38100"/>
            <a:chExt cx="18138177" cy="4970942"/>
          </a:xfrm>
        </p:grpSpPr>
        <p:sp>
          <p:nvSpPr>
            <p:cNvPr id="5" name="TextBox 5"/>
            <p:cNvSpPr txBox="1"/>
            <p:nvPr/>
          </p:nvSpPr>
          <p:spPr>
            <a:xfrm>
              <a:off x="0" y="-38100"/>
              <a:ext cx="18138177" cy="721835"/>
            </a:xfrm>
            <a:prstGeom prst="rect">
              <a:avLst/>
            </a:prstGeom>
          </p:spPr>
          <p:txBody>
            <a:bodyPr lIns="0" tIns="0" rIns="0" bIns="0" rtlCol="0" anchor="t">
              <a:spAutoFit/>
            </a:bodyPr>
            <a:lstStyle/>
            <a:p>
              <a:pPr>
                <a:lnSpc>
                  <a:spcPts val="2480"/>
                </a:lnSpc>
              </a:pPr>
              <a:r>
                <a:rPr lang="en-US" sz="1984" spc="69" dirty="0">
                  <a:solidFill>
                    <a:srgbClr val="BD2640"/>
                  </a:solidFill>
                  <a:latin typeface="Raleway Bold"/>
                </a:rPr>
                <a:t>НЕ МОЖЕТ ЯВЛЯТЬСЯ ДЕЯТЕЛЬНОСТЬ</a:t>
              </a:r>
            </a:p>
          </p:txBody>
        </p:sp>
        <p:sp>
          <p:nvSpPr>
            <p:cNvPr id="6" name="TextBox 6"/>
            <p:cNvSpPr txBox="1"/>
            <p:nvPr/>
          </p:nvSpPr>
          <p:spPr>
            <a:xfrm>
              <a:off x="0" y="1907927"/>
              <a:ext cx="18138177" cy="3024915"/>
            </a:xfrm>
            <a:prstGeom prst="rect">
              <a:avLst/>
            </a:prstGeom>
          </p:spPr>
          <p:txBody>
            <a:bodyPr lIns="0" tIns="0" rIns="0" bIns="0" rtlCol="0" anchor="t">
              <a:spAutoFit/>
            </a:bodyPr>
            <a:lstStyle/>
            <a:p>
              <a:pPr marL="273009" lvl="1" indent="-136505">
                <a:lnSpc>
                  <a:spcPts val="2480"/>
                </a:lnSpc>
                <a:buFont typeface="Arial"/>
                <a:buChar char="•"/>
              </a:pPr>
              <a:r>
                <a:rPr lang="en-US" sz="1654" spc="83" dirty="0">
                  <a:solidFill>
                    <a:srgbClr val="000000"/>
                  </a:solidFill>
                  <a:latin typeface="Raleway"/>
                </a:rPr>
                <a:t>по </a:t>
              </a:r>
              <a:r>
                <a:rPr lang="en-US" sz="1654" spc="83" dirty="0" err="1">
                  <a:solidFill>
                    <a:srgbClr val="000000"/>
                  </a:solidFill>
                  <a:latin typeface="Raleway"/>
                </a:rPr>
                <a:t>производству</a:t>
              </a:r>
              <a:r>
                <a:rPr lang="en-US" sz="1654" spc="83" dirty="0">
                  <a:solidFill>
                    <a:srgbClr val="000000"/>
                  </a:solidFill>
                  <a:latin typeface="Raleway"/>
                </a:rPr>
                <a:t> и (</a:t>
              </a:r>
              <a:r>
                <a:rPr lang="en-US" sz="1654" spc="83" dirty="0" err="1">
                  <a:solidFill>
                    <a:srgbClr val="000000"/>
                  </a:solidFill>
                  <a:latin typeface="Raleway"/>
                </a:rPr>
                <a:t>или</a:t>
              </a:r>
              <a:r>
                <a:rPr lang="en-US" sz="1654" spc="83" dirty="0">
                  <a:solidFill>
                    <a:srgbClr val="000000"/>
                  </a:solidFill>
                  <a:latin typeface="Raleway"/>
                </a:rPr>
                <a:t>) </a:t>
              </a:r>
              <a:r>
                <a:rPr lang="en-US" sz="1654" spc="83" dirty="0" err="1">
                  <a:solidFill>
                    <a:srgbClr val="000000"/>
                  </a:solidFill>
                  <a:latin typeface="Raleway"/>
                </a:rPr>
                <a:t>реализации</a:t>
              </a:r>
              <a:r>
                <a:rPr lang="en-US" sz="1654" spc="83" dirty="0">
                  <a:solidFill>
                    <a:srgbClr val="000000"/>
                  </a:solidFill>
                  <a:latin typeface="Raleway"/>
                </a:rPr>
                <a:t> </a:t>
              </a:r>
              <a:r>
                <a:rPr lang="en-US" sz="1654" spc="83" dirty="0" err="1">
                  <a:solidFill>
                    <a:srgbClr val="000000"/>
                  </a:solidFill>
                  <a:latin typeface="Raleway"/>
                </a:rPr>
                <a:t>подакцизных</a:t>
              </a:r>
              <a:r>
                <a:rPr lang="en-US" sz="1654" spc="83" dirty="0">
                  <a:solidFill>
                    <a:srgbClr val="000000"/>
                  </a:solidFill>
                  <a:latin typeface="Raleway"/>
                </a:rPr>
                <a:t> </a:t>
              </a:r>
              <a:r>
                <a:rPr lang="en-US" sz="1654" spc="83" dirty="0" err="1">
                  <a:solidFill>
                    <a:srgbClr val="000000"/>
                  </a:solidFill>
                  <a:latin typeface="Raleway"/>
                </a:rPr>
                <a:t>товаров</a:t>
              </a:r>
              <a:endParaRPr lang="en-US" sz="1654" spc="83" dirty="0">
                <a:solidFill>
                  <a:srgbClr val="000000"/>
                </a:solidFill>
                <a:latin typeface="Raleway"/>
              </a:endParaRPr>
            </a:p>
            <a:p>
              <a:pPr>
                <a:lnSpc>
                  <a:spcPts val="2480"/>
                </a:lnSpc>
              </a:pPr>
              <a:endParaRPr lang="en-US" sz="1654" spc="83" dirty="0">
                <a:solidFill>
                  <a:srgbClr val="000000"/>
                </a:solidFill>
                <a:latin typeface="Raleway"/>
              </a:endParaRPr>
            </a:p>
            <a:p>
              <a:pPr marL="273009" lvl="1" indent="-136505">
                <a:lnSpc>
                  <a:spcPts val="2480"/>
                </a:lnSpc>
                <a:buFont typeface="Arial"/>
                <a:buChar char="•"/>
              </a:pPr>
              <a:r>
                <a:rPr lang="en-US" sz="1654" spc="83" dirty="0">
                  <a:solidFill>
                    <a:srgbClr val="000000"/>
                  </a:solidFill>
                  <a:latin typeface="Raleway"/>
                </a:rPr>
                <a:t>по </a:t>
              </a:r>
              <a:r>
                <a:rPr lang="en-US" sz="1654" spc="83" dirty="0" err="1">
                  <a:solidFill>
                    <a:srgbClr val="000000"/>
                  </a:solidFill>
                  <a:latin typeface="Raleway"/>
                </a:rPr>
                <a:t>добыче</a:t>
              </a:r>
              <a:r>
                <a:rPr lang="en-US" sz="1654" spc="83" dirty="0">
                  <a:solidFill>
                    <a:srgbClr val="000000"/>
                  </a:solidFill>
                  <a:latin typeface="Raleway"/>
                </a:rPr>
                <a:t> и (</a:t>
              </a:r>
              <a:r>
                <a:rPr lang="en-US" sz="1654" spc="83" dirty="0" err="1">
                  <a:solidFill>
                    <a:srgbClr val="000000"/>
                  </a:solidFill>
                  <a:latin typeface="Raleway"/>
                </a:rPr>
                <a:t>или</a:t>
              </a:r>
              <a:r>
                <a:rPr lang="en-US" sz="1654" spc="83" dirty="0">
                  <a:solidFill>
                    <a:srgbClr val="000000"/>
                  </a:solidFill>
                  <a:latin typeface="Raleway"/>
                </a:rPr>
                <a:t>) </a:t>
              </a:r>
              <a:r>
                <a:rPr lang="en-US" sz="1654" spc="83" dirty="0" err="1">
                  <a:solidFill>
                    <a:srgbClr val="000000"/>
                  </a:solidFill>
                  <a:latin typeface="Raleway"/>
                </a:rPr>
                <a:t>реализации</a:t>
              </a:r>
              <a:r>
                <a:rPr lang="en-US" sz="1654" spc="83" dirty="0">
                  <a:solidFill>
                    <a:srgbClr val="000000"/>
                  </a:solidFill>
                  <a:latin typeface="Raleway"/>
                </a:rPr>
                <a:t> </a:t>
              </a:r>
              <a:r>
                <a:rPr lang="en-US" sz="1654" spc="83" dirty="0" err="1">
                  <a:solidFill>
                    <a:srgbClr val="000000"/>
                  </a:solidFill>
                  <a:latin typeface="Raleway"/>
                </a:rPr>
                <a:t>полезных</a:t>
              </a:r>
              <a:r>
                <a:rPr lang="en-US" sz="1654" spc="83" dirty="0">
                  <a:solidFill>
                    <a:srgbClr val="000000"/>
                  </a:solidFill>
                  <a:latin typeface="Raleway"/>
                </a:rPr>
                <a:t> </a:t>
              </a:r>
              <a:r>
                <a:rPr lang="en-US" sz="1654" spc="83" dirty="0" err="1">
                  <a:solidFill>
                    <a:srgbClr val="000000"/>
                  </a:solidFill>
                  <a:latin typeface="Raleway"/>
                </a:rPr>
                <a:t>ископаемых</a:t>
              </a:r>
              <a:r>
                <a:rPr lang="en-US" sz="1654" spc="83" dirty="0">
                  <a:solidFill>
                    <a:srgbClr val="000000"/>
                  </a:solidFill>
                  <a:latin typeface="Raleway"/>
                </a:rPr>
                <a:t>, </a:t>
              </a:r>
              <a:r>
                <a:rPr lang="en-US" sz="1654" spc="83" dirty="0" err="1">
                  <a:solidFill>
                    <a:srgbClr val="000000"/>
                  </a:solidFill>
                  <a:latin typeface="Raleway"/>
                </a:rPr>
                <a:t>за</a:t>
              </a:r>
              <a:r>
                <a:rPr lang="en-US" sz="1654" spc="83" dirty="0">
                  <a:solidFill>
                    <a:srgbClr val="000000"/>
                  </a:solidFill>
                  <a:latin typeface="Raleway"/>
                </a:rPr>
                <a:t> </a:t>
              </a:r>
              <a:r>
                <a:rPr lang="en-US" sz="1654" spc="83" dirty="0" err="1">
                  <a:solidFill>
                    <a:srgbClr val="000000"/>
                  </a:solidFill>
                  <a:latin typeface="Raleway"/>
                </a:rPr>
                <a:t>исключением</a:t>
              </a:r>
              <a:r>
                <a:rPr lang="en-US" sz="1654" spc="83" dirty="0">
                  <a:solidFill>
                    <a:srgbClr val="000000"/>
                  </a:solidFill>
                  <a:latin typeface="Raleway"/>
                </a:rPr>
                <a:t> общераспространенных </a:t>
              </a:r>
              <a:r>
                <a:rPr lang="en-US" sz="1654" spc="83" dirty="0" err="1">
                  <a:solidFill>
                    <a:srgbClr val="000000"/>
                  </a:solidFill>
                  <a:latin typeface="Raleway"/>
                </a:rPr>
                <a:t>полезных</a:t>
              </a:r>
              <a:r>
                <a:rPr lang="en-US" sz="1654" spc="83" dirty="0">
                  <a:solidFill>
                    <a:srgbClr val="000000"/>
                  </a:solidFill>
                  <a:latin typeface="Raleway"/>
                </a:rPr>
                <a:t> </a:t>
              </a:r>
              <a:r>
                <a:rPr lang="en-US" sz="1654" spc="83" dirty="0" err="1">
                  <a:solidFill>
                    <a:srgbClr val="000000"/>
                  </a:solidFill>
                  <a:latin typeface="Raleway"/>
                </a:rPr>
                <a:t>ископаемых</a:t>
              </a:r>
              <a:endParaRPr lang="en-US" sz="1654" spc="83" dirty="0">
                <a:solidFill>
                  <a:srgbClr val="000000"/>
                </a:solidFill>
                <a:latin typeface="Raleway"/>
              </a:endParaRPr>
            </a:p>
          </p:txBody>
        </p:sp>
      </p:grpSp>
      <p:sp>
        <p:nvSpPr>
          <p:cNvPr id="8" name="TextBox 8"/>
          <p:cNvSpPr txBox="1"/>
          <p:nvPr/>
        </p:nvSpPr>
        <p:spPr>
          <a:xfrm>
            <a:off x="1367904" y="1306872"/>
            <a:ext cx="7498530" cy="298415"/>
          </a:xfrm>
          <a:prstGeom prst="rect">
            <a:avLst/>
          </a:prstGeom>
        </p:spPr>
        <p:txBody>
          <a:bodyPr lIns="0" tIns="0" rIns="0" bIns="0" rtlCol="0" anchor="t">
            <a:spAutoFit/>
          </a:bodyPr>
          <a:lstStyle/>
          <a:p>
            <a:pPr>
              <a:lnSpc>
                <a:spcPts val="2480"/>
              </a:lnSpc>
            </a:pPr>
            <a:r>
              <a:rPr lang="en-US" sz="1984" spc="69" dirty="0">
                <a:solidFill>
                  <a:srgbClr val="000000"/>
                </a:solidFill>
                <a:latin typeface="Raleway Bold"/>
              </a:rPr>
              <a:t>СОЦИАЛЬНЫМ ПРЕДПРИНИМАТЕЛЬСТВОМ</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127098"/>
            <a:ext cx="1965397" cy="5924745"/>
          </a:xfrm>
          <a:prstGeom prst="rect">
            <a:avLst/>
          </a:prstGeom>
          <a:solidFill>
            <a:srgbClr val="DD5C5C"/>
          </a:solidFill>
        </p:spPr>
      </p:sp>
      <p:grpSp>
        <p:nvGrpSpPr>
          <p:cNvPr id="3" name="Group 3"/>
          <p:cNvGrpSpPr/>
          <p:nvPr/>
        </p:nvGrpSpPr>
        <p:grpSpPr>
          <a:xfrm>
            <a:off x="2279272" y="1208921"/>
            <a:ext cx="7234317" cy="3423860"/>
            <a:chOff x="0" y="-85725"/>
            <a:chExt cx="17499073" cy="8281965"/>
          </a:xfrm>
        </p:grpSpPr>
        <p:sp>
          <p:nvSpPr>
            <p:cNvPr id="4" name="TextBox 4"/>
            <p:cNvSpPr txBox="1"/>
            <p:nvPr/>
          </p:nvSpPr>
          <p:spPr>
            <a:xfrm>
              <a:off x="0" y="1371842"/>
              <a:ext cx="17499073" cy="6824398"/>
            </a:xfrm>
            <a:prstGeom prst="rect">
              <a:avLst/>
            </a:prstGeom>
          </p:spPr>
          <p:txBody>
            <a:bodyPr lIns="0" tIns="0" rIns="0" bIns="0" rtlCol="0" anchor="t">
              <a:spAutoFit/>
            </a:bodyPr>
            <a:lstStyle/>
            <a:p>
              <a:pPr algn="r">
                <a:lnSpc>
                  <a:spcPts val="4366"/>
                </a:lnSpc>
              </a:pPr>
              <a:r>
                <a:rPr lang="en-US" sz="3969">
                  <a:solidFill>
                    <a:srgbClr val="DD5C5C"/>
                  </a:solidFill>
                  <a:latin typeface="Arimo Bold"/>
                </a:rPr>
                <a:t>Обеспечение реализации продукции, произведенной гражданами, отнесенными</a:t>
              </a:r>
            </a:p>
            <a:p>
              <a:pPr algn="r">
                <a:lnSpc>
                  <a:spcPts val="4366"/>
                </a:lnSpc>
              </a:pPr>
              <a:r>
                <a:rPr lang="en-US" sz="3969">
                  <a:solidFill>
                    <a:srgbClr val="DD5C5C"/>
                  </a:solidFill>
                  <a:latin typeface="Arimo Bold"/>
                </a:rPr>
                <a:t>к категориям социально уязвимых</a:t>
              </a:r>
            </a:p>
          </p:txBody>
        </p:sp>
        <p:sp>
          <p:nvSpPr>
            <p:cNvPr id="5" name="TextBox 5"/>
            <p:cNvSpPr txBox="1"/>
            <p:nvPr/>
          </p:nvSpPr>
          <p:spPr>
            <a:xfrm>
              <a:off x="2117428" y="-85725"/>
              <a:ext cx="15381645" cy="706170"/>
            </a:xfrm>
            <a:prstGeom prst="rect">
              <a:avLst/>
            </a:prstGeom>
          </p:spPr>
          <p:txBody>
            <a:bodyPr lIns="0" tIns="0" rIns="0" bIns="0" rtlCol="0" anchor="t">
              <a:spAutoFit/>
            </a:bodyPr>
            <a:lstStyle/>
            <a:p>
              <a:pPr algn="r">
                <a:lnSpc>
                  <a:spcPts val="2469"/>
                </a:lnSpc>
              </a:pPr>
              <a:r>
                <a:rPr lang="en-US" sz="1764" spc="220">
                  <a:solidFill>
                    <a:srgbClr val="000000"/>
                  </a:solidFill>
                  <a:latin typeface="Arimo Bold"/>
                </a:rPr>
                <a:t>КАТЕГОРИЯ 2</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012874" y="-124069"/>
            <a:ext cx="54877" cy="2316964"/>
          </a:xfrm>
          <a:prstGeom prst="rect">
            <a:avLst/>
          </a:prstGeom>
          <a:solidFill>
            <a:srgbClr val="EFEFEF"/>
          </a:solidFill>
        </p:spPr>
      </p:sp>
      <p:grpSp>
        <p:nvGrpSpPr>
          <p:cNvPr id="3" name="Group 3"/>
          <p:cNvGrpSpPr/>
          <p:nvPr/>
        </p:nvGrpSpPr>
        <p:grpSpPr>
          <a:xfrm>
            <a:off x="4378771" y="2173734"/>
            <a:ext cx="1323082" cy="1323082"/>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solidFill>
                <a:srgbClr val="000000"/>
              </a:solidFill>
            </a:ln>
          </p:spPr>
        </p:sp>
      </p:grpSp>
      <p:sp>
        <p:nvSpPr>
          <p:cNvPr id="5" name="AutoShape 5"/>
          <p:cNvSpPr/>
          <p:nvPr/>
        </p:nvSpPr>
        <p:spPr>
          <a:xfrm>
            <a:off x="5012874" y="3477655"/>
            <a:ext cx="54877" cy="2316964"/>
          </a:xfrm>
          <a:prstGeom prst="rect">
            <a:avLst/>
          </a:prstGeom>
          <a:solidFill>
            <a:srgbClr val="EFEFEF"/>
          </a:solidFill>
        </p:spPr>
      </p:sp>
      <p:sp>
        <p:nvSpPr>
          <p:cNvPr id="7" name="TextBox 7"/>
          <p:cNvSpPr txBox="1"/>
          <p:nvPr/>
        </p:nvSpPr>
        <p:spPr>
          <a:xfrm>
            <a:off x="624752" y="2413732"/>
            <a:ext cx="3331991" cy="817853"/>
          </a:xfrm>
          <a:prstGeom prst="rect">
            <a:avLst/>
          </a:prstGeom>
        </p:spPr>
        <p:txBody>
          <a:bodyPr lIns="0" tIns="0" rIns="0" bIns="0" rtlCol="0" anchor="t">
            <a:spAutoFit/>
          </a:bodyPr>
          <a:lstStyle/>
          <a:p>
            <a:pPr algn="ctr">
              <a:lnSpc>
                <a:spcPts val="3307"/>
              </a:lnSpc>
            </a:pPr>
            <a:r>
              <a:rPr lang="en-US" sz="2646" spc="93" dirty="0">
                <a:latin typeface="Raleway Bold"/>
              </a:rPr>
              <a:t>СОДЕРЖАНИЕ ДЕЯТЕЛЬНОСТИ</a:t>
            </a:r>
          </a:p>
        </p:txBody>
      </p:sp>
      <p:sp>
        <p:nvSpPr>
          <p:cNvPr id="8" name="TextBox 8"/>
          <p:cNvSpPr txBox="1"/>
          <p:nvPr/>
        </p:nvSpPr>
        <p:spPr>
          <a:xfrm>
            <a:off x="5942745" y="1396686"/>
            <a:ext cx="3757267" cy="2532937"/>
          </a:xfrm>
          <a:prstGeom prst="rect">
            <a:avLst/>
          </a:prstGeom>
        </p:spPr>
        <p:txBody>
          <a:bodyPr lIns="0" tIns="0" rIns="0" bIns="0" rtlCol="0" anchor="t">
            <a:spAutoFit/>
          </a:bodyPr>
          <a:lstStyle/>
          <a:p>
            <a:pPr algn="ctr">
              <a:lnSpc>
                <a:spcPts val="2480"/>
              </a:lnSpc>
            </a:pPr>
            <a:r>
              <a:rPr lang="en-US" sz="1654" spc="83" dirty="0" err="1">
                <a:latin typeface="Raleway Bold"/>
              </a:rPr>
              <a:t>целенаправленное</a:t>
            </a:r>
            <a:r>
              <a:rPr lang="en-US" sz="1654" spc="83" dirty="0">
                <a:latin typeface="Raleway Bold"/>
              </a:rPr>
              <a:t> </a:t>
            </a:r>
            <a:r>
              <a:rPr lang="en-US" sz="1654" spc="83" dirty="0" err="1">
                <a:latin typeface="Raleway Bold"/>
              </a:rPr>
              <a:t>приобретение</a:t>
            </a:r>
            <a:r>
              <a:rPr lang="en-US" sz="1654" spc="83" dirty="0">
                <a:latin typeface="Raleway Bold"/>
              </a:rPr>
              <a:t> </a:t>
            </a:r>
          </a:p>
          <a:p>
            <a:pPr algn="ctr">
              <a:lnSpc>
                <a:spcPts val="2480"/>
              </a:lnSpc>
            </a:pPr>
            <a:r>
              <a:rPr lang="en-US" sz="1654" spc="83" dirty="0">
                <a:latin typeface="Raleway Bold"/>
              </a:rPr>
              <a:t>(по </a:t>
            </a:r>
            <a:r>
              <a:rPr lang="en-US" sz="1654" spc="83" dirty="0" err="1">
                <a:latin typeface="Raleway Bold"/>
              </a:rPr>
              <a:t>договорам</a:t>
            </a:r>
            <a:r>
              <a:rPr lang="en-US" sz="1654" spc="83" dirty="0">
                <a:latin typeface="Raleway Bold"/>
              </a:rPr>
              <a:t> ГПХ) </a:t>
            </a:r>
          </a:p>
          <a:p>
            <a:pPr algn="ctr">
              <a:lnSpc>
                <a:spcPts val="2480"/>
              </a:lnSpc>
            </a:pPr>
            <a:r>
              <a:rPr lang="en-US" sz="1654" spc="83" dirty="0" err="1">
                <a:latin typeface="Raleway Bold"/>
              </a:rPr>
              <a:t>товаров</a:t>
            </a:r>
            <a:r>
              <a:rPr lang="en-US" sz="1654" spc="83" dirty="0">
                <a:latin typeface="Raleway Bold"/>
              </a:rPr>
              <a:t> (</a:t>
            </a:r>
            <a:r>
              <a:rPr lang="en-US" sz="1654" spc="83" dirty="0" err="1">
                <a:latin typeface="Raleway Bold"/>
              </a:rPr>
              <a:t>работ</a:t>
            </a:r>
            <a:r>
              <a:rPr lang="en-US" sz="1654" spc="83" dirty="0">
                <a:latin typeface="Raleway Bold"/>
              </a:rPr>
              <a:t>, </a:t>
            </a:r>
            <a:r>
              <a:rPr lang="en-US" sz="1654" spc="83" dirty="0" err="1">
                <a:latin typeface="Raleway Bold"/>
              </a:rPr>
              <a:t>услуг</a:t>
            </a:r>
            <a:r>
              <a:rPr lang="en-US" sz="1654" spc="83" dirty="0">
                <a:latin typeface="Raleway Bold"/>
              </a:rPr>
              <a:t>) </a:t>
            </a:r>
          </a:p>
          <a:p>
            <a:pPr algn="ctr">
              <a:lnSpc>
                <a:spcPts val="2480"/>
              </a:lnSpc>
            </a:pPr>
            <a:r>
              <a:rPr lang="en-US" sz="1654" spc="83" dirty="0">
                <a:latin typeface="Raleway Bold"/>
              </a:rPr>
              <a:t>у </a:t>
            </a:r>
            <a:r>
              <a:rPr lang="en-US" sz="1654" spc="83" dirty="0" err="1">
                <a:latin typeface="Raleway Bold"/>
              </a:rPr>
              <a:t>граждан</a:t>
            </a:r>
            <a:r>
              <a:rPr lang="en-US" sz="1654" spc="83" dirty="0">
                <a:latin typeface="Raleway Bold"/>
              </a:rPr>
              <a:t>,</a:t>
            </a:r>
          </a:p>
          <a:p>
            <a:pPr algn="ctr">
              <a:lnSpc>
                <a:spcPts val="2480"/>
              </a:lnSpc>
            </a:pPr>
            <a:r>
              <a:rPr lang="en-US" sz="1654" spc="83" dirty="0" err="1">
                <a:latin typeface="Raleway Bold"/>
              </a:rPr>
              <a:t>отнесенных</a:t>
            </a:r>
            <a:r>
              <a:rPr lang="en-US" sz="1654" spc="83" dirty="0">
                <a:latin typeface="Raleway Bold"/>
              </a:rPr>
              <a:t> к </a:t>
            </a:r>
            <a:r>
              <a:rPr lang="en-US" sz="1654" spc="83" dirty="0" err="1">
                <a:latin typeface="Raleway Bold"/>
              </a:rPr>
              <a:t>категориям</a:t>
            </a:r>
            <a:r>
              <a:rPr lang="en-US" sz="1654" spc="83" dirty="0">
                <a:latin typeface="Raleway Bold"/>
              </a:rPr>
              <a:t> </a:t>
            </a:r>
            <a:r>
              <a:rPr lang="en-US" sz="1654" spc="83" dirty="0" err="1">
                <a:latin typeface="Raleway Bold"/>
              </a:rPr>
              <a:t>социально</a:t>
            </a:r>
            <a:r>
              <a:rPr lang="en-US" sz="1654" spc="83" dirty="0">
                <a:latin typeface="Raleway Bold"/>
              </a:rPr>
              <a:t> </a:t>
            </a:r>
            <a:r>
              <a:rPr lang="en-US" sz="1654" spc="83" dirty="0" err="1">
                <a:latin typeface="Raleway Bold"/>
              </a:rPr>
              <a:t>уязвимых</a:t>
            </a:r>
            <a:r>
              <a:rPr lang="en-US" sz="1654" spc="83" dirty="0">
                <a:latin typeface="Raleway Bold"/>
              </a:rPr>
              <a:t>, </a:t>
            </a:r>
          </a:p>
          <a:p>
            <a:pPr algn="ctr">
              <a:lnSpc>
                <a:spcPts val="2480"/>
              </a:lnSpc>
            </a:pPr>
            <a:r>
              <a:rPr lang="en-US" sz="1654" spc="83" dirty="0">
                <a:latin typeface="Raleway Bold"/>
              </a:rPr>
              <a:t>и </a:t>
            </a:r>
            <a:r>
              <a:rPr lang="en-US" sz="1654" spc="83" dirty="0" err="1">
                <a:latin typeface="Raleway Bold"/>
              </a:rPr>
              <a:t>последующая</a:t>
            </a:r>
            <a:r>
              <a:rPr lang="en-US" sz="1654" spc="83" dirty="0">
                <a:latin typeface="Raleway Bold"/>
              </a:rPr>
              <a:t> </a:t>
            </a:r>
            <a:r>
              <a:rPr lang="en-US" sz="1654" spc="83" dirty="0" err="1">
                <a:latin typeface="Raleway Bold"/>
              </a:rPr>
              <a:t>реализация</a:t>
            </a:r>
            <a:r>
              <a:rPr lang="en-US" sz="1654" spc="83" dirty="0">
                <a:latin typeface="Raleway Bold"/>
              </a:rPr>
              <a:t> </a:t>
            </a:r>
            <a:r>
              <a:rPr lang="en-US" sz="1654" spc="83" dirty="0" err="1">
                <a:latin typeface="Raleway Bold"/>
              </a:rPr>
              <a:t>данной</a:t>
            </a:r>
            <a:r>
              <a:rPr lang="en-US" sz="1654" spc="83" dirty="0">
                <a:latin typeface="Raleway Bold"/>
              </a:rPr>
              <a:t> </a:t>
            </a:r>
            <a:r>
              <a:rPr lang="en-US" sz="1654" spc="83" dirty="0" err="1">
                <a:latin typeface="Raleway Bold"/>
              </a:rPr>
              <a:t>продукции</a:t>
            </a:r>
            <a:r>
              <a:rPr lang="en-US" sz="1654" spc="83" dirty="0">
                <a:latin typeface="Raleway Bold"/>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35BE2C5-AC67-41B6-A6B4-0169E68B642F}"/>
              </a:ext>
            </a:extLst>
          </p:cNvPr>
          <p:cNvPicPr>
            <a:picLocks noChangeAspect="1"/>
          </p:cNvPicPr>
          <p:nvPr/>
        </p:nvPicPr>
        <p:blipFill>
          <a:blip r:embed="rId2"/>
          <a:stretch>
            <a:fillRect/>
          </a:stretch>
        </p:blipFill>
        <p:spPr>
          <a:xfrm>
            <a:off x="752077" y="4570012"/>
            <a:ext cx="2840982" cy="707197"/>
          </a:xfrm>
          <a:prstGeom prst="rect">
            <a:avLst/>
          </a:prstGeom>
        </p:spPr>
      </p:pic>
      <p:pic>
        <p:nvPicPr>
          <p:cNvPr id="6" name="Picture 4" descr="C:\Users\PRESS\Pictures\_лого\лого шестигранники\цпп прозр.png">
            <a:extLst>
              <a:ext uri="{FF2B5EF4-FFF2-40B4-BE49-F238E27FC236}">
                <a16:creationId xmlns:a16="http://schemas.microsoft.com/office/drawing/2014/main" id="{7821508B-586B-44A8-AFF6-32198CA43C80}"/>
              </a:ext>
            </a:extLst>
          </p:cNvPr>
          <p:cNvPicPr>
            <a:picLocks noChangeAspect="1" noChangeArrowheads="1"/>
          </p:cNvPicPr>
          <p:nvPr/>
        </p:nvPicPr>
        <p:blipFill>
          <a:blip r:embed="rId3" cstate="print"/>
          <a:srcRect/>
          <a:stretch>
            <a:fillRect/>
          </a:stretch>
        </p:blipFill>
        <p:spPr bwMode="auto">
          <a:xfrm>
            <a:off x="1943968" y="3951791"/>
            <a:ext cx="2743200" cy="1828800"/>
          </a:xfrm>
          <a:prstGeom prst="rect">
            <a:avLst/>
          </a:prstGeom>
          <a:noFill/>
        </p:spPr>
      </p:pic>
      <p:sp>
        <p:nvSpPr>
          <p:cNvPr id="3" name="Объект 2">
            <a:extLst>
              <a:ext uri="{FF2B5EF4-FFF2-40B4-BE49-F238E27FC236}">
                <a16:creationId xmlns:a16="http://schemas.microsoft.com/office/drawing/2014/main" id="{5D74715A-2675-4C28-B76B-B0C2A8CF8F84}"/>
              </a:ext>
            </a:extLst>
          </p:cNvPr>
          <p:cNvSpPr>
            <a:spLocks noGrp="1"/>
          </p:cNvSpPr>
          <p:nvPr>
            <p:ph idx="1"/>
          </p:nvPr>
        </p:nvSpPr>
        <p:spPr/>
        <p:txBody>
          <a:bodyPr/>
          <a:lstStyle/>
          <a:p>
            <a:pPr marL="0" indent="0">
              <a:buNone/>
            </a:pPr>
            <a:endParaRPr lang="ru-RU" sz="3600" dirty="0">
              <a:solidFill>
                <a:schemeClr val="accent4">
                  <a:lumMod val="75000"/>
                </a:schemeClr>
              </a:solidFill>
              <a:latin typeface="Arial" panose="020B0604020202020204" pitchFamily="34" charset="0"/>
              <a:cs typeface="Arial" panose="020B0604020202020204" pitchFamily="34" charset="0"/>
            </a:endParaRPr>
          </a:p>
          <a:p>
            <a:pPr marL="0" indent="0">
              <a:buNone/>
            </a:pPr>
            <a:endParaRPr lang="ru-RU" sz="3600" dirty="0">
              <a:solidFill>
                <a:schemeClr val="accent4">
                  <a:lumMod val="75000"/>
                </a:schemeClr>
              </a:solidFill>
              <a:latin typeface="Arial" panose="020B0604020202020204" pitchFamily="34" charset="0"/>
              <a:cs typeface="Arial" panose="020B0604020202020204" pitchFamily="34" charset="0"/>
            </a:endParaRPr>
          </a:p>
          <a:p>
            <a:pPr marL="0" indent="0">
              <a:buNone/>
            </a:pPr>
            <a:endParaRPr lang="ru-RU" sz="3600" dirty="0">
              <a:solidFill>
                <a:schemeClr val="accent4">
                  <a:lumMod val="75000"/>
                </a:schemeClr>
              </a:solidFill>
              <a:latin typeface="Arial" panose="020B0604020202020204" pitchFamily="34" charset="0"/>
              <a:cs typeface="Arial" panose="020B0604020202020204" pitchFamily="34" charset="0"/>
            </a:endParaRPr>
          </a:p>
          <a:p>
            <a:pPr marL="0" indent="0" algn="ctr">
              <a:buNone/>
            </a:pPr>
            <a:r>
              <a:rPr lang="ru-RU" sz="3600" dirty="0">
                <a:solidFill>
                  <a:schemeClr val="accent4">
                    <a:lumMod val="75000"/>
                  </a:schemeClr>
                </a:solidFill>
                <a:latin typeface="Arial" panose="020B0604020202020204" pitchFamily="34" charset="0"/>
                <a:cs typeface="Arial" panose="020B0604020202020204" pitchFamily="34" charset="0"/>
              </a:rPr>
              <a:t>                                                                                  </a:t>
            </a:r>
            <a:endParaRPr lang="ru-RU" dirty="0"/>
          </a:p>
        </p:txBody>
      </p:sp>
      <p:sp>
        <p:nvSpPr>
          <p:cNvPr id="13" name="TextBox 12">
            <a:extLst>
              <a:ext uri="{FF2B5EF4-FFF2-40B4-BE49-F238E27FC236}">
                <a16:creationId xmlns:a16="http://schemas.microsoft.com/office/drawing/2014/main" id="{EC121EB5-1F7A-406A-970F-E4A52C4EAE74}"/>
              </a:ext>
            </a:extLst>
          </p:cNvPr>
          <p:cNvSpPr txBox="1"/>
          <p:nvPr/>
        </p:nvSpPr>
        <p:spPr>
          <a:xfrm>
            <a:off x="752077" y="1634946"/>
            <a:ext cx="8797158" cy="1200329"/>
          </a:xfrm>
          <a:prstGeom prst="rect">
            <a:avLst/>
          </a:prstGeom>
          <a:noFill/>
        </p:spPr>
        <p:txBody>
          <a:bodyPr wrap="square">
            <a:spAutoFit/>
          </a:bodyPr>
          <a:lstStyle/>
          <a:p>
            <a:pPr marL="0" indent="0" algn="ctr">
              <a:buNone/>
            </a:pPr>
            <a:r>
              <a:rPr lang="ru-RU" sz="3600" dirty="0">
                <a:solidFill>
                  <a:schemeClr val="accent4">
                    <a:lumMod val="75000"/>
                  </a:schemeClr>
                </a:solidFill>
                <a:latin typeface="Arial" panose="020B0604020202020204" pitchFamily="34" charset="0"/>
                <a:cs typeface="Arial" panose="020B0604020202020204" pitchFamily="34" charset="0"/>
              </a:rPr>
              <a:t>Центр поддержки                                                                              предпринимательства</a:t>
            </a:r>
          </a:p>
        </p:txBody>
      </p:sp>
    </p:spTree>
    <p:extLst>
      <p:ext uri="{BB962C8B-B14F-4D97-AF65-F5344CB8AC3E}">
        <p14:creationId xmlns:p14="http://schemas.microsoft.com/office/powerpoint/2010/main" val="462656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95896" y="1395115"/>
            <a:ext cx="7704856" cy="3456384"/>
          </a:xfrm>
          <a:prstGeom prst="rect">
            <a:avLst/>
          </a:prstGeom>
          <a:solidFill>
            <a:srgbClr val="DD5C5C"/>
          </a:solidFill>
        </p:spPr>
      </p:sp>
      <p:sp>
        <p:nvSpPr>
          <p:cNvPr id="3" name="TextBox 3"/>
          <p:cNvSpPr txBox="1"/>
          <p:nvPr/>
        </p:nvSpPr>
        <p:spPr>
          <a:xfrm>
            <a:off x="760287" y="2431243"/>
            <a:ext cx="8560051" cy="1692771"/>
          </a:xfrm>
          <a:prstGeom prst="rect">
            <a:avLst/>
          </a:prstGeom>
        </p:spPr>
        <p:txBody>
          <a:bodyPr lIns="0" tIns="0" rIns="0" bIns="0" rtlCol="0" anchor="t">
            <a:spAutoFit/>
          </a:bodyPr>
          <a:lstStyle/>
          <a:p>
            <a:pPr algn="ctr">
              <a:lnSpc>
                <a:spcPts val="4437"/>
              </a:lnSpc>
            </a:pPr>
            <a:r>
              <a:rPr lang="en-US" sz="3858" dirty="0">
                <a:solidFill>
                  <a:srgbClr val="EFEFEF"/>
                </a:solidFill>
                <a:latin typeface="Raleway Bold"/>
              </a:rPr>
              <a:t>КАКИМ УСЛОВИЯМ ДОЛЖЕН СООТВЕТСТВОВАТЬ СМСП КАТЕГОРИИ 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3029" y="726851"/>
            <a:ext cx="4904649" cy="4904649"/>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EFEF">
                <a:alpha val="84706"/>
              </a:srgbClr>
            </a:solidFill>
          </p:spPr>
        </p:sp>
      </p:grpSp>
      <p:grpSp>
        <p:nvGrpSpPr>
          <p:cNvPr id="4" name="Group 4"/>
          <p:cNvGrpSpPr/>
          <p:nvPr/>
        </p:nvGrpSpPr>
        <p:grpSpPr>
          <a:xfrm>
            <a:off x="4758064" y="698042"/>
            <a:ext cx="4904649" cy="4904649"/>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EFEF">
                <a:alpha val="19608"/>
              </a:srgbClr>
            </a:solidFill>
          </p:spPr>
        </p:sp>
      </p:grpSp>
      <p:grpSp>
        <p:nvGrpSpPr>
          <p:cNvPr id="6" name="Group 6"/>
          <p:cNvGrpSpPr/>
          <p:nvPr/>
        </p:nvGrpSpPr>
        <p:grpSpPr>
          <a:xfrm>
            <a:off x="1477997" y="1646426"/>
            <a:ext cx="3014715" cy="2084581"/>
            <a:chOff x="0" y="19051"/>
            <a:chExt cx="7292287" cy="5042388"/>
          </a:xfrm>
        </p:grpSpPr>
        <p:sp>
          <p:nvSpPr>
            <p:cNvPr id="7" name="TextBox 7"/>
            <p:cNvSpPr txBox="1"/>
            <p:nvPr/>
          </p:nvSpPr>
          <p:spPr>
            <a:xfrm>
              <a:off x="0" y="19051"/>
              <a:ext cx="7292287" cy="1364880"/>
            </a:xfrm>
            <a:prstGeom prst="rect">
              <a:avLst/>
            </a:prstGeom>
          </p:spPr>
          <p:txBody>
            <a:bodyPr lIns="0" tIns="0" rIns="0" bIns="0" rtlCol="0" anchor="t">
              <a:spAutoFit/>
            </a:bodyPr>
            <a:lstStyle/>
            <a:p>
              <a:pPr algn="ctr">
                <a:lnSpc>
                  <a:spcPts val="4437"/>
                </a:lnSpc>
              </a:pPr>
              <a:r>
                <a:rPr lang="en-US" sz="3858">
                  <a:solidFill>
                    <a:srgbClr val="000000"/>
                  </a:solidFill>
                  <a:latin typeface="Raleway Bold"/>
                </a:rPr>
                <a:t>50%</a:t>
              </a:r>
            </a:p>
          </p:txBody>
        </p:sp>
        <p:sp>
          <p:nvSpPr>
            <p:cNvPr id="8" name="TextBox 8"/>
            <p:cNvSpPr txBox="1"/>
            <p:nvPr/>
          </p:nvSpPr>
          <p:spPr>
            <a:xfrm>
              <a:off x="0" y="2252422"/>
              <a:ext cx="7292287" cy="2809017"/>
            </a:xfrm>
            <a:prstGeom prst="rect">
              <a:avLst/>
            </a:prstGeom>
          </p:spPr>
          <p:txBody>
            <a:bodyPr lIns="0" tIns="0" rIns="0" bIns="0" rtlCol="0" anchor="t">
              <a:spAutoFit/>
            </a:bodyPr>
            <a:lstStyle/>
            <a:p>
              <a:pPr algn="ctr">
                <a:lnSpc>
                  <a:spcPts val="2343"/>
                </a:lnSpc>
              </a:pPr>
              <a:r>
                <a:rPr lang="en-US" sz="1874" spc="66">
                  <a:solidFill>
                    <a:srgbClr val="000000"/>
                  </a:solidFill>
                  <a:latin typeface="Raleway Italics"/>
                </a:rPr>
                <a:t>составляет доля доходов СМСП от осуществления такой деятельности  в общем объеме доходов</a:t>
              </a:r>
            </a:p>
          </p:txBody>
        </p:sp>
      </p:grpSp>
      <p:grpSp>
        <p:nvGrpSpPr>
          <p:cNvPr id="9" name="Group 9"/>
          <p:cNvGrpSpPr/>
          <p:nvPr/>
        </p:nvGrpSpPr>
        <p:grpSpPr>
          <a:xfrm>
            <a:off x="5703032" y="1208898"/>
            <a:ext cx="3014715" cy="3264392"/>
            <a:chOff x="0" y="19049"/>
            <a:chExt cx="7292287" cy="7896229"/>
          </a:xfrm>
        </p:grpSpPr>
        <p:sp>
          <p:nvSpPr>
            <p:cNvPr id="10" name="TextBox 10"/>
            <p:cNvSpPr txBox="1"/>
            <p:nvPr/>
          </p:nvSpPr>
          <p:spPr>
            <a:xfrm>
              <a:off x="0" y="19049"/>
              <a:ext cx="7292287" cy="1364880"/>
            </a:xfrm>
            <a:prstGeom prst="rect">
              <a:avLst/>
            </a:prstGeom>
          </p:spPr>
          <p:txBody>
            <a:bodyPr lIns="0" tIns="0" rIns="0" bIns="0" rtlCol="0" anchor="t">
              <a:spAutoFit/>
            </a:bodyPr>
            <a:lstStyle/>
            <a:p>
              <a:pPr algn="ctr">
                <a:lnSpc>
                  <a:spcPts val="4437"/>
                </a:lnSpc>
              </a:pPr>
              <a:r>
                <a:rPr lang="en-US" sz="3858" dirty="0">
                  <a:latin typeface="Raleway Bold"/>
                </a:rPr>
                <a:t>50%</a:t>
              </a:r>
            </a:p>
          </p:txBody>
        </p:sp>
        <p:sp>
          <p:nvSpPr>
            <p:cNvPr id="11" name="TextBox 11"/>
            <p:cNvSpPr txBox="1"/>
            <p:nvPr/>
          </p:nvSpPr>
          <p:spPr>
            <a:xfrm>
              <a:off x="0" y="2252422"/>
              <a:ext cx="7292287" cy="5662856"/>
            </a:xfrm>
            <a:prstGeom prst="rect">
              <a:avLst/>
            </a:prstGeom>
          </p:spPr>
          <p:txBody>
            <a:bodyPr lIns="0" tIns="0" rIns="0" bIns="0" rtlCol="0" anchor="t">
              <a:spAutoFit/>
            </a:bodyPr>
            <a:lstStyle/>
            <a:p>
              <a:pPr algn="ctr">
                <a:lnSpc>
                  <a:spcPts val="2343"/>
                </a:lnSpc>
              </a:pPr>
              <a:r>
                <a:rPr lang="en-US" sz="1874" spc="66" dirty="0" err="1">
                  <a:latin typeface="Raleway Italics"/>
                </a:rPr>
                <a:t>чистой</a:t>
              </a:r>
              <a:r>
                <a:rPr lang="en-US" sz="1874" spc="66" dirty="0">
                  <a:latin typeface="Raleway Italics"/>
                </a:rPr>
                <a:t> </a:t>
              </a:r>
              <a:r>
                <a:rPr lang="en-US" sz="1874" spc="66" dirty="0" err="1">
                  <a:latin typeface="Raleway Italics"/>
                </a:rPr>
                <a:t>прибыли</a:t>
              </a:r>
              <a:r>
                <a:rPr lang="en-US" sz="1874" spc="66" dirty="0">
                  <a:latin typeface="Raleway Italics"/>
                </a:rPr>
                <a:t> СМСП, </a:t>
              </a:r>
              <a:r>
                <a:rPr lang="en-US" sz="1874" spc="66" dirty="0" err="1">
                  <a:latin typeface="Raleway Italics"/>
                </a:rPr>
                <a:t>полученной</a:t>
              </a:r>
              <a:r>
                <a:rPr lang="en-US" sz="1874" spc="66" dirty="0">
                  <a:latin typeface="Raleway Italics"/>
                </a:rPr>
                <a:t> </a:t>
              </a:r>
              <a:r>
                <a:rPr lang="en-US" sz="1874" spc="66" dirty="0" err="1">
                  <a:latin typeface="Raleway Italics"/>
                </a:rPr>
                <a:t>за</a:t>
              </a:r>
              <a:r>
                <a:rPr lang="en-US" sz="1874" spc="66" dirty="0">
                  <a:latin typeface="Raleway Italics"/>
                </a:rPr>
                <a:t> </a:t>
              </a:r>
              <a:r>
                <a:rPr lang="en-US" sz="1874" spc="66" dirty="0" err="1">
                  <a:latin typeface="Raleway Italics"/>
                </a:rPr>
                <a:t>предшествующий</a:t>
              </a:r>
              <a:r>
                <a:rPr lang="en-US" sz="1874" spc="66" dirty="0">
                  <a:latin typeface="Raleway Italics"/>
                </a:rPr>
                <a:t> </a:t>
              </a:r>
              <a:r>
                <a:rPr lang="en-US" sz="1874" spc="66" dirty="0" err="1">
                  <a:latin typeface="Raleway Italics"/>
                </a:rPr>
                <a:t>календарный</a:t>
              </a:r>
              <a:r>
                <a:rPr lang="en-US" sz="1874" spc="66" dirty="0">
                  <a:latin typeface="Raleway Italics"/>
                </a:rPr>
                <a:t> </a:t>
              </a:r>
              <a:r>
                <a:rPr lang="en-US" sz="1874" spc="66" dirty="0" err="1">
                  <a:latin typeface="Raleway Italics"/>
                </a:rPr>
                <a:t>год</a:t>
              </a:r>
              <a:r>
                <a:rPr lang="en-US" sz="1874" spc="66" dirty="0">
                  <a:latin typeface="Raleway Italics"/>
                </a:rPr>
                <a:t>, </a:t>
              </a:r>
              <a:r>
                <a:rPr lang="en-US" sz="1874" spc="66" dirty="0" err="1">
                  <a:latin typeface="Raleway Italics"/>
                </a:rPr>
                <a:t>направлено</a:t>
              </a:r>
              <a:r>
                <a:rPr lang="en-US" sz="1874" spc="66" dirty="0">
                  <a:latin typeface="Raleway Italics"/>
                </a:rPr>
                <a:t> </a:t>
              </a:r>
              <a:r>
                <a:rPr lang="en-US" sz="1874" spc="66" dirty="0" err="1">
                  <a:latin typeface="Raleway Italics"/>
                </a:rPr>
                <a:t>на</a:t>
              </a:r>
              <a:r>
                <a:rPr lang="en-US" sz="1874" spc="66" dirty="0">
                  <a:latin typeface="Raleway Italics"/>
                </a:rPr>
                <a:t> </a:t>
              </a:r>
              <a:r>
                <a:rPr lang="en-US" sz="1874" spc="66" dirty="0" err="1">
                  <a:latin typeface="Raleway Italics"/>
                </a:rPr>
                <a:t>осуществление</a:t>
              </a:r>
              <a:r>
                <a:rPr lang="en-US" sz="1874" spc="66" dirty="0">
                  <a:latin typeface="Raleway Italics"/>
                </a:rPr>
                <a:t> </a:t>
              </a:r>
              <a:r>
                <a:rPr lang="en-US" sz="1874" spc="66" dirty="0" err="1">
                  <a:latin typeface="Raleway Italics"/>
                </a:rPr>
                <a:t>такой</a:t>
              </a:r>
              <a:r>
                <a:rPr lang="en-US" sz="1874" spc="66" dirty="0">
                  <a:latin typeface="Raleway Italics"/>
                </a:rPr>
                <a:t> </a:t>
              </a:r>
              <a:r>
                <a:rPr lang="en-US" sz="1874" spc="66" dirty="0" err="1">
                  <a:latin typeface="Raleway Italics"/>
                </a:rPr>
                <a:t>деятельности</a:t>
              </a:r>
              <a:r>
                <a:rPr lang="en-US" sz="1874" spc="66" dirty="0">
                  <a:latin typeface="Raleway Italics"/>
                </a:rPr>
                <a:t> в </a:t>
              </a:r>
              <a:r>
                <a:rPr lang="en-US" sz="1874" spc="66" dirty="0" err="1">
                  <a:latin typeface="Raleway Italics"/>
                </a:rPr>
                <a:t>текущем</a:t>
              </a:r>
              <a:r>
                <a:rPr lang="en-US" sz="1874" spc="66" dirty="0">
                  <a:latin typeface="Raleway Italics"/>
                </a:rPr>
                <a:t> </a:t>
              </a:r>
              <a:r>
                <a:rPr lang="en-US" sz="1874" spc="66" dirty="0" err="1">
                  <a:latin typeface="Raleway Italics"/>
                </a:rPr>
                <a:t>календарном</a:t>
              </a:r>
              <a:r>
                <a:rPr lang="en-US" sz="1874" spc="66" dirty="0">
                  <a:latin typeface="Raleway Italics"/>
                </a:rPr>
                <a:t> </a:t>
              </a:r>
              <a:r>
                <a:rPr lang="en-US" sz="1874" spc="66" dirty="0" err="1">
                  <a:latin typeface="Raleway Italics"/>
                </a:rPr>
                <a:t>году</a:t>
              </a:r>
              <a:endParaRPr lang="en-US" sz="1874" spc="66" dirty="0">
                <a:latin typeface="Raleway Italics"/>
              </a:endParaRPr>
            </a:p>
          </p:txBody>
        </p:sp>
      </p:grpSp>
      <p:sp>
        <p:nvSpPr>
          <p:cNvPr id="12" name="TextBox 12"/>
          <p:cNvSpPr txBox="1"/>
          <p:nvPr/>
        </p:nvSpPr>
        <p:spPr>
          <a:xfrm>
            <a:off x="1477997" y="1191922"/>
            <a:ext cx="3014715" cy="276422"/>
          </a:xfrm>
          <a:prstGeom prst="rect">
            <a:avLst/>
          </a:prstGeom>
        </p:spPr>
        <p:txBody>
          <a:bodyPr lIns="0" tIns="0" rIns="0" bIns="0" rtlCol="0" anchor="t">
            <a:spAutoFit/>
          </a:bodyPr>
          <a:lstStyle/>
          <a:p>
            <a:pPr algn="ctr">
              <a:lnSpc>
                <a:spcPts val="2343"/>
              </a:lnSpc>
            </a:pPr>
            <a:r>
              <a:rPr lang="en-US" sz="1874" spc="66">
                <a:solidFill>
                  <a:srgbClr val="000000"/>
                </a:solidFill>
                <a:latin typeface="Raleway Italics"/>
              </a:rPr>
              <a:t>не менее</a:t>
            </a:r>
          </a:p>
        </p:txBody>
      </p:sp>
      <p:sp>
        <p:nvSpPr>
          <p:cNvPr id="13" name="TextBox 13"/>
          <p:cNvSpPr txBox="1"/>
          <p:nvPr/>
        </p:nvSpPr>
        <p:spPr>
          <a:xfrm>
            <a:off x="5703032" y="912138"/>
            <a:ext cx="3014715" cy="276422"/>
          </a:xfrm>
          <a:prstGeom prst="rect">
            <a:avLst/>
          </a:prstGeom>
        </p:spPr>
        <p:txBody>
          <a:bodyPr lIns="0" tIns="0" rIns="0" bIns="0" rtlCol="0" anchor="t">
            <a:spAutoFit/>
          </a:bodyPr>
          <a:lstStyle/>
          <a:p>
            <a:pPr algn="ctr">
              <a:lnSpc>
                <a:spcPts val="2343"/>
              </a:lnSpc>
            </a:pPr>
            <a:r>
              <a:rPr lang="en-US" sz="1874" spc="66" dirty="0" err="1">
                <a:latin typeface="Raleway Italics"/>
              </a:rPr>
              <a:t>не</a:t>
            </a:r>
            <a:r>
              <a:rPr lang="en-US" sz="1874" spc="66" dirty="0">
                <a:latin typeface="Raleway Italics"/>
              </a:rPr>
              <a:t> </a:t>
            </a:r>
            <a:r>
              <a:rPr lang="en-US" sz="1874" spc="66" dirty="0" err="1">
                <a:latin typeface="Raleway Italics"/>
              </a:rPr>
              <a:t>менее</a:t>
            </a:r>
            <a:endParaRPr lang="en-US" sz="1874" spc="66" dirty="0">
              <a:latin typeface="Raleway Itali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127098"/>
            <a:ext cx="1965397" cy="5924745"/>
          </a:xfrm>
          <a:prstGeom prst="rect">
            <a:avLst/>
          </a:prstGeom>
          <a:solidFill>
            <a:srgbClr val="DD5C5C"/>
          </a:solidFill>
        </p:spPr>
      </p:sp>
      <p:grpSp>
        <p:nvGrpSpPr>
          <p:cNvPr id="3" name="Group 3"/>
          <p:cNvGrpSpPr/>
          <p:nvPr/>
        </p:nvGrpSpPr>
        <p:grpSpPr>
          <a:xfrm>
            <a:off x="2304008" y="963067"/>
            <a:ext cx="7234317" cy="3988117"/>
            <a:chOff x="0" y="-85725"/>
            <a:chExt cx="17499073" cy="9646846"/>
          </a:xfrm>
        </p:grpSpPr>
        <p:sp>
          <p:nvSpPr>
            <p:cNvPr id="4" name="TextBox 4"/>
            <p:cNvSpPr txBox="1"/>
            <p:nvPr/>
          </p:nvSpPr>
          <p:spPr>
            <a:xfrm>
              <a:off x="0" y="1371842"/>
              <a:ext cx="17499073" cy="8189279"/>
            </a:xfrm>
            <a:prstGeom prst="rect">
              <a:avLst/>
            </a:prstGeom>
          </p:spPr>
          <p:txBody>
            <a:bodyPr lIns="0" tIns="0" rIns="0" bIns="0" rtlCol="0" anchor="t">
              <a:spAutoFit/>
            </a:bodyPr>
            <a:lstStyle/>
            <a:p>
              <a:pPr algn="r">
                <a:lnSpc>
                  <a:spcPts val="4366"/>
                </a:lnSpc>
              </a:pPr>
              <a:r>
                <a:rPr lang="en-US" sz="3969" dirty="0" err="1">
                  <a:solidFill>
                    <a:srgbClr val="DD5C5C"/>
                  </a:solidFill>
                  <a:latin typeface="Arimo Bold"/>
                </a:rPr>
                <a:t>Производство</a:t>
              </a:r>
              <a:r>
                <a:rPr lang="en-US" sz="3969" dirty="0">
                  <a:solidFill>
                    <a:srgbClr val="DD5C5C"/>
                  </a:solidFill>
                  <a:latin typeface="Arimo Bold"/>
                </a:rPr>
                <a:t> </a:t>
              </a:r>
              <a:r>
                <a:rPr lang="en-US" sz="3969" dirty="0" err="1">
                  <a:solidFill>
                    <a:srgbClr val="DD5C5C"/>
                  </a:solidFill>
                  <a:latin typeface="Arimo Bold"/>
                </a:rPr>
                <a:t>товаров</a:t>
              </a:r>
              <a:endParaRPr lang="en-US" sz="3969" dirty="0">
                <a:solidFill>
                  <a:srgbClr val="DD5C5C"/>
                </a:solidFill>
                <a:latin typeface="Arimo Bold"/>
              </a:endParaRPr>
            </a:p>
            <a:p>
              <a:pPr algn="r">
                <a:lnSpc>
                  <a:spcPts val="4366"/>
                </a:lnSpc>
              </a:pPr>
              <a:r>
                <a:rPr lang="en-US" sz="3969" dirty="0">
                  <a:solidFill>
                    <a:srgbClr val="DD5C5C"/>
                  </a:solidFill>
                  <a:latin typeface="Arimo Bold"/>
                </a:rPr>
                <a:t>(</a:t>
              </a:r>
              <a:r>
                <a:rPr lang="en-US" sz="3969" dirty="0" err="1">
                  <a:solidFill>
                    <a:srgbClr val="DD5C5C"/>
                  </a:solidFill>
                  <a:latin typeface="Arimo Bold"/>
                </a:rPr>
                <a:t>работ</a:t>
              </a:r>
              <a:r>
                <a:rPr lang="en-US" sz="3969" dirty="0">
                  <a:solidFill>
                    <a:srgbClr val="DD5C5C"/>
                  </a:solidFill>
                  <a:latin typeface="Arimo Bold"/>
                </a:rPr>
                <a:t>, </a:t>
              </a:r>
              <a:r>
                <a:rPr lang="en-US" sz="3969" dirty="0" err="1">
                  <a:solidFill>
                    <a:srgbClr val="DD5C5C"/>
                  </a:solidFill>
                  <a:latin typeface="Arimo Bold"/>
                </a:rPr>
                <a:t>услуг</a:t>
              </a:r>
              <a:r>
                <a:rPr lang="en-US" sz="3969" dirty="0">
                  <a:solidFill>
                    <a:srgbClr val="DD5C5C"/>
                  </a:solidFill>
                  <a:latin typeface="Arimo Bold"/>
                </a:rPr>
                <a:t>), </a:t>
              </a:r>
              <a:r>
                <a:rPr lang="en-US" sz="3969" dirty="0" err="1">
                  <a:solidFill>
                    <a:srgbClr val="DD5C5C"/>
                  </a:solidFill>
                  <a:latin typeface="Arimo Bold"/>
                </a:rPr>
                <a:t>предназначенных</a:t>
              </a:r>
              <a:r>
                <a:rPr lang="en-US" sz="3969" dirty="0">
                  <a:solidFill>
                    <a:srgbClr val="DD5C5C"/>
                  </a:solidFill>
                  <a:latin typeface="Arimo Bold"/>
                </a:rPr>
                <a:t> </a:t>
              </a:r>
              <a:r>
                <a:rPr lang="en-US" sz="3969" dirty="0" err="1">
                  <a:solidFill>
                    <a:srgbClr val="DD5C5C"/>
                  </a:solidFill>
                  <a:latin typeface="Arimo Bold"/>
                </a:rPr>
                <a:t>для</a:t>
              </a:r>
              <a:r>
                <a:rPr lang="en-US" sz="3969" dirty="0">
                  <a:solidFill>
                    <a:srgbClr val="DD5C5C"/>
                  </a:solidFill>
                  <a:latin typeface="Arimo Bold"/>
                </a:rPr>
                <a:t> </a:t>
              </a:r>
              <a:r>
                <a:rPr lang="en-US" sz="3969" dirty="0" err="1">
                  <a:solidFill>
                    <a:srgbClr val="DD5C5C"/>
                  </a:solidFill>
                  <a:latin typeface="Arimo Bold"/>
                </a:rPr>
                <a:t>граждан</a:t>
              </a:r>
              <a:r>
                <a:rPr lang="en-US" sz="3969" dirty="0">
                  <a:solidFill>
                    <a:srgbClr val="DD5C5C"/>
                  </a:solidFill>
                  <a:latin typeface="Arimo Bold"/>
                </a:rPr>
                <a:t>, </a:t>
              </a:r>
              <a:r>
                <a:rPr lang="en-US" sz="3969" dirty="0" err="1">
                  <a:solidFill>
                    <a:srgbClr val="DD5C5C"/>
                  </a:solidFill>
                  <a:latin typeface="Arimo Bold"/>
                </a:rPr>
                <a:t>отнесенных</a:t>
              </a:r>
              <a:endParaRPr lang="en-US" sz="3969" dirty="0">
                <a:solidFill>
                  <a:srgbClr val="DD5C5C"/>
                </a:solidFill>
                <a:latin typeface="Arimo Bold"/>
              </a:endParaRPr>
            </a:p>
            <a:p>
              <a:pPr algn="r">
                <a:lnSpc>
                  <a:spcPts val="4366"/>
                </a:lnSpc>
              </a:pPr>
              <a:r>
                <a:rPr lang="en-US" sz="3969" dirty="0">
                  <a:solidFill>
                    <a:srgbClr val="DD5C5C"/>
                  </a:solidFill>
                  <a:latin typeface="Arimo Bold"/>
                </a:rPr>
                <a:t>к </a:t>
              </a:r>
              <a:r>
                <a:rPr lang="en-US" sz="3969" dirty="0" err="1">
                  <a:solidFill>
                    <a:srgbClr val="DD5C5C"/>
                  </a:solidFill>
                  <a:latin typeface="Arimo Bold"/>
                </a:rPr>
                <a:t>категориям</a:t>
              </a:r>
              <a:r>
                <a:rPr lang="en-US" sz="3969" dirty="0">
                  <a:solidFill>
                    <a:srgbClr val="DD5C5C"/>
                  </a:solidFill>
                  <a:latin typeface="Arimo Bold"/>
                </a:rPr>
                <a:t> </a:t>
              </a:r>
              <a:r>
                <a:rPr lang="en-US" sz="3969" dirty="0" err="1">
                  <a:solidFill>
                    <a:srgbClr val="DD5C5C"/>
                  </a:solidFill>
                  <a:latin typeface="Arimo Bold"/>
                </a:rPr>
                <a:t>социально</a:t>
              </a:r>
              <a:r>
                <a:rPr lang="en-US" sz="3969" dirty="0">
                  <a:solidFill>
                    <a:srgbClr val="DD5C5C"/>
                  </a:solidFill>
                  <a:latin typeface="Arimo Bold"/>
                </a:rPr>
                <a:t> </a:t>
              </a:r>
              <a:r>
                <a:rPr lang="en-US" sz="3969" dirty="0" err="1">
                  <a:solidFill>
                    <a:srgbClr val="DD5C5C"/>
                  </a:solidFill>
                  <a:latin typeface="Arimo Bold"/>
                </a:rPr>
                <a:t>уязвимых</a:t>
              </a:r>
              <a:endParaRPr lang="en-US" sz="3969" dirty="0">
                <a:solidFill>
                  <a:srgbClr val="DD5C5C"/>
                </a:solidFill>
                <a:latin typeface="Arimo Bold"/>
              </a:endParaRPr>
            </a:p>
          </p:txBody>
        </p:sp>
        <p:sp>
          <p:nvSpPr>
            <p:cNvPr id="5" name="TextBox 5"/>
            <p:cNvSpPr txBox="1"/>
            <p:nvPr/>
          </p:nvSpPr>
          <p:spPr>
            <a:xfrm>
              <a:off x="2117428" y="-85725"/>
              <a:ext cx="15381645" cy="706170"/>
            </a:xfrm>
            <a:prstGeom prst="rect">
              <a:avLst/>
            </a:prstGeom>
          </p:spPr>
          <p:txBody>
            <a:bodyPr lIns="0" tIns="0" rIns="0" bIns="0" rtlCol="0" anchor="t">
              <a:spAutoFit/>
            </a:bodyPr>
            <a:lstStyle/>
            <a:p>
              <a:pPr algn="r">
                <a:lnSpc>
                  <a:spcPts val="2469"/>
                </a:lnSpc>
              </a:pPr>
              <a:r>
                <a:rPr lang="en-US" sz="1764" spc="220">
                  <a:solidFill>
                    <a:srgbClr val="000000"/>
                  </a:solidFill>
                  <a:latin typeface="Arimo Bold"/>
                </a:rPr>
                <a:t>КАТЕГОРИЯ 3</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012874" y="-124069"/>
            <a:ext cx="54877" cy="2316964"/>
          </a:xfrm>
          <a:prstGeom prst="rect">
            <a:avLst/>
          </a:prstGeom>
          <a:solidFill>
            <a:srgbClr val="EFEFEF"/>
          </a:solidFill>
        </p:spPr>
      </p:sp>
      <p:grpSp>
        <p:nvGrpSpPr>
          <p:cNvPr id="3" name="Group 3"/>
          <p:cNvGrpSpPr/>
          <p:nvPr/>
        </p:nvGrpSpPr>
        <p:grpSpPr>
          <a:xfrm>
            <a:off x="4378771" y="2173734"/>
            <a:ext cx="1323082" cy="1323082"/>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solidFill>
                <a:srgbClr val="000000"/>
              </a:solidFill>
            </a:ln>
          </p:spPr>
        </p:sp>
      </p:grpSp>
      <p:sp>
        <p:nvSpPr>
          <p:cNvPr id="5" name="AutoShape 5"/>
          <p:cNvSpPr/>
          <p:nvPr/>
        </p:nvSpPr>
        <p:spPr>
          <a:xfrm>
            <a:off x="5012874" y="3477655"/>
            <a:ext cx="54877" cy="2316964"/>
          </a:xfrm>
          <a:prstGeom prst="rect">
            <a:avLst/>
          </a:prstGeom>
          <a:solidFill>
            <a:srgbClr val="EFEFEF"/>
          </a:solidFill>
        </p:spPr>
      </p:sp>
      <p:sp>
        <p:nvSpPr>
          <p:cNvPr id="7" name="TextBox 7"/>
          <p:cNvSpPr txBox="1"/>
          <p:nvPr/>
        </p:nvSpPr>
        <p:spPr>
          <a:xfrm>
            <a:off x="624752" y="2413732"/>
            <a:ext cx="3331991" cy="817853"/>
          </a:xfrm>
          <a:prstGeom prst="rect">
            <a:avLst/>
          </a:prstGeom>
        </p:spPr>
        <p:txBody>
          <a:bodyPr lIns="0" tIns="0" rIns="0" bIns="0" rtlCol="0" anchor="t">
            <a:spAutoFit/>
          </a:bodyPr>
          <a:lstStyle/>
          <a:p>
            <a:pPr algn="ctr">
              <a:lnSpc>
                <a:spcPts val="3307"/>
              </a:lnSpc>
            </a:pPr>
            <a:r>
              <a:rPr lang="en-US" sz="2646" spc="93" dirty="0">
                <a:latin typeface="Raleway Bold"/>
              </a:rPr>
              <a:t>ЦЕЛЬ ДЕЯТЕЛЬНОСТИ</a:t>
            </a:r>
          </a:p>
        </p:txBody>
      </p:sp>
      <p:sp>
        <p:nvSpPr>
          <p:cNvPr id="8" name="TextBox 8"/>
          <p:cNvSpPr txBox="1"/>
          <p:nvPr/>
        </p:nvSpPr>
        <p:spPr>
          <a:xfrm>
            <a:off x="6092379" y="1711706"/>
            <a:ext cx="3331991" cy="1891736"/>
          </a:xfrm>
          <a:prstGeom prst="rect">
            <a:avLst/>
          </a:prstGeom>
        </p:spPr>
        <p:txBody>
          <a:bodyPr lIns="0" tIns="0" rIns="0" bIns="0" rtlCol="0" anchor="t">
            <a:spAutoFit/>
          </a:bodyPr>
          <a:lstStyle/>
          <a:p>
            <a:pPr algn="ctr">
              <a:lnSpc>
                <a:spcPts val="2480"/>
              </a:lnSpc>
            </a:pPr>
            <a:r>
              <a:rPr lang="en-US" sz="1654" spc="83" dirty="0" err="1">
                <a:latin typeface="Raleway Bold"/>
              </a:rPr>
              <a:t>создание</a:t>
            </a:r>
            <a:r>
              <a:rPr lang="en-US" sz="1654" spc="83" dirty="0">
                <a:latin typeface="Raleway Bold"/>
              </a:rPr>
              <a:t> </a:t>
            </a:r>
            <a:r>
              <a:rPr lang="en-US" sz="1654" spc="83" dirty="0" err="1">
                <a:latin typeface="Raleway Bold"/>
              </a:rPr>
              <a:t>условий</a:t>
            </a:r>
            <a:r>
              <a:rPr lang="en-US" sz="1654" spc="83" dirty="0">
                <a:latin typeface="Raleway Bold"/>
              </a:rPr>
              <a:t> </a:t>
            </a:r>
            <a:r>
              <a:rPr lang="en-US" sz="1654" spc="83" dirty="0" err="1">
                <a:latin typeface="Raleway Bold"/>
              </a:rPr>
              <a:t>для</a:t>
            </a:r>
            <a:r>
              <a:rPr lang="en-US" sz="1654" spc="83" dirty="0">
                <a:latin typeface="Raleway Bold"/>
              </a:rPr>
              <a:t> </a:t>
            </a:r>
            <a:r>
              <a:rPr lang="en-US" sz="1654" spc="83" dirty="0" err="1">
                <a:latin typeface="Raleway Bold"/>
              </a:rPr>
              <a:t>преодоления</a:t>
            </a:r>
            <a:r>
              <a:rPr lang="en-US" sz="1654" spc="83" dirty="0">
                <a:latin typeface="Raleway Bold"/>
              </a:rPr>
              <a:t> и </a:t>
            </a:r>
            <a:r>
              <a:rPr lang="en-US" sz="1654" spc="83" dirty="0" err="1">
                <a:latin typeface="Raleway Bold"/>
              </a:rPr>
              <a:t>компенсации</a:t>
            </a:r>
            <a:r>
              <a:rPr lang="en-US" sz="1654" spc="83" dirty="0">
                <a:latin typeface="Raleway Bold"/>
              </a:rPr>
              <a:t> </a:t>
            </a:r>
            <a:r>
              <a:rPr lang="en-US" sz="1654" spc="83" dirty="0" err="1">
                <a:latin typeface="Raleway Bold"/>
              </a:rPr>
              <a:t>ограничений</a:t>
            </a:r>
            <a:r>
              <a:rPr lang="en-US" sz="1654" spc="83" dirty="0">
                <a:latin typeface="Raleway Bold"/>
              </a:rPr>
              <a:t> </a:t>
            </a:r>
            <a:r>
              <a:rPr lang="en-US" sz="1654" spc="83" dirty="0" err="1">
                <a:latin typeface="Raleway Bold"/>
              </a:rPr>
              <a:t>жизнедеятельности</a:t>
            </a:r>
            <a:r>
              <a:rPr lang="en-US" sz="1654" spc="83" dirty="0">
                <a:latin typeface="Raleway Bold"/>
              </a:rPr>
              <a:t> </a:t>
            </a:r>
            <a:r>
              <a:rPr lang="en-US" sz="1654" spc="83" dirty="0" err="1">
                <a:latin typeface="Raleway Bold"/>
              </a:rPr>
              <a:t>граждан</a:t>
            </a:r>
            <a:r>
              <a:rPr lang="en-US" sz="1654" spc="83" dirty="0">
                <a:latin typeface="Raleway Bold"/>
              </a:rPr>
              <a:t>, </a:t>
            </a:r>
            <a:r>
              <a:rPr lang="en-US" sz="1654" spc="83" dirty="0" err="1">
                <a:latin typeface="Raleway Bold"/>
              </a:rPr>
              <a:t>отнесённых</a:t>
            </a:r>
            <a:r>
              <a:rPr lang="en-US" sz="1654" spc="83" dirty="0">
                <a:latin typeface="Raleway Bold"/>
              </a:rPr>
              <a:t> к </a:t>
            </a:r>
            <a:r>
              <a:rPr lang="en-US" sz="1654" spc="83" dirty="0" err="1">
                <a:latin typeface="Raleway Bold"/>
              </a:rPr>
              <a:t>категориям</a:t>
            </a:r>
            <a:r>
              <a:rPr lang="en-US" sz="1654" spc="83" dirty="0">
                <a:latin typeface="Raleway Bold"/>
              </a:rPr>
              <a:t> </a:t>
            </a:r>
            <a:r>
              <a:rPr lang="en-US" sz="1654" spc="83" dirty="0" err="1">
                <a:latin typeface="Raleway Bold"/>
              </a:rPr>
              <a:t>социально</a:t>
            </a:r>
            <a:r>
              <a:rPr lang="en-US" sz="1654" spc="83" dirty="0">
                <a:latin typeface="Raleway Bold"/>
              </a:rPr>
              <a:t> </a:t>
            </a:r>
            <a:r>
              <a:rPr lang="en-US" sz="1654" spc="83" dirty="0" err="1">
                <a:latin typeface="Raleway Bold"/>
              </a:rPr>
              <a:t>уязвимых</a:t>
            </a:r>
            <a:endParaRPr lang="en-US" sz="1654" spc="83" dirty="0">
              <a:latin typeface="Raleway Bo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35045" y="54644"/>
            <a:ext cx="8388352" cy="538994"/>
          </a:xfrm>
          <a:prstGeom prst="rect">
            <a:avLst/>
          </a:prstGeom>
        </p:spPr>
        <p:txBody>
          <a:bodyPr lIns="0" tIns="0" rIns="0" bIns="0" rtlCol="0" anchor="t">
            <a:spAutoFit/>
          </a:bodyPr>
          <a:lstStyle/>
          <a:p>
            <a:pPr>
              <a:lnSpc>
                <a:spcPts val="4630"/>
              </a:lnSpc>
            </a:pPr>
            <a:r>
              <a:rPr lang="en-US" sz="3307" spc="99">
                <a:solidFill>
                  <a:srgbClr val="000000"/>
                </a:solidFill>
                <a:latin typeface="Raleway Bold"/>
              </a:rPr>
              <a:t>НАПРАВЛЕНИЯ ДЕЯТЕЛЬНОСТИ</a:t>
            </a:r>
          </a:p>
        </p:txBody>
      </p:sp>
      <p:sp>
        <p:nvSpPr>
          <p:cNvPr id="3" name="TextBox 3"/>
          <p:cNvSpPr txBox="1"/>
          <p:nvPr/>
        </p:nvSpPr>
        <p:spPr>
          <a:xfrm>
            <a:off x="1221841" y="1029513"/>
            <a:ext cx="8696442" cy="633315"/>
          </a:xfrm>
          <a:prstGeom prst="rect">
            <a:avLst/>
          </a:prstGeom>
        </p:spPr>
        <p:txBody>
          <a:bodyPr lIns="0" tIns="0" rIns="0" bIns="0" rtlCol="0" anchor="t">
            <a:spAutoFit/>
          </a:bodyPr>
          <a:lstStyle/>
          <a:p>
            <a:pPr>
              <a:lnSpc>
                <a:spcPts val="1736"/>
              </a:lnSpc>
            </a:pPr>
            <a:r>
              <a:rPr lang="en-US" sz="1158" spc="58">
                <a:solidFill>
                  <a:srgbClr val="000000"/>
                </a:solidFill>
                <a:latin typeface="Raleway Bold"/>
              </a:rPr>
              <a:t>социально-медицинские услуги</a:t>
            </a:r>
            <a:r>
              <a:rPr lang="en-US" sz="1158" spc="58">
                <a:solidFill>
                  <a:srgbClr val="000000"/>
                </a:solidFill>
                <a:latin typeface="Raleway"/>
              </a:rPr>
              <a:t> (поддержание и сохранение здоровья путем организации ухода, оказания содействия в проведении оздоровительных мероприятий, систематического наблюдения для выявления отклонений в состоянии здоровья)</a:t>
            </a:r>
          </a:p>
        </p:txBody>
      </p:sp>
      <p:grpSp>
        <p:nvGrpSpPr>
          <p:cNvPr id="4" name="Group 4"/>
          <p:cNvGrpSpPr/>
          <p:nvPr/>
        </p:nvGrpSpPr>
        <p:grpSpPr>
          <a:xfrm>
            <a:off x="735045" y="744492"/>
            <a:ext cx="273017" cy="273017"/>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C5C"/>
            </a:solidFill>
          </p:spPr>
        </p:sp>
      </p:grpSp>
      <p:grpSp>
        <p:nvGrpSpPr>
          <p:cNvPr id="6" name="Group 6"/>
          <p:cNvGrpSpPr/>
          <p:nvPr/>
        </p:nvGrpSpPr>
        <p:grpSpPr>
          <a:xfrm>
            <a:off x="735045" y="1071516"/>
            <a:ext cx="273017" cy="273017"/>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C5C"/>
            </a:solidFill>
          </p:spPr>
        </p:sp>
      </p:grpSp>
      <p:grpSp>
        <p:nvGrpSpPr>
          <p:cNvPr id="8" name="Group 8"/>
          <p:cNvGrpSpPr/>
          <p:nvPr/>
        </p:nvGrpSpPr>
        <p:grpSpPr>
          <a:xfrm>
            <a:off x="735045" y="1788302"/>
            <a:ext cx="273017" cy="273017"/>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C5C"/>
            </a:solidFill>
          </p:spPr>
        </p:sp>
      </p:grpSp>
      <p:grpSp>
        <p:nvGrpSpPr>
          <p:cNvPr id="10" name="Group 10"/>
          <p:cNvGrpSpPr/>
          <p:nvPr/>
        </p:nvGrpSpPr>
        <p:grpSpPr>
          <a:xfrm>
            <a:off x="735045" y="2282591"/>
            <a:ext cx="273017" cy="273017"/>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C5C"/>
            </a:solidFill>
          </p:spPr>
        </p:sp>
      </p:grpSp>
      <p:sp>
        <p:nvSpPr>
          <p:cNvPr id="12" name="AutoShape 12"/>
          <p:cNvSpPr/>
          <p:nvPr/>
        </p:nvSpPr>
        <p:spPr>
          <a:xfrm>
            <a:off x="-97095" y="-104908"/>
            <a:ext cx="249067" cy="5880365"/>
          </a:xfrm>
          <a:prstGeom prst="rect">
            <a:avLst/>
          </a:prstGeom>
          <a:solidFill>
            <a:srgbClr val="DD5C5C"/>
          </a:solidFill>
        </p:spPr>
      </p:sp>
      <p:grpSp>
        <p:nvGrpSpPr>
          <p:cNvPr id="13" name="Group 13"/>
          <p:cNvGrpSpPr/>
          <p:nvPr/>
        </p:nvGrpSpPr>
        <p:grpSpPr>
          <a:xfrm>
            <a:off x="735045" y="2703084"/>
            <a:ext cx="273017" cy="273017"/>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C5C"/>
            </a:solidFill>
          </p:spPr>
        </p:sp>
      </p:grpSp>
      <p:grpSp>
        <p:nvGrpSpPr>
          <p:cNvPr id="15" name="Group 15"/>
          <p:cNvGrpSpPr/>
          <p:nvPr/>
        </p:nvGrpSpPr>
        <p:grpSpPr>
          <a:xfrm>
            <a:off x="735045" y="3264868"/>
            <a:ext cx="273017" cy="273017"/>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C5C"/>
            </a:solidFill>
          </p:spPr>
        </p:sp>
      </p:grpSp>
      <p:sp>
        <p:nvSpPr>
          <p:cNvPr id="17" name="TextBox 17"/>
          <p:cNvSpPr txBox="1"/>
          <p:nvPr/>
        </p:nvSpPr>
        <p:spPr>
          <a:xfrm>
            <a:off x="1221841" y="3731681"/>
            <a:ext cx="8696442" cy="633315"/>
          </a:xfrm>
          <a:prstGeom prst="rect">
            <a:avLst/>
          </a:prstGeom>
        </p:spPr>
        <p:txBody>
          <a:bodyPr lIns="0" tIns="0" rIns="0" bIns="0" rtlCol="0" anchor="t">
            <a:spAutoFit/>
          </a:bodyPr>
          <a:lstStyle/>
          <a:p>
            <a:pPr>
              <a:lnSpc>
                <a:spcPts val="1736"/>
              </a:lnSpc>
            </a:pPr>
            <a:r>
              <a:rPr lang="en-US" sz="1158" spc="58">
                <a:solidFill>
                  <a:srgbClr val="000000"/>
                </a:solidFill>
                <a:latin typeface="Raleway Bold"/>
              </a:rPr>
              <a:t>производство и (или) реализация медицинской техники, протезно-ортопедических изделий, программного обеспечения, а также технических средств, </a:t>
            </a:r>
            <a:r>
              <a:rPr lang="en-US" sz="1158" spc="58">
                <a:solidFill>
                  <a:srgbClr val="000000"/>
                </a:solidFill>
                <a:latin typeface="Raleway"/>
              </a:rPr>
              <a:t>которые могут быть использованы исключительно для профилактики инвалидности или реабилитации (абилитации) инвалидов</a:t>
            </a:r>
          </a:p>
        </p:txBody>
      </p:sp>
      <p:grpSp>
        <p:nvGrpSpPr>
          <p:cNvPr id="18" name="Group 18"/>
          <p:cNvGrpSpPr/>
          <p:nvPr/>
        </p:nvGrpSpPr>
        <p:grpSpPr>
          <a:xfrm>
            <a:off x="735045" y="3773683"/>
            <a:ext cx="273017" cy="273017"/>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C5C"/>
            </a:solidFill>
          </p:spPr>
        </p:sp>
      </p:grpSp>
      <p:grpSp>
        <p:nvGrpSpPr>
          <p:cNvPr id="20" name="Group 20"/>
          <p:cNvGrpSpPr/>
          <p:nvPr/>
        </p:nvGrpSpPr>
        <p:grpSpPr>
          <a:xfrm>
            <a:off x="735045" y="4482477"/>
            <a:ext cx="273017" cy="273017"/>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C5C"/>
            </a:solidFill>
          </p:spPr>
        </p:sp>
      </p:grpSp>
      <p:grpSp>
        <p:nvGrpSpPr>
          <p:cNvPr id="22" name="Group 22"/>
          <p:cNvGrpSpPr/>
          <p:nvPr/>
        </p:nvGrpSpPr>
        <p:grpSpPr>
          <a:xfrm>
            <a:off x="735045" y="4779762"/>
            <a:ext cx="273017" cy="273017"/>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C5C"/>
            </a:solidFill>
          </p:spPr>
        </p:sp>
      </p:grpSp>
      <p:grpSp>
        <p:nvGrpSpPr>
          <p:cNvPr id="24" name="Group 24"/>
          <p:cNvGrpSpPr/>
          <p:nvPr/>
        </p:nvGrpSpPr>
        <p:grpSpPr>
          <a:xfrm>
            <a:off x="735045" y="5168403"/>
            <a:ext cx="273017" cy="273017"/>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C5C"/>
            </a:solidFill>
          </p:spPr>
        </p:sp>
      </p:grpSp>
      <p:sp>
        <p:nvSpPr>
          <p:cNvPr id="27" name="TextBox 27"/>
          <p:cNvSpPr txBox="1"/>
          <p:nvPr/>
        </p:nvSpPr>
        <p:spPr>
          <a:xfrm>
            <a:off x="1221841" y="702490"/>
            <a:ext cx="8696442" cy="197298"/>
          </a:xfrm>
          <a:prstGeom prst="rect">
            <a:avLst/>
          </a:prstGeom>
        </p:spPr>
        <p:txBody>
          <a:bodyPr lIns="0" tIns="0" rIns="0" bIns="0" rtlCol="0" anchor="t">
            <a:spAutoFit/>
          </a:bodyPr>
          <a:lstStyle/>
          <a:p>
            <a:pPr>
              <a:lnSpc>
                <a:spcPts val="1736"/>
              </a:lnSpc>
            </a:pPr>
            <a:r>
              <a:rPr lang="en-US" sz="1158" spc="58">
                <a:solidFill>
                  <a:srgbClr val="000000"/>
                </a:solidFill>
                <a:latin typeface="Raleway Bold"/>
              </a:rPr>
              <a:t>социально-бытовые услуги</a:t>
            </a:r>
            <a:r>
              <a:rPr lang="en-US" sz="1158" spc="58">
                <a:solidFill>
                  <a:srgbClr val="000000"/>
                </a:solidFill>
                <a:latin typeface="Raleway"/>
              </a:rPr>
              <a:t> (поддержание жизнедеятельности в быту)</a:t>
            </a:r>
          </a:p>
        </p:txBody>
      </p:sp>
      <p:sp>
        <p:nvSpPr>
          <p:cNvPr id="28" name="TextBox 28"/>
          <p:cNvSpPr txBox="1"/>
          <p:nvPr/>
        </p:nvSpPr>
        <p:spPr>
          <a:xfrm>
            <a:off x="1221841" y="1746299"/>
            <a:ext cx="8696442" cy="415307"/>
          </a:xfrm>
          <a:prstGeom prst="rect">
            <a:avLst/>
          </a:prstGeom>
        </p:spPr>
        <p:txBody>
          <a:bodyPr lIns="0" tIns="0" rIns="0" bIns="0" rtlCol="0" anchor="t">
            <a:spAutoFit/>
          </a:bodyPr>
          <a:lstStyle/>
          <a:p>
            <a:pPr>
              <a:lnSpc>
                <a:spcPts val="1736"/>
              </a:lnSpc>
            </a:pPr>
            <a:r>
              <a:rPr lang="en-US" sz="1158" spc="58">
                <a:solidFill>
                  <a:srgbClr val="000000"/>
                </a:solidFill>
                <a:latin typeface="Raleway Bold"/>
              </a:rPr>
              <a:t>социально-психологические услуги </a:t>
            </a:r>
            <a:r>
              <a:rPr lang="en-US" sz="1158" spc="58">
                <a:solidFill>
                  <a:srgbClr val="000000"/>
                </a:solidFill>
                <a:latin typeface="Raleway"/>
              </a:rPr>
              <a:t>(оказание помощи в коррекции психологического состояния для адаптации в социальной среде)</a:t>
            </a:r>
          </a:p>
        </p:txBody>
      </p:sp>
      <p:sp>
        <p:nvSpPr>
          <p:cNvPr id="29" name="TextBox 29"/>
          <p:cNvSpPr txBox="1"/>
          <p:nvPr/>
        </p:nvSpPr>
        <p:spPr>
          <a:xfrm>
            <a:off x="1221841" y="2291224"/>
            <a:ext cx="8696442" cy="197298"/>
          </a:xfrm>
          <a:prstGeom prst="rect">
            <a:avLst/>
          </a:prstGeom>
        </p:spPr>
        <p:txBody>
          <a:bodyPr lIns="0" tIns="0" rIns="0" bIns="0" rtlCol="0" anchor="t">
            <a:spAutoFit/>
          </a:bodyPr>
          <a:lstStyle/>
          <a:p>
            <a:pPr>
              <a:lnSpc>
                <a:spcPts val="1736"/>
              </a:lnSpc>
            </a:pPr>
            <a:r>
              <a:rPr lang="en-US" sz="1158" spc="58">
                <a:solidFill>
                  <a:srgbClr val="000000"/>
                </a:solidFill>
                <a:latin typeface="Raleway Bold"/>
              </a:rPr>
              <a:t>социально-педагогические услуги </a:t>
            </a:r>
            <a:r>
              <a:rPr lang="en-US" sz="1158" spc="58">
                <a:solidFill>
                  <a:srgbClr val="000000"/>
                </a:solidFill>
                <a:latin typeface="Raleway"/>
              </a:rPr>
              <a:t>(профилактика отклонений в поведении)</a:t>
            </a:r>
          </a:p>
        </p:txBody>
      </p:sp>
      <p:sp>
        <p:nvSpPr>
          <p:cNvPr id="30" name="TextBox 30"/>
          <p:cNvSpPr txBox="1"/>
          <p:nvPr/>
        </p:nvSpPr>
        <p:spPr>
          <a:xfrm>
            <a:off x="1221841" y="2661081"/>
            <a:ext cx="8696442" cy="415307"/>
          </a:xfrm>
          <a:prstGeom prst="rect">
            <a:avLst/>
          </a:prstGeom>
        </p:spPr>
        <p:txBody>
          <a:bodyPr lIns="0" tIns="0" rIns="0" bIns="0" rtlCol="0" anchor="t">
            <a:spAutoFit/>
          </a:bodyPr>
          <a:lstStyle/>
          <a:p>
            <a:pPr>
              <a:lnSpc>
                <a:spcPts val="1736"/>
              </a:lnSpc>
            </a:pPr>
            <a:r>
              <a:rPr lang="en-US" sz="1158" spc="58">
                <a:solidFill>
                  <a:srgbClr val="000000"/>
                </a:solidFill>
                <a:latin typeface="Raleway Bold"/>
              </a:rPr>
              <a:t>социально-трудовые услуги </a:t>
            </a:r>
            <a:r>
              <a:rPr lang="en-US" sz="1158" spc="58">
                <a:solidFill>
                  <a:srgbClr val="000000"/>
                </a:solidFill>
                <a:latin typeface="Raleway"/>
              </a:rPr>
              <a:t>(оказание помощи в трудоустройстве и в решении иных проблем, связанных с трудовой адаптацией)</a:t>
            </a:r>
          </a:p>
        </p:txBody>
      </p:sp>
      <p:sp>
        <p:nvSpPr>
          <p:cNvPr id="31" name="TextBox 31"/>
          <p:cNvSpPr txBox="1"/>
          <p:nvPr/>
        </p:nvSpPr>
        <p:spPr>
          <a:xfrm>
            <a:off x="1221841" y="3222866"/>
            <a:ext cx="8696442" cy="415307"/>
          </a:xfrm>
          <a:prstGeom prst="rect">
            <a:avLst/>
          </a:prstGeom>
        </p:spPr>
        <p:txBody>
          <a:bodyPr lIns="0" tIns="0" rIns="0" bIns="0" rtlCol="0" anchor="t">
            <a:spAutoFit/>
          </a:bodyPr>
          <a:lstStyle/>
          <a:p>
            <a:pPr>
              <a:lnSpc>
                <a:spcPts val="1736"/>
              </a:lnSpc>
            </a:pPr>
            <a:r>
              <a:rPr lang="en-US" sz="1158" spc="58" dirty="0" err="1">
                <a:solidFill>
                  <a:srgbClr val="000000"/>
                </a:solidFill>
                <a:latin typeface="Raleway Bold"/>
              </a:rPr>
              <a:t>услуги</a:t>
            </a:r>
            <a:r>
              <a:rPr lang="en-US" sz="1158" spc="58" dirty="0">
                <a:solidFill>
                  <a:srgbClr val="000000"/>
                </a:solidFill>
                <a:latin typeface="Raleway Bold"/>
              </a:rPr>
              <a:t>, </a:t>
            </a:r>
            <a:r>
              <a:rPr lang="en-US" sz="1158" spc="58" dirty="0" err="1">
                <a:solidFill>
                  <a:srgbClr val="000000"/>
                </a:solidFill>
                <a:latin typeface="Raleway"/>
              </a:rPr>
              <a:t>предусматривающие</a:t>
            </a:r>
            <a:r>
              <a:rPr lang="en-US" sz="1158" spc="58" dirty="0">
                <a:solidFill>
                  <a:srgbClr val="000000"/>
                </a:solidFill>
                <a:latin typeface="Raleway Bold"/>
              </a:rPr>
              <a:t> </a:t>
            </a:r>
            <a:r>
              <a:rPr lang="en-US" sz="1158" spc="58" dirty="0" err="1">
                <a:solidFill>
                  <a:srgbClr val="000000"/>
                </a:solidFill>
                <a:latin typeface="Raleway Bold"/>
              </a:rPr>
              <a:t>повышение</a:t>
            </a:r>
            <a:r>
              <a:rPr lang="en-US" sz="1158" spc="58" dirty="0">
                <a:solidFill>
                  <a:srgbClr val="000000"/>
                </a:solidFill>
                <a:latin typeface="Raleway Bold"/>
              </a:rPr>
              <a:t> </a:t>
            </a:r>
            <a:r>
              <a:rPr lang="en-US" sz="1158" spc="58" dirty="0" err="1">
                <a:solidFill>
                  <a:srgbClr val="000000"/>
                </a:solidFill>
                <a:latin typeface="Raleway Bold"/>
              </a:rPr>
              <a:t>коммуникативного</a:t>
            </a:r>
            <a:r>
              <a:rPr lang="en-US" sz="1158" spc="58" dirty="0">
                <a:solidFill>
                  <a:srgbClr val="000000"/>
                </a:solidFill>
                <a:latin typeface="Raleway Bold"/>
              </a:rPr>
              <a:t> </a:t>
            </a:r>
            <a:r>
              <a:rPr lang="en-US" sz="1158" spc="58" dirty="0" err="1">
                <a:solidFill>
                  <a:srgbClr val="000000"/>
                </a:solidFill>
                <a:latin typeface="Raleway Bold"/>
              </a:rPr>
              <a:t>потенциала</a:t>
            </a:r>
            <a:r>
              <a:rPr lang="en-US" sz="1158" spc="58" dirty="0">
                <a:solidFill>
                  <a:srgbClr val="000000"/>
                </a:solidFill>
                <a:latin typeface="Raleway Bold"/>
              </a:rPr>
              <a:t>, </a:t>
            </a:r>
            <a:r>
              <a:rPr lang="en-US" sz="1158" spc="58" dirty="0" err="1">
                <a:solidFill>
                  <a:srgbClr val="000000"/>
                </a:solidFill>
                <a:latin typeface="Raleway Bold"/>
              </a:rPr>
              <a:t>реабилитацию</a:t>
            </a:r>
            <a:r>
              <a:rPr lang="en-US" sz="1158" spc="58" dirty="0">
                <a:solidFill>
                  <a:srgbClr val="000000"/>
                </a:solidFill>
                <a:latin typeface="Raleway Bold"/>
              </a:rPr>
              <a:t> и </a:t>
            </a:r>
            <a:r>
              <a:rPr lang="en-US" sz="1158" spc="58" dirty="0" err="1">
                <a:solidFill>
                  <a:srgbClr val="000000"/>
                </a:solidFill>
                <a:latin typeface="Raleway Bold"/>
              </a:rPr>
              <a:t>социальную</a:t>
            </a:r>
            <a:r>
              <a:rPr lang="en-US" sz="1158" spc="58" dirty="0">
                <a:solidFill>
                  <a:srgbClr val="000000"/>
                </a:solidFill>
                <a:latin typeface="Raleway Bold"/>
              </a:rPr>
              <a:t> </a:t>
            </a:r>
            <a:r>
              <a:rPr lang="en-US" sz="1158" spc="58" dirty="0" err="1">
                <a:solidFill>
                  <a:srgbClr val="000000"/>
                </a:solidFill>
                <a:latin typeface="Raleway Bold"/>
              </a:rPr>
              <a:t>адаптацию</a:t>
            </a:r>
            <a:r>
              <a:rPr lang="en-US" sz="1158" spc="58" dirty="0">
                <a:solidFill>
                  <a:srgbClr val="000000"/>
                </a:solidFill>
                <a:latin typeface="Raleway Bold"/>
              </a:rPr>
              <a:t>, </a:t>
            </a:r>
            <a:r>
              <a:rPr lang="en-US" sz="1158" spc="58" dirty="0" err="1">
                <a:solidFill>
                  <a:srgbClr val="000000"/>
                </a:solidFill>
                <a:latin typeface="Raleway Bold"/>
              </a:rPr>
              <a:t>услуги</a:t>
            </a:r>
            <a:r>
              <a:rPr lang="en-US" sz="1158" spc="58" dirty="0">
                <a:solidFill>
                  <a:srgbClr val="000000"/>
                </a:solidFill>
                <a:latin typeface="Raleway Bold"/>
              </a:rPr>
              <a:t> по </a:t>
            </a:r>
            <a:r>
              <a:rPr lang="en-US" sz="1158" spc="58" dirty="0" err="1">
                <a:solidFill>
                  <a:srgbClr val="000000"/>
                </a:solidFill>
                <a:latin typeface="Raleway Bold"/>
              </a:rPr>
              <a:t>социальному</a:t>
            </a:r>
            <a:r>
              <a:rPr lang="en-US" sz="1158" spc="58" dirty="0">
                <a:solidFill>
                  <a:srgbClr val="000000"/>
                </a:solidFill>
                <a:latin typeface="Raleway Bold"/>
              </a:rPr>
              <a:t> </a:t>
            </a:r>
            <a:r>
              <a:rPr lang="en-US" sz="1158" spc="58" dirty="0" err="1">
                <a:solidFill>
                  <a:srgbClr val="000000"/>
                </a:solidFill>
                <a:latin typeface="Raleway Bold"/>
              </a:rPr>
              <a:t>сопровождению</a:t>
            </a:r>
            <a:endParaRPr lang="en-US" sz="1158" spc="58" dirty="0">
              <a:solidFill>
                <a:srgbClr val="000000"/>
              </a:solidFill>
              <a:latin typeface="Raleway Bold"/>
            </a:endParaRPr>
          </a:p>
        </p:txBody>
      </p:sp>
      <p:sp>
        <p:nvSpPr>
          <p:cNvPr id="32" name="TextBox 32"/>
          <p:cNvSpPr txBox="1"/>
          <p:nvPr/>
        </p:nvSpPr>
        <p:spPr>
          <a:xfrm>
            <a:off x="1221841" y="4491111"/>
            <a:ext cx="8696442" cy="197298"/>
          </a:xfrm>
          <a:prstGeom prst="rect">
            <a:avLst/>
          </a:prstGeom>
        </p:spPr>
        <p:txBody>
          <a:bodyPr lIns="0" tIns="0" rIns="0" bIns="0" rtlCol="0" anchor="t">
            <a:spAutoFit/>
          </a:bodyPr>
          <a:lstStyle/>
          <a:p>
            <a:pPr>
              <a:lnSpc>
                <a:spcPts val="1736"/>
              </a:lnSpc>
            </a:pPr>
            <a:r>
              <a:rPr lang="en-US" sz="1158" spc="58">
                <a:solidFill>
                  <a:srgbClr val="000000"/>
                </a:solidFill>
                <a:latin typeface="Raleway Bold"/>
              </a:rPr>
              <a:t>организация отдыха и оздоровления инвалидов и пенсионеров</a:t>
            </a:r>
          </a:p>
        </p:txBody>
      </p:sp>
      <p:sp>
        <p:nvSpPr>
          <p:cNvPr id="33" name="TextBox 33"/>
          <p:cNvSpPr txBox="1"/>
          <p:nvPr/>
        </p:nvSpPr>
        <p:spPr>
          <a:xfrm>
            <a:off x="1221841" y="4788396"/>
            <a:ext cx="8696442" cy="197298"/>
          </a:xfrm>
          <a:prstGeom prst="rect">
            <a:avLst/>
          </a:prstGeom>
        </p:spPr>
        <p:txBody>
          <a:bodyPr lIns="0" tIns="0" rIns="0" bIns="0" rtlCol="0" anchor="t">
            <a:spAutoFit/>
          </a:bodyPr>
          <a:lstStyle/>
          <a:p>
            <a:pPr>
              <a:lnSpc>
                <a:spcPts val="1736"/>
              </a:lnSpc>
            </a:pPr>
            <a:r>
              <a:rPr lang="en-US" sz="1158" spc="58">
                <a:solidFill>
                  <a:srgbClr val="000000"/>
                </a:solidFill>
                <a:latin typeface="Raleway Bold"/>
              </a:rPr>
              <a:t>услуги в сфере дополнительного образования</a:t>
            </a:r>
          </a:p>
        </p:txBody>
      </p:sp>
      <p:sp>
        <p:nvSpPr>
          <p:cNvPr id="34" name="TextBox 34"/>
          <p:cNvSpPr txBox="1"/>
          <p:nvPr/>
        </p:nvSpPr>
        <p:spPr>
          <a:xfrm>
            <a:off x="1221841" y="5126400"/>
            <a:ext cx="8696442" cy="415307"/>
          </a:xfrm>
          <a:prstGeom prst="rect">
            <a:avLst/>
          </a:prstGeom>
        </p:spPr>
        <p:txBody>
          <a:bodyPr lIns="0" tIns="0" rIns="0" bIns="0" rtlCol="0" anchor="t">
            <a:spAutoFit/>
          </a:bodyPr>
          <a:lstStyle/>
          <a:p>
            <a:pPr>
              <a:lnSpc>
                <a:spcPts val="1736"/>
              </a:lnSpc>
            </a:pPr>
            <a:r>
              <a:rPr lang="en-US" sz="1158" spc="58">
                <a:solidFill>
                  <a:srgbClr val="000000"/>
                </a:solidFill>
                <a:latin typeface="Raleway Bold"/>
              </a:rPr>
              <a:t>создание условий для беспрепятственного доступа инвалидов </a:t>
            </a:r>
            <a:r>
              <a:rPr lang="en-US" sz="1158" spc="58">
                <a:solidFill>
                  <a:srgbClr val="000000"/>
                </a:solidFill>
                <a:latin typeface="Raleway"/>
              </a:rPr>
              <a:t>к объектам социальной, инженерной, транспортной инфраструктур и пользования средствами транспорта, связи и информации</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35856" y="1323107"/>
            <a:ext cx="8208912" cy="3430088"/>
          </a:xfrm>
          <a:prstGeom prst="rect">
            <a:avLst/>
          </a:prstGeom>
          <a:solidFill>
            <a:srgbClr val="DD5C5C"/>
          </a:solidFill>
        </p:spPr>
      </p:sp>
      <p:sp>
        <p:nvSpPr>
          <p:cNvPr id="3" name="TextBox 3"/>
          <p:cNvSpPr txBox="1"/>
          <p:nvPr/>
        </p:nvSpPr>
        <p:spPr>
          <a:xfrm>
            <a:off x="760287" y="2431243"/>
            <a:ext cx="8560051" cy="1692771"/>
          </a:xfrm>
          <a:prstGeom prst="rect">
            <a:avLst/>
          </a:prstGeom>
        </p:spPr>
        <p:txBody>
          <a:bodyPr lIns="0" tIns="0" rIns="0" bIns="0" rtlCol="0" anchor="t">
            <a:spAutoFit/>
          </a:bodyPr>
          <a:lstStyle/>
          <a:p>
            <a:pPr algn="ctr">
              <a:lnSpc>
                <a:spcPts val="4437"/>
              </a:lnSpc>
            </a:pPr>
            <a:r>
              <a:rPr lang="en-US" sz="3858">
                <a:solidFill>
                  <a:srgbClr val="EFEFEF"/>
                </a:solidFill>
                <a:latin typeface="Raleway Bold"/>
              </a:rPr>
              <a:t>КАКИМ УСЛОВИЯМ ДОЛЖЕН СООТВЕТСТВОВАТЬ СМСП КАТЕГОРИИ 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3030" y="382951"/>
            <a:ext cx="4904649" cy="4904649"/>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EFEF">
                <a:alpha val="84706"/>
              </a:srgbClr>
            </a:solidFill>
          </p:spPr>
        </p:sp>
      </p:grpSp>
      <p:grpSp>
        <p:nvGrpSpPr>
          <p:cNvPr id="4" name="Group 4"/>
          <p:cNvGrpSpPr/>
          <p:nvPr/>
        </p:nvGrpSpPr>
        <p:grpSpPr>
          <a:xfrm>
            <a:off x="4642945" y="382951"/>
            <a:ext cx="4904649" cy="4904649"/>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EFEF">
                <a:alpha val="19608"/>
              </a:srgbClr>
            </a:solidFill>
          </p:spPr>
        </p:sp>
      </p:grpSp>
      <p:grpSp>
        <p:nvGrpSpPr>
          <p:cNvPr id="6" name="Group 6"/>
          <p:cNvGrpSpPr/>
          <p:nvPr/>
        </p:nvGrpSpPr>
        <p:grpSpPr>
          <a:xfrm>
            <a:off x="1477997" y="1646426"/>
            <a:ext cx="3014715" cy="2084581"/>
            <a:chOff x="0" y="19051"/>
            <a:chExt cx="7292287" cy="5042388"/>
          </a:xfrm>
        </p:grpSpPr>
        <p:sp>
          <p:nvSpPr>
            <p:cNvPr id="7" name="TextBox 7"/>
            <p:cNvSpPr txBox="1"/>
            <p:nvPr/>
          </p:nvSpPr>
          <p:spPr>
            <a:xfrm>
              <a:off x="0" y="19051"/>
              <a:ext cx="7292287" cy="1364880"/>
            </a:xfrm>
            <a:prstGeom prst="rect">
              <a:avLst/>
            </a:prstGeom>
          </p:spPr>
          <p:txBody>
            <a:bodyPr lIns="0" tIns="0" rIns="0" bIns="0" rtlCol="0" anchor="t">
              <a:spAutoFit/>
            </a:bodyPr>
            <a:lstStyle/>
            <a:p>
              <a:pPr algn="ctr">
                <a:lnSpc>
                  <a:spcPts val="4437"/>
                </a:lnSpc>
              </a:pPr>
              <a:r>
                <a:rPr lang="en-US" sz="3858">
                  <a:solidFill>
                    <a:srgbClr val="000000"/>
                  </a:solidFill>
                  <a:latin typeface="Raleway Bold"/>
                </a:rPr>
                <a:t>50%</a:t>
              </a:r>
            </a:p>
          </p:txBody>
        </p:sp>
        <p:sp>
          <p:nvSpPr>
            <p:cNvPr id="8" name="TextBox 8"/>
            <p:cNvSpPr txBox="1"/>
            <p:nvPr/>
          </p:nvSpPr>
          <p:spPr>
            <a:xfrm>
              <a:off x="0" y="2252422"/>
              <a:ext cx="7292287" cy="2809017"/>
            </a:xfrm>
            <a:prstGeom prst="rect">
              <a:avLst/>
            </a:prstGeom>
          </p:spPr>
          <p:txBody>
            <a:bodyPr lIns="0" tIns="0" rIns="0" bIns="0" rtlCol="0" anchor="t">
              <a:spAutoFit/>
            </a:bodyPr>
            <a:lstStyle/>
            <a:p>
              <a:pPr algn="ctr">
                <a:lnSpc>
                  <a:spcPts val="2343"/>
                </a:lnSpc>
              </a:pPr>
              <a:r>
                <a:rPr lang="en-US" sz="1874" spc="66">
                  <a:solidFill>
                    <a:srgbClr val="000000"/>
                  </a:solidFill>
                  <a:latin typeface="Raleway Italics"/>
                </a:rPr>
                <a:t>составляет доля доходов СМСП от осуществления такой деятельности  в общем объеме доходов</a:t>
              </a:r>
            </a:p>
          </p:txBody>
        </p:sp>
      </p:grpSp>
      <p:grpSp>
        <p:nvGrpSpPr>
          <p:cNvPr id="9" name="Group 9"/>
          <p:cNvGrpSpPr/>
          <p:nvPr/>
        </p:nvGrpSpPr>
        <p:grpSpPr>
          <a:xfrm>
            <a:off x="5703032" y="1208898"/>
            <a:ext cx="3014715" cy="3264392"/>
            <a:chOff x="0" y="19049"/>
            <a:chExt cx="7292287" cy="7896229"/>
          </a:xfrm>
        </p:grpSpPr>
        <p:sp>
          <p:nvSpPr>
            <p:cNvPr id="10" name="TextBox 10"/>
            <p:cNvSpPr txBox="1"/>
            <p:nvPr/>
          </p:nvSpPr>
          <p:spPr>
            <a:xfrm>
              <a:off x="0" y="19049"/>
              <a:ext cx="7292287" cy="1364880"/>
            </a:xfrm>
            <a:prstGeom prst="rect">
              <a:avLst/>
            </a:prstGeom>
          </p:spPr>
          <p:txBody>
            <a:bodyPr lIns="0" tIns="0" rIns="0" bIns="0" rtlCol="0" anchor="t">
              <a:spAutoFit/>
            </a:bodyPr>
            <a:lstStyle/>
            <a:p>
              <a:pPr algn="ctr">
                <a:lnSpc>
                  <a:spcPts val="4437"/>
                </a:lnSpc>
              </a:pPr>
              <a:r>
                <a:rPr lang="en-US" sz="3858" dirty="0">
                  <a:latin typeface="Raleway Bold"/>
                </a:rPr>
                <a:t>50%</a:t>
              </a:r>
            </a:p>
          </p:txBody>
        </p:sp>
        <p:sp>
          <p:nvSpPr>
            <p:cNvPr id="11" name="TextBox 11"/>
            <p:cNvSpPr txBox="1"/>
            <p:nvPr/>
          </p:nvSpPr>
          <p:spPr>
            <a:xfrm>
              <a:off x="0" y="2252422"/>
              <a:ext cx="7292287" cy="5662856"/>
            </a:xfrm>
            <a:prstGeom prst="rect">
              <a:avLst/>
            </a:prstGeom>
          </p:spPr>
          <p:txBody>
            <a:bodyPr lIns="0" tIns="0" rIns="0" bIns="0" rtlCol="0" anchor="t">
              <a:spAutoFit/>
            </a:bodyPr>
            <a:lstStyle/>
            <a:p>
              <a:pPr algn="ctr">
                <a:lnSpc>
                  <a:spcPts val="2343"/>
                </a:lnSpc>
              </a:pPr>
              <a:r>
                <a:rPr lang="en-US" sz="1874" spc="66" dirty="0" err="1">
                  <a:latin typeface="Raleway Italics"/>
                </a:rPr>
                <a:t>чистой</a:t>
              </a:r>
              <a:r>
                <a:rPr lang="en-US" sz="1874" spc="66" dirty="0">
                  <a:latin typeface="Raleway Italics"/>
                </a:rPr>
                <a:t> </a:t>
              </a:r>
              <a:r>
                <a:rPr lang="en-US" sz="1874" spc="66" dirty="0" err="1">
                  <a:latin typeface="Raleway Italics"/>
                </a:rPr>
                <a:t>прибыли</a:t>
              </a:r>
              <a:r>
                <a:rPr lang="en-US" sz="1874" spc="66" dirty="0">
                  <a:latin typeface="Raleway Italics"/>
                </a:rPr>
                <a:t> СМСП, </a:t>
              </a:r>
              <a:r>
                <a:rPr lang="en-US" sz="1874" spc="66" dirty="0" err="1">
                  <a:latin typeface="Raleway Italics"/>
                </a:rPr>
                <a:t>полученной</a:t>
              </a:r>
              <a:r>
                <a:rPr lang="en-US" sz="1874" spc="66" dirty="0">
                  <a:latin typeface="Raleway Italics"/>
                </a:rPr>
                <a:t> </a:t>
              </a:r>
              <a:r>
                <a:rPr lang="en-US" sz="1874" spc="66" dirty="0" err="1">
                  <a:latin typeface="Raleway Italics"/>
                </a:rPr>
                <a:t>за</a:t>
              </a:r>
              <a:r>
                <a:rPr lang="en-US" sz="1874" spc="66" dirty="0">
                  <a:latin typeface="Raleway Italics"/>
                </a:rPr>
                <a:t> </a:t>
              </a:r>
              <a:r>
                <a:rPr lang="en-US" sz="1874" spc="66" dirty="0" err="1">
                  <a:latin typeface="Raleway Italics"/>
                </a:rPr>
                <a:t>предшествующий</a:t>
              </a:r>
              <a:r>
                <a:rPr lang="en-US" sz="1874" spc="66" dirty="0">
                  <a:latin typeface="Raleway Italics"/>
                </a:rPr>
                <a:t> </a:t>
              </a:r>
              <a:r>
                <a:rPr lang="en-US" sz="1874" spc="66" dirty="0" err="1">
                  <a:latin typeface="Raleway Italics"/>
                </a:rPr>
                <a:t>календарный</a:t>
              </a:r>
              <a:r>
                <a:rPr lang="en-US" sz="1874" spc="66" dirty="0">
                  <a:latin typeface="Raleway Italics"/>
                </a:rPr>
                <a:t> </a:t>
              </a:r>
              <a:r>
                <a:rPr lang="en-US" sz="1874" spc="66" dirty="0" err="1">
                  <a:latin typeface="Raleway Italics"/>
                </a:rPr>
                <a:t>год</a:t>
              </a:r>
              <a:r>
                <a:rPr lang="en-US" sz="1874" spc="66" dirty="0">
                  <a:latin typeface="Raleway Italics"/>
                </a:rPr>
                <a:t>, </a:t>
              </a:r>
              <a:r>
                <a:rPr lang="en-US" sz="1874" spc="66" dirty="0" err="1">
                  <a:latin typeface="Raleway Italics"/>
                </a:rPr>
                <a:t>направлено</a:t>
              </a:r>
              <a:r>
                <a:rPr lang="en-US" sz="1874" spc="66" dirty="0">
                  <a:latin typeface="Raleway Italics"/>
                </a:rPr>
                <a:t> </a:t>
              </a:r>
              <a:r>
                <a:rPr lang="en-US" sz="1874" spc="66" dirty="0" err="1">
                  <a:latin typeface="Raleway Italics"/>
                </a:rPr>
                <a:t>на</a:t>
              </a:r>
              <a:r>
                <a:rPr lang="en-US" sz="1874" spc="66" dirty="0">
                  <a:latin typeface="Raleway Italics"/>
                </a:rPr>
                <a:t> </a:t>
              </a:r>
              <a:r>
                <a:rPr lang="en-US" sz="1874" spc="66" dirty="0" err="1">
                  <a:latin typeface="Raleway Italics"/>
                </a:rPr>
                <a:t>осуществление</a:t>
              </a:r>
              <a:r>
                <a:rPr lang="en-US" sz="1874" spc="66" dirty="0">
                  <a:latin typeface="Raleway Italics"/>
                </a:rPr>
                <a:t> </a:t>
              </a:r>
              <a:r>
                <a:rPr lang="en-US" sz="1874" spc="66" dirty="0" err="1">
                  <a:latin typeface="Raleway Italics"/>
                </a:rPr>
                <a:t>такой</a:t>
              </a:r>
              <a:r>
                <a:rPr lang="en-US" sz="1874" spc="66" dirty="0">
                  <a:latin typeface="Raleway Italics"/>
                </a:rPr>
                <a:t> </a:t>
              </a:r>
              <a:r>
                <a:rPr lang="en-US" sz="1874" spc="66" dirty="0" err="1">
                  <a:latin typeface="Raleway Italics"/>
                </a:rPr>
                <a:t>деятельности</a:t>
              </a:r>
              <a:r>
                <a:rPr lang="en-US" sz="1874" spc="66" dirty="0">
                  <a:latin typeface="Raleway Italics"/>
                </a:rPr>
                <a:t> в </a:t>
              </a:r>
              <a:r>
                <a:rPr lang="en-US" sz="1874" spc="66" dirty="0" err="1">
                  <a:latin typeface="Raleway Italics"/>
                </a:rPr>
                <a:t>текущем</a:t>
              </a:r>
              <a:r>
                <a:rPr lang="en-US" sz="1874" spc="66" dirty="0">
                  <a:latin typeface="Raleway Italics"/>
                </a:rPr>
                <a:t> </a:t>
              </a:r>
              <a:r>
                <a:rPr lang="en-US" sz="1874" spc="66" dirty="0" err="1">
                  <a:latin typeface="Raleway Italics"/>
                </a:rPr>
                <a:t>календарном</a:t>
              </a:r>
              <a:r>
                <a:rPr lang="en-US" sz="1874" spc="66" dirty="0">
                  <a:latin typeface="Raleway Italics"/>
                </a:rPr>
                <a:t> </a:t>
              </a:r>
              <a:r>
                <a:rPr lang="en-US" sz="1874" spc="66" dirty="0" err="1">
                  <a:latin typeface="Raleway Italics"/>
                </a:rPr>
                <a:t>году</a:t>
              </a:r>
              <a:endParaRPr lang="en-US" sz="1874" spc="66" dirty="0">
                <a:latin typeface="Raleway Italics"/>
              </a:endParaRPr>
            </a:p>
          </p:txBody>
        </p:sp>
      </p:grpSp>
      <p:sp>
        <p:nvSpPr>
          <p:cNvPr id="12" name="TextBox 12"/>
          <p:cNvSpPr txBox="1"/>
          <p:nvPr/>
        </p:nvSpPr>
        <p:spPr>
          <a:xfrm>
            <a:off x="1477997" y="1191922"/>
            <a:ext cx="3014715" cy="276422"/>
          </a:xfrm>
          <a:prstGeom prst="rect">
            <a:avLst/>
          </a:prstGeom>
        </p:spPr>
        <p:txBody>
          <a:bodyPr lIns="0" tIns="0" rIns="0" bIns="0" rtlCol="0" anchor="t">
            <a:spAutoFit/>
          </a:bodyPr>
          <a:lstStyle/>
          <a:p>
            <a:pPr algn="ctr">
              <a:lnSpc>
                <a:spcPts val="2343"/>
              </a:lnSpc>
            </a:pPr>
            <a:r>
              <a:rPr lang="en-US" sz="1874" spc="66">
                <a:solidFill>
                  <a:srgbClr val="000000"/>
                </a:solidFill>
                <a:latin typeface="Raleway Italics"/>
              </a:rPr>
              <a:t>не менее</a:t>
            </a:r>
          </a:p>
        </p:txBody>
      </p:sp>
      <p:sp>
        <p:nvSpPr>
          <p:cNvPr id="13" name="TextBox 13"/>
          <p:cNvSpPr txBox="1"/>
          <p:nvPr/>
        </p:nvSpPr>
        <p:spPr>
          <a:xfrm>
            <a:off x="5703032" y="912138"/>
            <a:ext cx="3014715" cy="276422"/>
          </a:xfrm>
          <a:prstGeom prst="rect">
            <a:avLst/>
          </a:prstGeom>
        </p:spPr>
        <p:txBody>
          <a:bodyPr lIns="0" tIns="0" rIns="0" bIns="0" rtlCol="0" anchor="t">
            <a:spAutoFit/>
          </a:bodyPr>
          <a:lstStyle/>
          <a:p>
            <a:pPr algn="ctr">
              <a:lnSpc>
                <a:spcPts val="2343"/>
              </a:lnSpc>
            </a:pPr>
            <a:r>
              <a:rPr lang="en-US" sz="1874" spc="66" dirty="0" err="1">
                <a:latin typeface="Raleway Italics"/>
              </a:rPr>
              <a:t>не</a:t>
            </a:r>
            <a:r>
              <a:rPr lang="en-US" sz="1874" spc="66" dirty="0">
                <a:latin typeface="Raleway Italics"/>
              </a:rPr>
              <a:t> </a:t>
            </a:r>
            <a:r>
              <a:rPr lang="en-US" sz="1874" spc="66" dirty="0" err="1">
                <a:latin typeface="Raleway Italics"/>
              </a:rPr>
              <a:t>менее</a:t>
            </a:r>
            <a:endParaRPr lang="en-US" sz="1874" spc="66" dirty="0">
              <a:latin typeface="Raleway Itali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127098"/>
            <a:ext cx="1965397" cy="5924745"/>
          </a:xfrm>
          <a:prstGeom prst="rect">
            <a:avLst/>
          </a:prstGeom>
          <a:solidFill>
            <a:srgbClr val="DD5C5C"/>
          </a:solidFill>
        </p:spPr>
      </p:sp>
      <p:grpSp>
        <p:nvGrpSpPr>
          <p:cNvPr id="3" name="Group 3"/>
          <p:cNvGrpSpPr/>
          <p:nvPr/>
        </p:nvGrpSpPr>
        <p:grpSpPr>
          <a:xfrm>
            <a:off x="2159992" y="841215"/>
            <a:ext cx="7399702" cy="3988117"/>
            <a:chOff x="0" y="-85725"/>
            <a:chExt cx="17899123" cy="9646846"/>
          </a:xfrm>
        </p:grpSpPr>
        <p:sp>
          <p:nvSpPr>
            <p:cNvPr id="4" name="TextBox 4"/>
            <p:cNvSpPr txBox="1"/>
            <p:nvPr/>
          </p:nvSpPr>
          <p:spPr>
            <a:xfrm>
              <a:off x="0" y="1371842"/>
              <a:ext cx="17899123" cy="8189279"/>
            </a:xfrm>
            <a:prstGeom prst="rect">
              <a:avLst/>
            </a:prstGeom>
          </p:spPr>
          <p:txBody>
            <a:bodyPr lIns="0" tIns="0" rIns="0" bIns="0" rtlCol="0" anchor="t">
              <a:spAutoFit/>
            </a:bodyPr>
            <a:lstStyle/>
            <a:p>
              <a:pPr algn="r">
                <a:lnSpc>
                  <a:spcPts val="4366"/>
                </a:lnSpc>
              </a:pPr>
              <a:r>
                <a:rPr lang="en-US" sz="3969">
                  <a:solidFill>
                    <a:srgbClr val="DD5C5C"/>
                  </a:solidFill>
                  <a:latin typeface="Arimo Bold"/>
                </a:rPr>
                <a:t>Деятельность, направленная на достижение общественно полезных целей и способствующая решению социальных</a:t>
              </a:r>
            </a:p>
            <a:p>
              <a:pPr algn="r">
                <a:lnSpc>
                  <a:spcPts val="4366"/>
                </a:lnSpc>
              </a:pPr>
              <a:r>
                <a:rPr lang="en-US" sz="3969">
                  <a:solidFill>
                    <a:srgbClr val="DD5C5C"/>
                  </a:solidFill>
                  <a:latin typeface="Arimo Bold"/>
                </a:rPr>
                <a:t>проблем общества</a:t>
              </a:r>
            </a:p>
          </p:txBody>
        </p:sp>
        <p:sp>
          <p:nvSpPr>
            <p:cNvPr id="5" name="TextBox 5"/>
            <p:cNvSpPr txBox="1"/>
            <p:nvPr/>
          </p:nvSpPr>
          <p:spPr>
            <a:xfrm>
              <a:off x="2165835" y="-85725"/>
              <a:ext cx="15733288" cy="706170"/>
            </a:xfrm>
            <a:prstGeom prst="rect">
              <a:avLst/>
            </a:prstGeom>
          </p:spPr>
          <p:txBody>
            <a:bodyPr lIns="0" tIns="0" rIns="0" bIns="0" rtlCol="0" anchor="t">
              <a:spAutoFit/>
            </a:bodyPr>
            <a:lstStyle/>
            <a:p>
              <a:pPr algn="r">
                <a:lnSpc>
                  <a:spcPts val="2469"/>
                </a:lnSpc>
              </a:pPr>
              <a:r>
                <a:rPr lang="en-US" sz="1764" spc="220">
                  <a:solidFill>
                    <a:srgbClr val="000000"/>
                  </a:solidFill>
                  <a:latin typeface="Arimo Bold"/>
                </a:rPr>
                <a:t>КАТЕГОРИЯ 4</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012874" y="-124069"/>
            <a:ext cx="54877" cy="2316964"/>
          </a:xfrm>
          <a:prstGeom prst="rect">
            <a:avLst/>
          </a:prstGeom>
          <a:solidFill>
            <a:srgbClr val="EFEFEF"/>
          </a:solidFill>
        </p:spPr>
      </p:sp>
      <p:grpSp>
        <p:nvGrpSpPr>
          <p:cNvPr id="3" name="Group 3"/>
          <p:cNvGrpSpPr/>
          <p:nvPr/>
        </p:nvGrpSpPr>
        <p:grpSpPr>
          <a:xfrm>
            <a:off x="4378771" y="2173734"/>
            <a:ext cx="1323082" cy="1323082"/>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solidFill>
                <a:srgbClr val="000000"/>
              </a:solidFill>
            </a:ln>
          </p:spPr>
        </p:sp>
      </p:grpSp>
      <p:sp>
        <p:nvSpPr>
          <p:cNvPr id="5" name="AutoShape 5"/>
          <p:cNvSpPr/>
          <p:nvPr/>
        </p:nvSpPr>
        <p:spPr>
          <a:xfrm>
            <a:off x="5012874" y="3477655"/>
            <a:ext cx="54877" cy="2316964"/>
          </a:xfrm>
          <a:prstGeom prst="rect">
            <a:avLst/>
          </a:prstGeom>
          <a:solidFill>
            <a:srgbClr val="EFEFEF"/>
          </a:solidFill>
        </p:spPr>
      </p:sp>
      <p:sp>
        <p:nvSpPr>
          <p:cNvPr id="7" name="TextBox 7"/>
          <p:cNvSpPr txBox="1"/>
          <p:nvPr/>
        </p:nvSpPr>
        <p:spPr>
          <a:xfrm>
            <a:off x="624752" y="2413732"/>
            <a:ext cx="3331991" cy="817853"/>
          </a:xfrm>
          <a:prstGeom prst="rect">
            <a:avLst/>
          </a:prstGeom>
        </p:spPr>
        <p:txBody>
          <a:bodyPr lIns="0" tIns="0" rIns="0" bIns="0" rtlCol="0" anchor="t">
            <a:spAutoFit/>
          </a:bodyPr>
          <a:lstStyle/>
          <a:p>
            <a:pPr algn="ctr">
              <a:lnSpc>
                <a:spcPts val="3307"/>
              </a:lnSpc>
            </a:pPr>
            <a:r>
              <a:rPr lang="en-US" sz="2646" spc="93" dirty="0">
                <a:latin typeface="Raleway Bold"/>
              </a:rPr>
              <a:t>ЦЕЛЬ ДЕЯТЕЛЬНОСТИ</a:t>
            </a:r>
          </a:p>
        </p:txBody>
      </p:sp>
      <p:sp>
        <p:nvSpPr>
          <p:cNvPr id="8" name="TextBox 8"/>
          <p:cNvSpPr txBox="1"/>
          <p:nvPr/>
        </p:nvSpPr>
        <p:spPr>
          <a:xfrm>
            <a:off x="6060877" y="1554196"/>
            <a:ext cx="3331991" cy="2212337"/>
          </a:xfrm>
          <a:prstGeom prst="rect">
            <a:avLst/>
          </a:prstGeom>
        </p:spPr>
        <p:txBody>
          <a:bodyPr lIns="0" tIns="0" rIns="0" bIns="0" rtlCol="0" anchor="t">
            <a:spAutoFit/>
          </a:bodyPr>
          <a:lstStyle/>
          <a:p>
            <a:pPr algn="ctr">
              <a:lnSpc>
                <a:spcPts val="2480"/>
              </a:lnSpc>
            </a:pPr>
            <a:r>
              <a:rPr lang="en-US" sz="1654" spc="83" dirty="0" err="1">
                <a:latin typeface="Raleway Bold"/>
              </a:rPr>
              <a:t>осуществление</a:t>
            </a:r>
            <a:r>
              <a:rPr lang="en-US" sz="1654" spc="83" dirty="0">
                <a:latin typeface="Raleway Bold"/>
              </a:rPr>
              <a:t> </a:t>
            </a:r>
            <a:r>
              <a:rPr lang="en-US" sz="1654" spc="83" dirty="0" err="1">
                <a:latin typeface="Raleway Bold"/>
              </a:rPr>
              <a:t>социально</a:t>
            </a:r>
            <a:r>
              <a:rPr lang="en-US" sz="1654" spc="83" dirty="0">
                <a:latin typeface="Raleway Bold"/>
              </a:rPr>
              <a:t> </a:t>
            </a:r>
            <a:r>
              <a:rPr lang="en-US" sz="1654" spc="83" dirty="0" err="1">
                <a:latin typeface="Raleway Bold"/>
              </a:rPr>
              <a:t>значимой</a:t>
            </a:r>
            <a:r>
              <a:rPr lang="en-US" sz="1654" spc="83" dirty="0">
                <a:latin typeface="Raleway Bold"/>
              </a:rPr>
              <a:t> </a:t>
            </a:r>
            <a:r>
              <a:rPr lang="en-US" sz="1654" spc="83" dirty="0" err="1">
                <a:latin typeface="Raleway Bold"/>
              </a:rPr>
              <a:t>деятельности</a:t>
            </a:r>
            <a:r>
              <a:rPr lang="en-US" sz="1654" spc="83" dirty="0">
                <a:latin typeface="Raleway Bold"/>
              </a:rPr>
              <a:t>,</a:t>
            </a:r>
          </a:p>
          <a:p>
            <a:pPr algn="ctr">
              <a:lnSpc>
                <a:spcPts val="2480"/>
              </a:lnSpc>
            </a:pPr>
            <a:r>
              <a:rPr lang="en-US" sz="1654" spc="83" dirty="0" err="1">
                <a:latin typeface="Raleway Bold"/>
              </a:rPr>
              <a:t>приносящей</a:t>
            </a:r>
            <a:r>
              <a:rPr lang="en-US" sz="1654" spc="83" dirty="0">
                <a:latin typeface="Raleway Bold"/>
              </a:rPr>
              <a:t> </a:t>
            </a:r>
            <a:r>
              <a:rPr lang="en-US" sz="1654" spc="83" dirty="0" err="1">
                <a:latin typeface="Raleway Bold"/>
              </a:rPr>
              <a:t>пользу</a:t>
            </a:r>
            <a:r>
              <a:rPr lang="en-US" sz="1654" spc="83" dirty="0">
                <a:latin typeface="Raleway Bold"/>
              </a:rPr>
              <a:t> </a:t>
            </a:r>
            <a:r>
              <a:rPr lang="en-US" sz="1654" spc="83" dirty="0" err="1">
                <a:latin typeface="Raleway Bold"/>
              </a:rPr>
              <a:t>не</a:t>
            </a:r>
            <a:r>
              <a:rPr lang="en-US" sz="1654" spc="83" dirty="0">
                <a:latin typeface="Raleway Bold"/>
              </a:rPr>
              <a:t> </a:t>
            </a:r>
            <a:r>
              <a:rPr lang="en-US" sz="1654" spc="83" dirty="0" err="1">
                <a:latin typeface="Raleway Bold"/>
              </a:rPr>
              <a:t>только</a:t>
            </a:r>
            <a:r>
              <a:rPr lang="en-US" sz="1654" spc="83" dirty="0">
                <a:latin typeface="Raleway Bold"/>
              </a:rPr>
              <a:t> </a:t>
            </a:r>
            <a:r>
              <a:rPr lang="en-US" sz="1654" spc="83" dirty="0" err="1">
                <a:latin typeface="Raleway Bold"/>
              </a:rPr>
              <a:t>гражданам</a:t>
            </a:r>
            <a:r>
              <a:rPr lang="en-US" sz="1654" spc="83" dirty="0">
                <a:latin typeface="Raleway Bold"/>
              </a:rPr>
              <a:t>, </a:t>
            </a:r>
            <a:r>
              <a:rPr lang="en-US" sz="1654" spc="83" dirty="0" err="1">
                <a:latin typeface="Raleway Bold"/>
              </a:rPr>
              <a:t>отнесенным</a:t>
            </a:r>
            <a:r>
              <a:rPr lang="en-US" sz="1654" spc="83" dirty="0">
                <a:latin typeface="Raleway Bold"/>
              </a:rPr>
              <a:t> к </a:t>
            </a:r>
            <a:r>
              <a:rPr lang="en-US" sz="1654" spc="83" dirty="0" err="1">
                <a:latin typeface="Raleway Bold"/>
              </a:rPr>
              <a:t>категориям</a:t>
            </a:r>
            <a:endParaRPr lang="en-US" sz="1654" spc="83" dirty="0">
              <a:latin typeface="Raleway Bold"/>
            </a:endParaRPr>
          </a:p>
          <a:p>
            <a:pPr algn="ctr">
              <a:lnSpc>
                <a:spcPts val="2480"/>
              </a:lnSpc>
            </a:pPr>
            <a:r>
              <a:rPr lang="en-US" sz="1654" spc="83" dirty="0" err="1">
                <a:latin typeface="Raleway Bold"/>
              </a:rPr>
              <a:t>социально</a:t>
            </a:r>
            <a:r>
              <a:rPr lang="en-US" sz="1654" spc="83" dirty="0">
                <a:latin typeface="Raleway Bold"/>
              </a:rPr>
              <a:t> </a:t>
            </a:r>
            <a:r>
              <a:rPr lang="en-US" sz="1654" spc="83" dirty="0" err="1">
                <a:latin typeface="Raleway Bold"/>
              </a:rPr>
              <a:t>уязвимых</a:t>
            </a:r>
            <a:r>
              <a:rPr lang="en-US" sz="1654" spc="83" dirty="0">
                <a:latin typeface="Raleway Bold"/>
              </a:rPr>
              <a:t>, </a:t>
            </a:r>
          </a:p>
          <a:p>
            <a:pPr algn="ctr">
              <a:lnSpc>
                <a:spcPts val="2480"/>
              </a:lnSpc>
            </a:pPr>
            <a:r>
              <a:rPr lang="en-US" sz="1654" spc="83" dirty="0" err="1">
                <a:latin typeface="Raleway Bold"/>
              </a:rPr>
              <a:t>но</a:t>
            </a:r>
            <a:r>
              <a:rPr lang="en-US" sz="1654" spc="83" dirty="0">
                <a:latin typeface="Raleway Bold"/>
              </a:rPr>
              <a:t> и </a:t>
            </a:r>
            <a:r>
              <a:rPr lang="en-US" sz="1654" spc="83" dirty="0" err="1">
                <a:latin typeface="Raleway Bold"/>
              </a:rPr>
              <a:t>другим</a:t>
            </a:r>
            <a:r>
              <a:rPr lang="en-US" sz="1654" spc="83" dirty="0">
                <a:latin typeface="Raleway Bold"/>
              </a:rPr>
              <a:t> </a:t>
            </a:r>
            <a:r>
              <a:rPr lang="en-US" sz="1654" spc="83" dirty="0" err="1">
                <a:latin typeface="Raleway Bold"/>
              </a:rPr>
              <a:t>членам</a:t>
            </a:r>
            <a:r>
              <a:rPr lang="en-US" sz="1654" spc="83" dirty="0">
                <a:latin typeface="Raleway Bold"/>
              </a:rPr>
              <a:t> </a:t>
            </a:r>
            <a:r>
              <a:rPr lang="en-US" sz="1654" spc="83" dirty="0" err="1">
                <a:latin typeface="Raleway Bold"/>
              </a:rPr>
              <a:t>общества</a:t>
            </a:r>
            <a:endParaRPr lang="en-US" sz="1654" spc="83" dirty="0">
              <a:latin typeface="Raleway Bo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256" y="184906"/>
            <a:ext cx="7835129" cy="538994"/>
          </a:xfrm>
          <a:prstGeom prst="rect">
            <a:avLst/>
          </a:prstGeom>
        </p:spPr>
        <p:txBody>
          <a:bodyPr lIns="0" tIns="0" rIns="0" bIns="0" rtlCol="0" anchor="t">
            <a:spAutoFit/>
          </a:bodyPr>
          <a:lstStyle/>
          <a:p>
            <a:pPr algn="ctr">
              <a:lnSpc>
                <a:spcPts val="4630"/>
              </a:lnSpc>
            </a:pPr>
            <a:r>
              <a:rPr lang="en-US" sz="3100" spc="99" dirty="0">
                <a:solidFill>
                  <a:srgbClr val="DD5C5C"/>
                </a:solidFill>
                <a:latin typeface="Raleway Bold"/>
              </a:rPr>
              <a:t>НАПРАВЛЕНИЯ ДЕЯТЕЛЬНОСТИ</a:t>
            </a:r>
          </a:p>
        </p:txBody>
      </p:sp>
      <p:sp>
        <p:nvSpPr>
          <p:cNvPr id="3" name="AutoShape 3"/>
          <p:cNvSpPr/>
          <p:nvPr/>
        </p:nvSpPr>
        <p:spPr>
          <a:xfrm>
            <a:off x="621279" y="862219"/>
            <a:ext cx="4326268" cy="4623425"/>
          </a:xfrm>
          <a:prstGeom prst="rect">
            <a:avLst/>
          </a:prstGeom>
          <a:solidFill>
            <a:srgbClr val="DD5C5C">
              <a:alpha val="9804"/>
            </a:srgbClr>
          </a:solidFill>
        </p:spPr>
      </p:sp>
      <p:sp>
        <p:nvSpPr>
          <p:cNvPr id="4" name="AutoShape 4"/>
          <p:cNvSpPr/>
          <p:nvPr/>
        </p:nvSpPr>
        <p:spPr>
          <a:xfrm>
            <a:off x="512791" y="862219"/>
            <a:ext cx="108488" cy="4623425"/>
          </a:xfrm>
          <a:prstGeom prst="rect">
            <a:avLst/>
          </a:prstGeom>
          <a:solidFill>
            <a:srgbClr val="DD5C5C"/>
          </a:solidFill>
        </p:spPr>
      </p:sp>
      <p:sp>
        <p:nvSpPr>
          <p:cNvPr id="5" name="TextBox 5"/>
          <p:cNvSpPr txBox="1"/>
          <p:nvPr/>
        </p:nvSpPr>
        <p:spPr>
          <a:xfrm>
            <a:off x="621279" y="830718"/>
            <a:ext cx="4326268" cy="3919471"/>
          </a:xfrm>
          <a:prstGeom prst="rect">
            <a:avLst/>
          </a:prstGeom>
        </p:spPr>
        <p:txBody>
          <a:bodyPr lIns="0" tIns="0" rIns="0" bIns="0" rtlCol="0" anchor="t">
            <a:spAutoFit/>
          </a:bodyPr>
          <a:lstStyle/>
          <a:p>
            <a:pPr>
              <a:lnSpc>
                <a:spcPts val="1851"/>
              </a:lnSpc>
            </a:pPr>
            <a:endParaRPr sz="992"/>
          </a:p>
          <a:p>
            <a:pPr marL="191107" lvl="1" indent="-95553">
              <a:lnSpc>
                <a:spcPts val="1621"/>
              </a:lnSpc>
              <a:buFont typeface="Arial"/>
              <a:buChar char="•"/>
            </a:pPr>
            <a:r>
              <a:rPr lang="en-US" sz="1158" spc="58">
                <a:solidFill>
                  <a:srgbClr val="000000"/>
                </a:solidFill>
                <a:latin typeface="Raleway Bold"/>
              </a:rPr>
              <a:t>психолого-педагогические и иные услуги, </a:t>
            </a:r>
            <a:r>
              <a:rPr lang="en-US" sz="1158" spc="58">
                <a:solidFill>
                  <a:srgbClr val="000000"/>
                </a:solidFill>
                <a:latin typeface="Raleway"/>
              </a:rPr>
              <a:t>направленные на </a:t>
            </a:r>
            <a:r>
              <a:rPr lang="en-US" sz="1158" spc="58">
                <a:solidFill>
                  <a:srgbClr val="000000"/>
                </a:solidFill>
                <a:latin typeface="Raleway Bold"/>
              </a:rPr>
              <a:t>укрепление семьи, обеспечение семейного воспитания детей </a:t>
            </a:r>
            <a:r>
              <a:rPr lang="en-US" sz="1158" spc="58">
                <a:solidFill>
                  <a:srgbClr val="000000"/>
                </a:solidFill>
                <a:latin typeface="Raleway"/>
              </a:rPr>
              <a:t>и</a:t>
            </a:r>
            <a:r>
              <a:rPr lang="en-US" sz="1158" spc="58">
                <a:solidFill>
                  <a:srgbClr val="000000"/>
                </a:solidFill>
                <a:latin typeface="Raleway Bold"/>
              </a:rPr>
              <a:t> поддержку материнства и детства</a:t>
            </a:r>
          </a:p>
          <a:p>
            <a:pPr>
              <a:lnSpc>
                <a:spcPts val="1621"/>
              </a:lnSpc>
            </a:pPr>
            <a:endParaRPr lang="en-US" sz="1158" spc="58">
              <a:solidFill>
                <a:srgbClr val="000000"/>
              </a:solidFill>
              <a:latin typeface="Raleway Bold"/>
            </a:endParaRPr>
          </a:p>
          <a:p>
            <a:pPr marL="191107" lvl="1" indent="-95553">
              <a:lnSpc>
                <a:spcPts val="1621"/>
              </a:lnSpc>
              <a:buFont typeface="Arial"/>
              <a:buChar char="•"/>
            </a:pPr>
            <a:r>
              <a:rPr lang="en-US" sz="1158" spc="58">
                <a:solidFill>
                  <a:srgbClr val="000000"/>
                </a:solidFill>
                <a:latin typeface="Raleway"/>
              </a:rPr>
              <a:t>организация</a:t>
            </a:r>
            <a:r>
              <a:rPr lang="en-US" sz="1158" spc="58">
                <a:solidFill>
                  <a:srgbClr val="000000"/>
                </a:solidFill>
                <a:latin typeface="Raleway Bold"/>
              </a:rPr>
              <a:t> отдыха и оздоровления детей</a:t>
            </a:r>
          </a:p>
          <a:p>
            <a:pPr>
              <a:lnSpc>
                <a:spcPts val="1621"/>
              </a:lnSpc>
            </a:pPr>
            <a:endParaRPr lang="en-US" sz="1158" spc="58">
              <a:solidFill>
                <a:srgbClr val="000000"/>
              </a:solidFill>
              <a:latin typeface="Raleway Bold"/>
            </a:endParaRPr>
          </a:p>
          <a:p>
            <a:pPr marL="191107" lvl="1" indent="-95553">
              <a:lnSpc>
                <a:spcPts val="1621"/>
              </a:lnSpc>
              <a:buFont typeface="Arial"/>
              <a:buChar char="•"/>
            </a:pPr>
            <a:r>
              <a:rPr lang="en-US" sz="1158" spc="58">
                <a:solidFill>
                  <a:srgbClr val="000000"/>
                </a:solidFill>
                <a:latin typeface="Raleway"/>
              </a:rPr>
              <a:t>услуги в сфере </a:t>
            </a:r>
            <a:r>
              <a:rPr lang="en-US" sz="1158" spc="58">
                <a:solidFill>
                  <a:srgbClr val="000000"/>
                </a:solidFill>
                <a:latin typeface="Raleway Bold"/>
              </a:rPr>
              <a:t>дошкольного образования </a:t>
            </a:r>
            <a:r>
              <a:rPr lang="en-US" sz="1158" spc="58">
                <a:solidFill>
                  <a:srgbClr val="000000"/>
                </a:solidFill>
                <a:latin typeface="Raleway"/>
              </a:rPr>
              <a:t>и</a:t>
            </a:r>
            <a:r>
              <a:rPr lang="en-US" sz="1158" spc="58">
                <a:solidFill>
                  <a:srgbClr val="000000"/>
                </a:solidFill>
                <a:latin typeface="Raleway Bold"/>
              </a:rPr>
              <a:t> общего образования, дополнительного образования детей</a:t>
            </a:r>
          </a:p>
          <a:p>
            <a:pPr>
              <a:lnSpc>
                <a:spcPts val="1621"/>
              </a:lnSpc>
            </a:pPr>
            <a:endParaRPr lang="en-US" sz="1158" spc="58">
              <a:solidFill>
                <a:srgbClr val="000000"/>
              </a:solidFill>
              <a:latin typeface="Raleway Bold"/>
            </a:endParaRPr>
          </a:p>
          <a:p>
            <a:pPr marL="191107" lvl="1" indent="-95553">
              <a:lnSpc>
                <a:spcPts val="1621"/>
              </a:lnSpc>
              <a:buFont typeface="Arial"/>
              <a:buChar char="•"/>
            </a:pPr>
            <a:r>
              <a:rPr lang="en-US" sz="1158" spc="58">
                <a:solidFill>
                  <a:srgbClr val="000000"/>
                </a:solidFill>
                <a:latin typeface="Raleway Bold"/>
              </a:rPr>
              <a:t>психолого-педагогическая, медицинская </a:t>
            </a:r>
            <a:r>
              <a:rPr lang="en-US" sz="1158" spc="58">
                <a:solidFill>
                  <a:srgbClr val="000000"/>
                </a:solidFill>
                <a:latin typeface="Raleway"/>
              </a:rPr>
              <a:t>и</a:t>
            </a:r>
            <a:r>
              <a:rPr lang="en-US" sz="1158" spc="58">
                <a:solidFill>
                  <a:srgbClr val="000000"/>
                </a:solidFill>
                <a:latin typeface="Raleway Bold"/>
              </a:rPr>
              <a:t> социальная помощь обучающимся, испытывающим трудности</a:t>
            </a:r>
            <a:r>
              <a:rPr lang="en-US" sz="1158" spc="58">
                <a:solidFill>
                  <a:srgbClr val="000000"/>
                </a:solidFill>
                <a:latin typeface="Raleway"/>
              </a:rPr>
              <a:t> в освоении основных общеобразовательных программ, развитии и социальной адаптации</a:t>
            </a:r>
          </a:p>
          <a:p>
            <a:pPr>
              <a:lnSpc>
                <a:spcPts val="1621"/>
              </a:lnSpc>
            </a:pPr>
            <a:endParaRPr lang="en-US" sz="1158" spc="58">
              <a:solidFill>
                <a:srgbClr val="000000"/>
              </a:solidFill>
              <a:latin typeface="Raleway"/>
            </a:endParaRPr>
          </a:p>
          <a:p>
            <a:pPr marL="191107" lvl="1" indent="-95553">
              <a:lnSpc>
                <a:spcPts val="1621"/>
              </a:lnSpc>
              <a:buFont typeface="Arial"/>
              <a:buChar char="•"/>
            </a:pPr>
            <a:r>
              <a:rPr lang="en-US" sz="1158" spc="58">
                <a:solidFill>
                  <a:srgbClr val="000000"/>
                </a:solidFill>
                <a:latin typeface="Raleway Bold"/>
              </a:rPr>
              <a:t>обучение работников и добровольцев (волонтеров) СО НКО, </a:t>
            </a:r>
            <a:r>
              <a:rPr lang="en-US" sz="1158" spc="58">
                <a:solidFill>
                  <a:srgbClr val="000000"/>
                </a:solidFill>
                <a:latin typeface="Raleway"/>
              </a:rPr>
              <a:t>направленное на повышение качества предоставления услуг такими организациями</a:t>
            </a:r>
          </a:p>
        </p:txBody>
      </p:sp>
      <p:sp>
        <p:nvSpPr>
          <p:cNvPr id="6" name="AutoShape 6"/>
          <p:cNvSpPr/>
          <p:nvPr/>
        </p:nvSpPr>
        <p:spPr>
          <a:xfrm>
            <a:off x="5286193" y="862219"/>
            <a:ext cx="4326268" cy="4623425"/>
          </a:xfrm>
          <a:prstGeom prst="rect">
            <a:avLst/>
          </a:prstGeom>
          <a:solidFill>
            <a:srgbClr val="DD5C5C">
              <a:alpha val="9804"/>
            </a:srgbClr>
          </a:solidFill>
        </p:spPr>
      </p:sp>
      <p:sp>
        <p:nvSpPr>
          <p:cNvPr id="7" name="AutoShape 7"/>
          <p:cNvSpPr/>
          <p:nvPr/>
        </p:nvSpPr>
        <p:spPr>
          <a:xfrm>
            <a:off x="5172883" y="862219"/>
            <a:ext cx="113310" cy="4623425"/>
          </a:xfrm>
          <a:prstGeom prst="rect">
            <a:avLst/>
          </a:prstGeom>
          <a:solidFill>
            <a:srgbClr val="DD5C5C"/>
          </a:solidFill>
        </p:spPr>
      </p:sp>
      <p:sp>
        <p:nvSpPr>
          <p:cNvPr id="8" name="TextBox 8"/>
          <p:cNvSpPr txBox="1"/>
          <p:nvPr/>
        </p:nvSpPr>
        <p:spPr>
          <a:xfrm>
            <a:off x="5349197" y="830717"/>
            <a:ext cx="4200260" cy="3919471"/>
          </a:xfrm>
          <a:prstGeom prst="rect">
            <a:avLst/>
          </a:prstGeom>
        </p:spPr>
        <p:txBody>
          <a:bodyPr lIns="0" tIns="0" rIns="0" bIns="0" rtlCol="0" anchor="t">
            <a:spAutoFit/>
          </a:bodyPr>
          <a:lstStyle/>
          <a:p>
            <a:pPr>
              <a:lnSpc>
                <a:spcPts val="1851"/>
              </a:lnSpc>
            </a:pPr>
            <a:endParaRPr sz="992" dirty="0"/>
          </a:p>
          <a:p>
            <a:pPr marL="191107" lvl="1" indent="-95553">
              <a:lnSpc>
                <a:spcPts val="1621"/>
              </a:lnSpc>
              <a:buFont typeface="Arial"/>
              <a:buChar char="•"/>
            </a:pPr>
            <a:r>
              <a:rPr lang="en-US" sz="1323" spc="66" dirty="0" err="1">
                <a:solidFill>
                  <a:srgbClr val="000000"/>
                </a:solidFill>
                <a:latin typeface="Raleway Bold"/>
              </a:rPr>
              <a:t>ку</a:t>
            </a:r>
            <a:r>
              <a:rPr lang="en-US" sz="1158" spc="58" dirty="0" err="1">
                <a:solidFill>
                  <a:srgbClr val="000000"/>
                </a:solidFill>
                <a:latin typeface="Raleway Bold"/>
              </a:rPr>
              <a:t>льтурно-просветительская</a:t>
            </a:r>
            <a:r>
              <a:rPr lang="en-US" sz="1158" spc="58" dirty="0">
                <a:solidFill>
                  <a:srgbClr val="000000"/>
                </a:solidFill>
                <a:latin typeface="Raleway Bold"/>
              </a:rPr>
              <a:t> </a:t>
            </a:r>
            <a:r>
              <a:rPr lang="en-US" sz="1158" spc="58" dirty="0" err="1">
                <a:solidFill>
                  <a:srgbClr val="000000"/>
                </a:solidFill>
                <a:latin typeface="Raleway Bold"/>
              </a:rPr>
              <a:t>деятельность</a:t>
            </a:r>
            <a:r>
              <a:rPr lang="en-US" sz="1158" spc="58" dirty="0">
                <a:solidFill>
                  <a:srgbClr val="000000"/>
                </a:solidFill>
                <a:latin typeface="Raleway"/>
              </a:rPr>
              <a:t>                                      (в </a:t>
            </a:r>
            <a:r>
              <a:rPr lang="en-US" sz="1158" spc="58" dirty="0" err="1">
                <a:solidFill>
                  <a:srgbClr val="000000"/>
                </a:solidFill>
                <a:latin typeface="Raleway"/>
              </a:rPr>
              <a:t>т.ч</a:t>
            </a:r>
            <a:r>
              <a:rPr lang="en-US" sz="1158" spc="58" dirty="0">
                <a:solidFill>
                  <a:srgbClr val="000000"/>
                </a:solidFill>
                <a:latin typeface="Raleway"/>
              </a:rPr>
              <a:t>. </a:t>
            </a:r>
            <a:r>
              <a:rPr lang="en-US" sz="1158" spc="58" dirty="0" err="1">
                <a:solidFill>
                  <a:srgbClr val="000000"/>
                </a:solidFill>
                <a:latin typeface="Raleway"/>
              </a:rPr>
              <a:t>деятельность</a:t>
            </a:r>
            <a:r>
              <a:rPr lang="en-US" sz="1158" spc="58" dirty="0">
                <a:solidFill>
                  <a:srgbClr val="000000"/>
                </a:solidFill>
                <a:latin typeface="Raleway"/>
              </a:rPr>
              <a:t> </a:t>
            </a:r>
            <a:r>
              <a:rPr lang="en-US" sz="1158" spc="58" dirty="0" err="1">
                <a:solidFill>
                  <a:srgbClr val="000000"/>
                </a:solidFill>
                <a:latin typeface="Raleway"/>
              </a:rPr>
              <a:t>частных</a:t>
            </a:r>
            <a:r>
              <a:rPr lang="en-US" sz="1158" spc="58" dirty="0">
                <a:solidFill>
                  <a:srgbClr val="000000"/>
                </a:solidFill>
                <a:latin typeface="Raleway"/>
              </a:rPr>
              <a:t> </a:t>
            </a:r>
            <a:r>
              <a:rPr lang="en-US" sz="1158" spc="58" dirty="0" err="1">
                <a:solidFill>
                  <a:srgbClr val="000000"/>
                </a:solidFill>
                <a:latin typeface="Raleway"/>
              </a:rPr>
              <a:t>музеев</a:t>
            </a:r>
            <a:r>
              <a:rPr lang="en-US" sz="1158" spc="58" dirty="0">
                <a:solidFill>
                  <a:srgbClr val="000000"/>
                </a:solidFill>
                <a:latin typeface="Raleway"/>
              </a:rPr>
              <a:t>, </a:t>
            </a:r>
            <a:r>
              <a:rPr lang="en-US" sz="1158" spc="58" dirty="0" err="1">
                <a:solidFill>
                  <a:srgbClr val="000000"/>
                </a:solidFill>
                <a:latin typeface="Raleway"/>
              </a:rPr>
              <a:t>театров</a:t>
            </a:r>
            <a:r>
              <a:rPr lang="en-US" sz="1158" spc="58" dirty="0">
                <a:solidFill>
                  <a:srgbClr val="000000"/>
                </a:solidFill>
                <a:latin typeface="Raleway"/>
              </a:rPr>
              <a:t>, </a:t>
            </a:r>
            <a:r>
              <a:rPr lang="en-US" sz="1158" spc="58" dirty="0" err="1">
                <a:solidFill>
                  <a:srgbClr val="000000"/>
                </a:solidFill>
                <a:latin typeface="Raleway"/>
              </a:rPr>
              <a:t>библиотек</a:t>
            </a:r>
            <a:r>
              <a:rPr lang="en-US" sz="1158" spc="58" dirty="0">
                <a:solidFill>
                  <a:srgbClr val="000000"/>
                </a:solidFill>
                <a:latin typeface="Raleway"/>
              </a:rPr>
              <a:t>, </a:t>
            </a:r>
            <a:r>
              <a:rPr lang="en-US" sz="1158" spc="58" dirty="0" err="1">
                <a:solidFill>
                  <a:srgbClr val="000000"/>
                </a:solidFill>
                <a:latin typeface="Raleway"/>
              </a:rPr>
              <a:t>архивов</a:t>
            </a:r>
            <a:r>
              <a:rPr lang="en-US" sz="1158" spc="58" dirty="0">
                <a:solidFill>
                  <a:srgbClr val="000000"/>
                </a:solidFill>
                <a:latin typeface="Raleway"/>
              </a:rPr>
              <a:t>, </a:t>
            </a:r>
            <a:r>
              <a:rPr lang="en-US" sz="1158" spc="58" dirty="0" err="1">
                <a:solidFill>
                  <a:srgbClr val="000000"/>
                </a:solidFill>
                <a:latin typeface="Raleway"/>
              </a:rPr>
              <a:t>школ-студий</a:t>
            </a:r>
            <a:r>
              <a:rPr lang="en-US" sz="1158" spc="58" dirty="0">
                <a:solidFill>
                  <a:srgbClr val="000000"/>
                </a:solidFill>
                <a:latin typeface="Raleway"/>
              </a:rPr>
              <a:t>, </a:t>
            </a:r>
            <a:r>
              <a:rPr lang="en-US" sz="1158" spc="58" dirty="0" err="1">
                <a:solidFill>
                  <a:srgbClr val="000000"/>
                </a:solidFill>
                <a:latin typeface="Raleway"/>
              </a:rPr>
              <a:t>творческих</a:t>
            </a:r>
            <a:r>
              <a:rPr lang="en-US" sz="1158" spc="58" dirty="0">
                <a:solidFill>
                  <a:srgbClr val="000000"/>
                </a:solidFill>
                <a:latin typeface="Raleway"/>
              </a:rPr>
              <a:t> </a:t>
            </a:r>
            <a:r>
              <a:rPr lang="en-US" sz="1158" spc="58" dirty="0" err="1">
                <a:solidFill>
                  <a:srgbClr val="000000"/>
                </a:solidFill>
                <a:latin typeface="Raleway"/>
              </a:rPr>
              <a:t>мастерских</a:t>
            </a:r>
            <a:r>
              <a:rPr lang="en-US" sz="1158" spc="58" dirty="0">
                <a:solidFill>
                  <a:srgbClr val="000000"/>
                </a:solidFill>
                <a:latin typeface="Raleway"/>
              </a:rPr>
              <a:t>, </a:t>
            </a:r>
            <a:r>
              <a:rPr lang="en-US" sz="1158" spc="58" dirty="0" err="1">
                <a:solidFill>
                  <a:srgbClr val="000000"/>
                </a:solidFill>
                <a:latin typeface="Raleway"/>
              </a:rPr>
              <a:t>ботанических</a:t>
            </a:r>
            <a:r>
              <a:rPr lang="en-US" sz="1158" spc="58" dirty="0">
                <a:solidFill>
                  <a:srgbClr val="000000"/>
                </a:solidFill>
                <a:latin typeface="Raleway"/>
              </a:rPr>
              <a:t> и </a:t>
            </a:r>
            <a:r>
              <a:rPr lang="en-US" sz="1158" spc="58" dirty="0" err="1">
                <a:solidFill>
                  <a:srgbClr val="000000"/>
                </a:solidFill>
                <a:latin typeface="Raleway"/>
              </a:rPr>
              <a:t>зоологических</a:t>
            </a:r>
            <a:r>
              <a:rPr lang="en-US" sz="1158" spc="58" dirty="0">
                <a:solidFill>
                  <a:srgbClr val="000000"/>
                </a:solidFill>
                <a:latin typeface="Raleway"/>
              </a:rPr>
              <a:t> </a:t>
            </a:r>
            <a:r>
              <a:rPr lang="en-US" sz="1158" spc="58" dirty="0" err="1">
                <a:solidFill>
                  <a:srgbClr val="000000"/>
                </a:solidFill>
                <a:latin typeface="Raleway"/>
              </a:rPr>
              <a:t>садов</a:t>
            </a:r>
            <a:r>
              <a:rPr lang="en-US" sz="1158" spc="58" dirty="0">
                <a:solidFill>
                  <a:srgbClr val="000000"/>
                </a:solidFill>
                <a:latin typeface="Raleway"/>
              </a:rPr>
              <a:t>, </a:t>
            </a:r>
            <a:r>
              <a:rPr lang="en-US" sz="1158" spc="58" dirty="0" err="1">
                <a:solidFill>
                  <a:srgbClr val="000000"/>
                </a:solidFill>
                <a:latin typeface="Raleway"/>
              </a:rPr>
              <a:t>домов</a:t>
            </a:r>
            <a:r>
              <a:rPr lang="en-US" sz="1158" spc="58" dirty="0">
                <a:solidFill>
                  <a:srgbClr val="000000"/>
                </a:solidFill>
                <a:latin typeface="Raleway"/>
              </a:rPr>
              <a:t> </a:t>
            </a:r>
            <a:r>
              <a:rPr lang="en-US" sz="1158" spc="58" dirty="0" err="1">
                <a:solidFill>
                  <a:srgbClr val="000000"/>
                </a:solidFill>
                <a:latin typeface="Raleway"/>
              </a:rPr>
              <a:t>культуры</a:t>
            </a:r>
            <a:r>
              <a:rPr lang="en-US" sz="1158" spc="58" dirty="0">
                <a:solidFill>
                  <a:srgbClr val="000000"/>
                </a:solidFill>
                <a:latin typeface="Raleway"/>
              </a:rPr>
              <a:t>, </a:t>
            </a:r>
            <a:r>
              <a:rPr lang="en-US" sz="1158" spc="58" dirty="0" err="1">
                <a:solidFill>
                  <a:srgbClr val="000000"/>
                </a:solidFill>
                <a:latin typeface="Raleway"/>
              </a:rPr>
              <a:t>домов</a:t>
            </a:r>
            <a:r>
              <a:rPr lang="en-US" sz="1158" spc="58" dirty="0">
                <a:solidFill>
                  <a:srgbClr val="000000"/>
                </a:solidFill>
                <a:latin typeface="Raleway"/>
              </a:rPr>
              <a:t> </a:t>
            </a:r>
            <a:r>
              <a:rPr lang="en-US" sz="1158" spc="58" dirty="0" err="1">
                <a:solidFill>
                  <a:srgbClr val="000000"/>
                </a:solidFill>
                <a:latin typeface="Raleway"/>
              </a:rPr>
              <a:t>народного</a:t>
            </a:r>
            <a:r>
              <a:rPr lang="en-US" sz="1158" spc="58" dirty="0">
                <a:solidFill>
                  <a:srgbClr val="000000"/>
                </a:solidFill>
                <a:latin typeface="Raleway"/>
              </a:rPr>
              <a:t> </a:t>
            </a:r>
            <a:r>
              <a:rPr lang="en-US" sz="1158" spc="58" dirty="0" err="1">
                <a:solidFill>
                  <a:srgbClr val="000000"/>
                </a:solidFill>
                <a:latin typeface="Raleway"/>
              </a:rPr>
              <a:t>творчества</a:t>
            </a:r>
            <a:r>
              <a:rPr lang="en-US" sz="1158" spc="58" dirty="0">
                <a:solidFill>
                  <a:srgbClr val="000000"/>
                </a:solidFill>
                <a:latin typeface="Raleway"/>
              </a:rPr>
              <a:t>)</a:t>
            </a:r>
          </a:p>
          <a:p>
            <a:pPr>
              <a:lnSpc>
                <a:spcPts val="1621"/>
              </a:lnSpc>
            </a:pPr>
            <a:endParaRPr lang="en-US" sz="1158" spc="58" dirty="0">
              <a:solidFill>
                <a:srgbClr val="000000"/>
              </a:solidFill>
              <a:latin typeface="Raleway"/>
            </a:endParaRPr>
          </a:p>
          <a:p>
            <a:pPr marL="191107" lvl="1" indent="-95553">
              <a:lnSpc>
                <a:spcPts val="1621"/>
              </a:lnSpc>
              <a:buFont typeface="Arial"/>
              <a:buChar char="•"/>
            </a:pPr>
            <a:r>
              <a:rPr lang="en-US" sz="1158" spc="58" dirty="0" err="1">
                <a:solidFill>
                  <a:srgbClr val="000000"/>
                </a:solidFill>
                <a:latin typeface="Raleway Bold"/>
              </a:rPr>
              <a:t>услуги</a:t>
            </a:r>
            <a:r>
              <a:rPr lang="en-US" sz="1158" spc="58" dirty="0">
                <a:solidFill>
                  <a:srgbClr val="000000"/>
                </a:solidFill>
                <a:latin typeface="Raleway Bold"/>
              </a:rPr>
              <a:t>,</a:t>
            </a:r>
            <a:r>
              <a:rPr lang="en-US" sz="1158" spc="58" dirty="0">
                <a:solidFill>
                  <a:srgbClr val="000000"/>
                </a:solidFill>
                <a:latin typeface="Raleway"/>
              </a:rPr>
              <a:t> </a:t>
            </a:r>
            <a:r>
              <a:rPr lang="en-US" sz="1158" spc="58" dirty="0" err="1">
                <a:solidFill>
                  <a:srgbClr val="000000"/>
                </a:solidFill>
                <a:latin typeface="Raleway"/>
              </a:rPr>
              <a:t>направленные</a:t>
            </a:r>
            <a:r>
              <a:rPr lang="en-US" sz="1158" spc="58" dirty="0">
                <a:solidFill>
                  <a:srgbClr val="000000"/>
                </a:solidFill>
                <a:latin typeface="Raleway"/>
              </a:rPr>
              <a:t> </a:t>
            </a:r>
            <a:r>
              <a:rPr lang="en-US" sz="1158" spc="58" dirty="0" err="1">
                <a:solidFill>
                  <a:srgbClr val="000000"/>
                </a:solidFill>
                <a:latin typeface="Raleway"/>
              </a:rPr>
              <a:t>на</a:t>
            </a:r>
            <a:r>
              <a:rPr lang="en-US" sz="1158" spc="58" dirty="0">
                <a:solidFill>
                  <a:srgbClr val="000000"/>
                </a:solidFill>
                <a:latin typeface="Raleway"/>
              </a:rPr>
              <a:t> </a:t>
            </a:r>
            <a:r>
              <a:rPr lang="en-US" sz="1158" spc="58" dirty="0" err="1">
                <a:solidFill>
                  <a:srgbClr val="000000"/>
                </a:solidFill>
                <a:latin typeface="Raleway Bold"/>
              </a:rPr>
              <a:t>развитие</a:t>
            </a:r>
            <a:r>
              <a:rPr lang="en-US" sz="1158" spc="58" dirty="0">
                <a:solidFill>
                  <a:srgbClr val="000000"/>
                </a:solidFill>
                <a:latin typeface="Raleway Bold"/>
              </a:rPr>
              <a:t> </a:t>
            </a:r>
            <a:r>
              <a:rPr lang="en-US" sz="1158" spc="58" dirty="0" err="1">
                <a:solidFill>
                  <a:srgbClr val="000000"/>
                </a:solidFill>
                <a:latin typeface="Raleway Bold"/>
              </a:rPr>
              <a:t>межнационального</a:t>
            </a:r>
            <a:r>
              <a:rPr lang="en-US" sz="1158" spc="58" dirty="0">
                <a:solidFill>
                  <a:srgbClr val="000000"/>
                </a:solidFill>
                <a:latin typeface="Raleway Bold"/>
              </a:rPr>
              <a:t> </a:t>
            </a:r>
            <a:r>
              <a:rPr lang="en-US" sz="1158" spc="58" dirty="0" err="1">
                <a:solidFill>
                  <a:srgbClr val="000000"/>
                </a:solidFill>
                <a:latin typeface="Raleway Bold"/>
              </a:rPr>
              <a:t>сотрудничества</a:t>
            </a:r>
            <a:r>
              <a:rPr lang="en-US" sz="1158" spc="58" dirty="0">
                <a:solidFill>
                  <a:srgbClr val="000000"/>
                </a:solidFill>
                <a:latin typeface="Raleway Bold"/>
              </a:rPr>
              <a:t>, </a:t>
            </a:r>
            <a:r>
              <a:rPr lang="en-US" sz="1158" spc="58" dirty="0" err="1">
                <a:solidFill>
                  <a:srgbClr val="000000"/>
                </a:solidFill>
                <a:latin typeface="Raleway Bold"/>
              </a:rPr>
              <a:t>сохранение</a:t>
            </a:r>
            <a:r>
              <a:rPr lang="en-US" sz="1158" spc="58" dirty="0">
                <a:solidFill>
                  <a:srgbClr val="000000"/>
                </a:solidFill>
                <a:latin typeface="Raleway Bold"/>
              </a:rPr>
              <a:t> и </a:t>
            </a:r>
            <a:r>
              <a:rPr lang="en-US" sz="1158" spc="58" dirty="0" err="1">
                <a:solidFill>
                  <a:srgbClr val="000000"/>
                </a:solidFill>
                <a:latin typeface="Raleway Bold"/>
              </a:rPr>
              <a:t>защиту</a:t>
            </a:r>
            <a:r>
              <a:rPr lang="en-US" sz="1158" spc="58" dirty="0">
                <a:solidFill>
                  <a:srgbClr val="000000"/>
                </a:solidFill>
                <a:latin typeface="Raleway Bold"/>
              </a:rPr>
              <a:t> </a:t>
            </a:r>
            <a:r>
              <a:rPr lang="en-US" sz="1158" spc="58" dirty="0" err="1">
                <a:solidFill>
                  <a:srgbClr val="000000"/>
                </a:solidFill>
                <a:latin typeface="Raleway Bold"/>
              </a:rPr>
              <a:t>самобытности</a:t>
            </a:r>
            <a:r>
              <a:rPr lang="en-US" sz="1158" spc="58" dirty="0">
                <a:solidFill>
                  <a:srgbClr val="000000"/>
                </a:solidFill>
                <a:latin typeface="Raleway Bold"/>
              </a:rPr>
              <a:t>, </a:t>
            </a:r>
            <a:r>
              <a:rPr lang="en-US" sz="1158" spc="58" dirty="0" err="1">
                <a:solidFill>
                  <a:srgbClr val="000000"/>
                </a:solidFill>
                <a:latin typeface="Raleway Bold"/>
              </a:rPr>
              <a:t>культуры</a:t>
            </a:r>
            <a:r>
              <a:rPr lang="en-US" sz="1158" spc="58" dirty="0">
                <a:solidFill>
                  <a:srgbClr val="000000"/>
                </a:solidFill>
                <a:latin typeface="Raleway Bold"/>
              </a:rPr>
              <a:t>, </a:t>
            </a:r>
            <a:r>
              <a:rPr lang="en-US" sz="1158" spc="58" dirty="0" err="1">
                <a:solidFill>
                  <a:srgbClr val="000000"/>
                </a:solidFill>
                <a:latin typeface="Raleway Bold"/>
              </a:rPr>
              <a:t>языков</a:t>
            </a:r>
            <a:r>
              <a:rPr lang="en-US" sz="1158" spc="58" dirty="0">
                <a:solidFill>
                  <a:srgbClr val="000000"/>
                </a:solidFill>
                <a:latin typeface="Raleway Bold"/>
              </a:rPr>
              <a:t> и </a:t>
            </a:r>
            <a:r>
              <a:rPr lang="en-US" sz="1158" spc="58" dirty="0" err="1">
                <a:solidFill>
                  <a:srgbClr val="000000"/>
                </a:solidFill>
                <a:latin typeface="Raleway Bold"/>
              </a:rPr>
              <a:t>традиций</a:t>
            </a:r>
            <a:r>
              <a:rPr lang="en-US" sz="1158" spc="58" dirty="0">
                <a:solidFill>
                  <a:srgbClr val="000000"/>
                </a:solidFill>
                <a:latin typeface="Raleway"/>
              </a:rPr>
              <a:t> </a:t>
            </a:r>
            <a:r>
              <a:rPr lang="en-US" sz="1158" spc="58" dirty="0" err="1">
                <a:solidFill>
                  <a:srgbClr val="000000"/>
                </a:solidFill>
                <a:latin typeface="Raleway"/>
              </a:rPr>
              <a:t>народов</a:t>
            </a:r>
            <a:r>
              <a:rPr lang="en-US" sz="1158" spc="58" dirty="0">
                <a:solidFill>
                  <a:srgbClr val="000000"/>
                </a:solidFill>
                <a:latin typeface="Raleway"/>
              </a:rPr>
              <a:t> </a:t>
            </a:r>
            <a:r>
              <a:rPr lang="en-US" sz="1158" spc="58" dirty="0" err="1">
                <a:solidFill>
                  <a:srgbClr val="000000"/>
                </a:solidFill>
                <a:latin typeface="Raleway"/>
              </a:rPr>
              <a:t>Российской</a:t>
            </a:r>
            <a:r>
              <a:rPr lang="en-US" sz="1158" spc="58" dirty="0">
                <a:solidFill>
                  <a:srgbClr val="000000"/>
                </a:solidFill>
                <a:latin typeface="Raleway"/>
              </a:rPr>
              <a:t> </a:t>
            </a:r>
            <a:r>
              <a:rPr lang="en-US" sz="1158" spc="58" dirty="0" err="1">
                <a:solidFill>
                  <a:srgbClr val="000000"/>
                </a:solidFill>
                <a:latin typeface="Raleway"/>
              </a:rPr>
              <a:t>Федерации</a:t>
            </a:r>
            <a:endParaRPr lang="en-US" sz="1158" spc="58" dirty="0">
              <a:solidFill>
                <a:srgbClr val="000000"/>
              </a:solidFill>
              <a:latin typeface="Raleway"/>
            </a:endParaRPr>
          </a:p>
          <a:p>
            <a:pPr>
              <a:lnSpc>
                <a:spcPts val="1621"/>
              </a:lnSpc>
            </a:pPr>
            <a:endParaRPr lang="en-US" sz="1158" spc="58" dirty="0">
              <a:solidFill>
                <a:srgbClr val="000000"/>
              </a:solidFill>
              <a:latin typeface="Raleway"/>
            </a:endParaRPr>
          </a:p>
          <a:p>
            <a:pPr marL="191107" lvl="1" indent="-95553">
              <a:lnSpc>
                <a:spcPts val="1621"/>
              </a:lnSpc>
              <a:buFont typeface="Arial"/>
              <a:buChar char="•"/>
            </a:pPr>
            <a:r>
              <a:rPr lang="en-US" sz="1158" spc="58" dirty="0" err="1">
                <a:solidFill>
                  <a:srgbClr val="000000"/>
                </a:solidFill>
                <a:latin typeface="Raleway Bold"/>
              </a:rPr>
              <a:t>выпуск</a:t>
            </a:r>
            <a:r>
              <a:rPr lang="en-US" sz="1158" spc="58" dirty="0">
                <a:solidFill>
                  <a:srgbClr val="000000"/>
                </a:solidFill>
                <a:latin typeface="Raleway Bold"/>
              </a:rPr>
              <a:t> </a:t>
            </a:r>
            <a:r>
              <a:rPr lang="en-US" sz="1158" spc="58" dirty="0" err="1">
                <a:solidFill>
                  <a:srgbClr val="000000"/>
                </a:solidFill>
                <a:latin typeface="Raleway Bold"/>
              </a:rPr>
              <a:t>периодических</a:t>
            </a:r>
            <a:r>
              <a:rPr lang="en-US" sz="1158" spc="58" dirty="0">
                <a:solidFill>
                  <a:srgbClr val="000000"/>
                </a:solidFill>
                <a:latin typeface="Raleway Bold"/>
              </a:rPr>
              <a:t> </a:t>
            </a:r>
            <a:r>
              <a:rPr lang="en-US" sz="1158" spc="58" dirty="0" err="1">
                <a:solidFill>
                  <a:srgbClr val="000000"/>
                </a:solidFill>
                <a:latin typeface="Raleway Bold"/>
              </a:rPr>
              <a:t>печатных</a:t>
            </a:r>
            <a:r>
              <a:rPr lang="en-US" sz="1158" spc="58" dirty="0">
                <a:solidFill>
                  <a:srgbClr val="000000"/>
                </a:solidFill>
                <a:latin typeface="Raleway Bold"/>
              </a:rPr>
              <a:t> </a:t>
            </a:r>
            <a:r>
              <a:rPr lang="en-US" sz="1158" spc="58" dirty="0" err="1">
                <a:solidFill>
                  <a:srgbClr val="000000"/>
                </a:solidFill>
                <a:latin typeface="Raleway Bold"/>
              </a:rPr>
              <a:t>изданий</a:t>
            </a:r>
            <a:r>
              <a:rPr lang="en-US" sz="1158" spc="58" dirty="0">
                <a:solidFill>
                  <a:srgbClr val="000000"/>
                </a:solidFill>
                <a:latin typeface="Raleway Bold"/>
              </a:rPr>
              <a:t> и </a:t>
            </a:r>
            <a:r>
              <a:rPr lang="en-US" sz="1158" spc="58" dirty="0" err="1">
                <a:solidFill>
                  <a:srgbClr val="000000"/>
                </a:solidFill>
                <a:latin typeface="Raleway Bold"/>
              </a:rPr>
              <a:t>книжной</a:t>
            </a:r>
            <a:r>
              <a:rPr lang="en-US" sz="1158" spc="58" dirty="0">
                <a:solidFill>
                  <a:srgbClr val="000000"/>
                </a:solidFill>
                <a:latin typeface="Raleway Bold"/>
              </a:rPr>
              <a:t> </a:t>
            </a:r>
            <a:r>
              <a:rPr lang="en-US" sz="1158" spc="58" dirty="0" err="1">
                <a:solidFill>
                  <a:srgbClr val="000000"/>
                </a:solidFill>
                <a:latin typeface="Raleway Bold"/>
              </a:rPr>
              <a:t>продукции</a:t>
            </a:r>
            <a:r>
              <a:rPr lang="en-US" sz="1158" spc="58" dirty="0">
                <a:solidFill>
                  <a:srgbClr val="000000"/>
                </a:solidFill>
                <a:latin typeface="Raleway Bold"/>
              </a:rPr>
              <a:t>, </a:t>
            </a:r>
            <a:r>
              <a:rPr lang="en-US" sz="1158" spc="58" dirty="0" err="1">
                <a:solidFill>
                  <a:srgbClr val="000000"/>
                </a:solidFill>
                <a:latin typeface="Raleway Bold"/>
              </a:rPr>
              <a:t>связанной</a:t>
            </a:r>
            <a:r>
              <a:rPr lang="en-US" sz="1158" spc="58" dirty="0">
                <a:solidFill>
                  <a:srgbClr val="000000"/>
                </a:solidFill>
                <a:latin typeface="Raleway Bold"/>
              </a:rPr>
              <a:t> с </a:t>
            </a:r>
            <a:r>
              <a:rPr lang="en-US" sz="1158" spc="58" dirty="0" err="1">
                <a:solidFill>
                  <a:srgbClr val="000000"/>
                </a:solidFill>
                <a:latin typeface="Raleway Bold"/>
              </a:rPr>
              <a:t>образованием</a:t>
            </a:r>
            <a:r>
              <a:rPr lang="en-US" sz="1158" spc="58" dirty="0">
                <a:solidFill>
                  <a:srgbClr val="000000"/>
                </a:solidFill>
                <a:latin typeface="Raleway Bold"/>
              </a:rPr>
              <a:t>, </a:t>
            </a:r>
            <a:r>
              <a:rPr lang="en-US" sz="1158" spc="58" dirty="0" err="1">
                <a:solidFill>
                  <a:srgbClr val="000000"/>
                </a:solidFill>
                <a:latin typeface="Raleway Bold"/>
              </a:rPr>
              <a:t>наукой</a:t>
            </a:r>
            <a:r>
              <a:rPr lang="en-US" sz="1158" spc="58" dirty="0">
                <a:solidFill>
                  <a:srgbClr val="000000"/>
                </a:solidFill>
                <a:latin typeface="Raleway Bold"/>
              </a:rPr>
              <a:t> и </a:t>
            </a:r>
            <a:r>
              <a:rPr lang="en-US" sz="1158" spc="58" dirty="0" err="1">
                <a:solidFill>
                  <a:srgbClr val="000000"/>
                </a:solidFill>
                <a:latin typeface="Raleway Bold"/>
              </a:rPr>
              <a:t>культурой</a:t>
            </a:r>
            <a:r>
              <a:rPr lang="en-US" sz="1158" spc="58" dirty="0">
                <a:solidFill>
                  <a:srgbClr val="000000"/>
                </a:solidFill>
                <a:latin typeface="Raleway"/>
              </a:rPr>
              <a:t>, </a:t>
            </a:r>
            <a:r>
              <a:rPr lang="en-US" sz="1158" spc="58" dirty="0" err="1">
                <a:solidFill>
                  <a:srgbClr val="000000"/>
                </a:solidFill>
                <a:latin typeface="Raleway"/>
              </a:rPr>
              <a:t>включенных</a:t>
            </a:r>
            <a:r>
              <a:rPr lang="en-US" sz="1158" spc="58" dirty="0">
                <a:solidFill>
                  <a:srgbClr val="000000"/>
                </a:solidFill>
                <a:latin typeface="Raleway"/>
              </a:rPr>
              <a:t> в </a:t>
            </a:r>
            <a:r>
              <a:rPr lang="en-US" sz="1158" spc="58" dirty="0" err="1">
                <a:solidFill>
                  <a:srgbClr val="000000"/>
                </a:solidFill>
                <a:latin typeface="Raleway"/>
              </a:rPr>
              <a:t>утвержденный</a:t>
            </a:r>
            <a:r>
              <a:rPr lang="en-US" sz="1158" spc="58" dirty="0">
                <a:solidFill>
                  <a:srgbClr val="000000"/>
                </a:solidFill>
                <a:latin typeface="Raleway"/>
              </a:rPr>
              <a:t> </a:t>
            </a:r>
            <a:r>
              <a:rPr lang="en-US" sz="1158" spc="58" dirty="0" err="1">
                <a:solidFill>
                  <a:srgbClr val="000000"/>
                </a:solidFill>
                <a:latin typeface="Raleway"/>
              </a:rPr>
              <a:t>Правительством</a:t>
            </a:r>
            <a:r>
              <a:rPr lang="en-US" sz="1158" spc="58" dirty="0">
                <a:solidFill>
                  <a:srgbClr val="000000"/>
                </a:solidFill>
                <a:latin typeface="Raleway"/>
              </a:rPr>
              <a:t> РФ </a:t>
            </a:r>
            <a:r>
              <a:rPr lang="en-US" sz="1158" spc="58" dirty="0" err="1">
                <a:solidFill>
                  <a:srgbClr val="000000"/>
                </a:solidFill>
                <a:latin typeface="Raleway"/>
              </a:rPr>
              <a:t>перечень</a:t>
            </a:r>
            <a:r>
              <a:rPr lang="en-US" sz="1158" spc="58" dirty="0">
                <a:solidFill>
                  <a:srgbClr val="000000"/>
                </a:solidFill>
                <a:latin typeface="Raleway"/>
              </a:rPr>
              <a:t> </a:t>
            </a:r>
            <a:r>
              <a:rPr lang="en-US" sz="1158" spc="58" dirty="0" err="1">
                <a:solidFill>
                  <a:srgbClr val="000000"/>
                </a:solidFill>
                <a:latin typeface="Raleway"/>
              </a:rPr>
              <a:t>видов</a:t>
            </a:r>
            <a:r>
              <a:rPr lang="en-US" sz="1158" spc="58" dirty="0">
                <a:solidFill>
                  <a:srgbClr val="000000"/>
                </a:solidFill>
                <a:latin typeface="Raleway"/>
              </a:rPr>
              <a:t> </a:t>
            </a:r>
            <a:r>
              <a:rPr lang="en-US" sz="1158" spc="58" dirty="0" err="1">
                <a:solidFill>
                  <a:srgbClr val="000000"/>
                </a:solidFill>
                <a:latin typeface="Raleway"/>
              </a:rPr>
              <a:t>периодических</a:t>
            </a:r>
            <a:r>
              <a:rPr lang="en-US" sz="1158" spc="58" dirty="0">
                <a:solidFill>
                  <a:srgbClr val="000000"/>
                </a:solidFill>
                <a:latin typeface="Raleway"/>
              </a:rPr>
              <a:t> </a:t>
            </a:r>
            <a:r>
              <a:rPr lang="en-US" sz="1158" spc="58" dirty="0" err="1">
                <a:solidFill>
                  <a:srgbClr val="000000"/>
                </a:solidFill>
                <a:latin typeface="Raleway"/>
              </a:rPr>
              <a:t>печатных</a:t>
            </a:r>
            <a:r>
              <a:rPr lang="en-US" sz="1158" spc="58" dirty="0">
                <a:solidFill>
                  <a:srgbClr val="000000"/>
                </a:solidFill>
                <a:latin typeface="Raleway"/>
              </a:rPr>
              <a:t> </a:t>
            </a:r>
            <a:r>
              <a:rPr lang="en-US" sz="1158" spc="58" dirty="0" err="1">
                <a:solidFill>
                  <a:srgbClr val="000000"/>
                </a:solidFill>
                <a:latin typeface="Raleway"/>
              </a:rPr>
              <a:t>изданий</a:t>
            </a:r>
            <a:r>
              <a:rPr lang="en-US" sz="1158" spc="58" dirty="0">
                <a:solidFill>
                  <a:srgbClr val="000000"/>
                </a:solidFill>
                <a:latin typeface="Raleway"/>
              </a:rPr>
              <a:t> и </a:t>
            </a:r>
            <a:r>
              <a:rPr lang="en-US" sz="1158" spc="58" dirty="0" err="1">
                <a:solidFill>
                  <a:srgbClr val="000000"/>
                </a:solidFill>
                <a:latin typeface="Raleway"/>
              </a:rPr>
              <a:t>книжной</a:t>
            </a:r>
            <a:r>
              <a:rPr lang="en-US" sz="1158" spc="58" dirty="0">
                <a:solidFill>
                  <a:srgbClr val="000000"/>
                </a:solidFill>
                <a:latin typeface="Raleway"/>
              </a:rPr>
              <a:t> </a:t>
            </a:r>
            <a:r>
              <a:rPr lang="en-US" sz="1158" spc="58" dirty="0" err="1">
                <a:solidFill>
                  <a:srgbClr val="000000"/>
                </a:solidFill>
                <a:latin typeface="Raleway"/>
              </a:rPr>
              <a:t>продукции</a:t>
            </a:r>
            <a:r>
              <a:rPr lang="en-US" sz="1158" spc="58" dirty="0">
                <a:solidFill>
                  <a:srgbClr val="000000"/>
                </a:solidFill>
                <a:latin typeface="Raleway"/>
              </a:rPr>
              <a:t>, </a:t>
            </a:r>
            <a:r>
              <a:rPr lang="en-US" sz="1158" spc="58" dirty="0" err="1">
                <a:solidFill>
                  <a:srgbClr val="000000"/>
                </a:solidFill>
                <a:latin typeface="Raleway"/>
              </a:rPr>
              <a:t>связанной</a:t>
            </a:r>
            <a:r>
              <a:rPr lang="en-US" sz="1158" spc="58" dirty="0">
                <a:solidFill>
                  <a:srgbClr val="000000"/>
                </a:solidFill>
                <a:latin typeface="Raleway"/>
              </a:rPr>
              <a:t> с </a:t>
            </a:r>
            <a:r>
              <a:rPr lang="en-US" sz="1158" spc="58" dirty="0" err="1">
                <a:solidFill>
                  <a:srgbClr val="000000"/>
                </a:solidFill>
                <a:latin typeface="Raleway"/>
              </a:rPr>
              <a:t>образованием</a:t>
            </a:r>
            <a:r>
              <a:rPr lang="en-US" sz="1158" spc="58" dirty="0">
                <a:solidFill>
                  <a:srgbClr val="000000"/>
                </a:solidFill>
                <a:latin typeface="Raleway"/>
              </a:rPr>
              <a:t>, </a:t>
            </a:r>
            <a:r>
              <a:rPr lang="en-US" sz="1158" spc="58" dirty="0" err="1">
                <a:solidFill>
                  <a:srgbClr val="000000"/>
                </a:solidFill>
                <a:latin typeface="Raleway"/>
              </a:rPr>
              <a:t>наукой</a:t>
            </a:r>
            <a:r>
              <a:rPr lang="en-US" sz="1158" spc="58" dirty="0">
                <a:solidFill>
                  <a:srgbClr val="000000"/>
                </a:solidFill>
                <a:latin typeface="Raleway"/>
              </a:rPr>
              <a:t> и </a:t>
            </a:r>
            <a:r>
              <a:rPr lang="en-US" sz="1158" spc="58" dirty="0" err="1">
                <a:solidFill>
                  <a:srgbClr val="000000"/>
                </a:solidFill>
                <a:latin typeface="Raleway"/>
              </a:rPr>
              <a:t>культурой</a:t>
            </a:r>
            <a:r>
              <a:rPr lang="en-US" sz="1158" spc="58" dirty="0">
                <a:solidFill>
                  <a:srgbClr val="000000"/>
                </a:solidFill>
                <a:latin typeface="Raleway"/>
              </a:rPr>
              <a:t>, </a:t>
            </a:r>
            <a:r>
              <a:rPr lang="en-US" sz="1158" spc="58" dirty="0" err="1">
                <a:solidFill>
                  <a:srgbClr val="000000"/>
                </a:solidFill>
                <a:latin typeface="Raleway"/>
              </a:rPr>
              <a:t>облагаемых</a:t>
            </a:r>
            <a:r>
              <a:rPr lang="en-US" sz="1158" spc="58" dirty="0">
                <a:solidFill>
                  <a:srgbClr val="000000"/>
                </a:solidFill>
                <a:latin typeface="Raleway"/>
              </a:rPr>
              <a:t> </a:t>
            </a:r>
            <a:r>
              <a:rPr lang="en-US" sz="1158" spc="58" dirty="0" err="1">
                <a:solidFill>
                  <a:srgbClr val="000000"/>
                </a:solidFill>
                <a:latin typeface="Raleway"/>
              </a:rPr>
              <a:t>при</a:t>
            </a:r>
            <a:r>
              <a:rPr lang="en-US" sz="1158" spc="58" dirty="0">
                <a:solidFill>
                  <a:srgbClr val="000000"/>
                </a:solidFill>
                <a:latin typeface="Raleway"/>
              </a:rPr>
              <a:t> </a:t>
            </a:r>
            <a:r>
              <a:rPr lang="en-US" sz="1158" spc="58" dirty="0" err="1">
                <a:solidFill>
                  <a:srgbClr val="000000"/>
                </a:solidFill>
                <a:latin typeface="Raleway"/>
              </a:rPr>
              <a:t>их</a:t>
            </a:r>
            <a:r>
              <a:rPr lang="en-US" sz="1158" spc="58" dirty="0">
                <a:solidFill>
                  <a:srgbClr val="000000"/>
                </a:solidFill>
                <a:latin typeface="Raleway"/>
              </a:rPr>
              <a:t> </a:t>
            </a:r>
            <a:r>
              <a:rPr lang="en-US" sz="1158" spc="58" dirty="0" err="1">
                <a:solidFill>
                  <a:srgbClr val="000000"/>
                </a:solidFill>
                <a:latin typeface="Raleway"/>
              </a:rPr>
              <a:t>реализации</a:t>
            </a:r>
            <a:r>
              <a:rPr lang="en-US" sz="1158" spc="58" dirty="0">
                <a:solidFill>
                  <a:srgbClr val="000000"/>
                </a:solidFill>
                <a:latin typeface="Raleway"/>
              </a:rPr>
              <a:t> НДС по </a:t>
            </a:r>
            <a:r>
              <a:rPr lang="en-US" sz="1158" spc="58" dirty="0" err="1">
                <a:solidFill>
                  <a:srgbClr val="000000"/>
                </a:solidFill>
                <a:latin typeface="Raleway"/>
              </a:rPr>
              <a:t>ставке</a:t>
            </a:r>
            <a:r>
              <a:rPr lang="en-US" sz="1158" spc="58" dirty="0">
                <a:solidFill>
                  <a:srgbClr val="000000"/>
                </a:solidFill>
                <a:latin typeface="Raleway"/>
              </a:rPr>
              <a:t> 10 %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C481B305-FE9A-4649-8C5E-891F46FBCECF}"/>
              </a:ext>
            </a:extLst>
          </p:cNvPr>
          <p:cNvSpPr>
            <a:spLocks noGrp="1"/>
          </p:cNvSpPr>
          <p:nvPr>
            <p:ph idx="1"/>
          </p:nvPr>
        </p:nvSpPr>
        <p:spPr>
          <a:xfrm>
            <a:off x="504031" y="1478937"/>
            <a:ext cx="9072563" cy="3149039"/>
          </a:xfrm>
        </p:spPr>
        <p:txBody>
          <a:bodyPr/>
          <a:lstStyle/>
          <a:p>
            <a:pPr marL="90723" indent="0" algn="ctr">
              <a:buNone/>
            </a:pPr>
            <a:endParaRPr lang="ru-RU" sz="2646" dirty="0">
              <a:latin typeface="Arial" panose="020B0604020202020204" pitchFamily="34" charset="0"/>
              <a:cs typeface="Arial" panose="020B0604020202020204" pitchFamily="34" charset="0"/>
            </a:endParaRPr>
          </a:p>
          <a:p>
            <a:pPr marL="90723" indent="0" algn="ctr">
              <a:buNone/>
            </a:pPr>
            <a:r>
              <a:rPr lang="ru-RU" sz="2646" dirty="0">
                <a:latin typeface="Arial" panose="020B0604020202020204" pitchFamily="34" charset="0"/>
                <a:cs typeface="Arial" panose="020B0604020202020204" pitchFamily="34" charset="0"/>
              </a:rPr>
              <a:t>для действующих руководителей бизнеса, </a:t>
            </a:r>
            <a:r>
              <a:rPr lang="ru-RU" sz="2646" b="1" dirty="0">
                <a:latin typeface="Arial" panose="020B0604020202020204" pitchFamily="34" charset="0"/>
                <a:cs typeface="Arial" panose="020B0604020202020204" pitchFamily="34" charset="0"/>
              </a:rPr>
              <a:t>самозанятых граждан</a:t>
            </a:r>
            <a:r>
              <a:rPr lang="ru-RU" sz="2646" dirty="0">
                <a:latin typeface="Arial" panose="020B0604020202020204" pitchFamily="34" charset="0"/>
                <a:cs typeface="Arial" panose="020B0604020202020204" pitchFamily="34" charset="0"/>
              </a:rPr>
              <a:t> и тех, </a:t>
            </a:r>
          </a:p>
          <a:p>
            <a:pPr marL="90723" indent="0" algn="ctr">
              <a:buNone/>
            </a:pPr>
            <a:r>
              <a:rPr lang="ru-RU" sz="2646" dirty="0">
                <a:latin typeface="Arial" panose="020B0604020202020204" pitchFamily="34" charset="0"/>
                <a:cs typeface="Arial" panose="020B0604020202020204" pitchFamily="34" charset="0"/>
              </a:rPr>
              <a:t>кто решил начать свое дело </a:t>
            </a:r>
          </a:p>
          <a:p>
            <a:pPr marL="90723" indent="0" algn="ctr">
              <a:buNone/>
            </a:pPr>
            <a:endParaRPr lang="ru-RU" dirty="0">
              <a:latin typeface="Arial" panose="020B0604020202020204" pitchFamily="34" charset="0"/>
              <a:cs typeface="Arial" panose="020B0604020202020204" pitchFamily="34" charset="0"/>
            </a:endParaRPr>
          </a:p>
          <a:p>
            <a:pPr marL="90723" indent="0" algn="ctr">
              <a:buNone/>
            </a:pPr>
            <a:endParaRPr lang="ru-RU" dirty="0">
              <a:latin typeface="Arial" panose="020B0604020202020204" pitchFamily="34" charset="0"/>
              <a:cs typeface="Arial" panose="020B0604020202020204" pitchFamily="34" charset="0"/>
            </a:endParaRPr>
          </a:p>
          <a:p>
            <a:pPr marL="90723" indent="0" algn="ctr">
              <a:buNone/>
            </a:pPr>
            <a:endParaRPr lang="ru-RU"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1EA9C6F-2E73-435D-AA3A-125B281AE224}"/>
              </a:ext>
            </a:extLst>
          </p:cNvPr>
          <p:cNvSpPr txBox="1"/>
          <p:nvPr/>
        </p:nvSpPr>
        <p:spPr>
          <a:xfrm>
            <a:off x="2376016" y="961906"/>
            <a:ext cx="7102678" cy="601255"/>
          </a:xfrm>
          <a:prstGeom prst="rect">
            <a:avLst/>
          </a:prstGeom>
          <a:noFill/>
        </p:spPr>
        <p:txBody>
          <a:bodyPr wrap="square" rtlCol="0">
            <a:spAutoFit/>
          </a:bodyPr>
          <a:lstStyle/>
          <a:p>
            <a:pPr algn="r"/>
            <a:r>
              <a:rPr lang="ru-RU" sz="3307" dirty="0">
                <a:solidFill>
                  <a:schemeClr val="accent4">
                    <a:lumMod val="75000"/>
                  </a:schemeClr>
                </a:solidFill>
                <a:latin typeface="Arial" panose="020B0604020202020204" pitchFamily="34" charset="0"/>
                <a:cs typeface="Arial" panose="020B0604020202020204" pitchFamily="34" charset="0"/>
              </a:rPr>
              <a:t>Для кого? </a:t>
            </a:r>
          </a:p>
        </p:txBody>
      </p:sp>
      <p:cxnSp>
        <p:nvCxnSpPr>
          <p:cNvPr id="10" name="Прямая соединительная линия 9">
            <a:extLst>
              <a:ext uri="{FF2B5EF4-FFF2-40B4-BE49-F238E27FC236}">
                <a16:creationId xmlns:a16="http://schemas.microsoft.com/office/drawing/2014/main" id="{6038739C-5148-43E2-B917-D8F3661ABB11}"/>
              </a:ext>
            </a:extLst>
          </p:cNvPr>
          <p:cNvCxnSpPr>
            <a:cxnSpLocks/>
          </p:cNvCxnSpPr>
          <p:nvPr/>
        </p:nvCxnSpPr>
        <p:spPr>
          <a:xfrm>
            <a:off x="1708277" y="1611139"/>
            <a:ext cx="7941960"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5" name="Рисунок 4">
            <a:extLst>
              <a:ext uri="{FF2B5EF4-FFF2-40B4-BE49-F238E27FC236}">
                <a16:creationId xmlns:a16="http://schemas.microsoft.com/office/drawing/2014/main" id="{A35BE2C5-AC67-41B6-A6B4-0169E68B642F}"/>
              </a:ext>
            </a:extLst>
          </p:cNvPr>
          <p:cNvPicPr>
            <a:picLocks noChangeAspect="1"/>
          </p:cNvPicPr>
          <p:nvPr/>
        </p:nvPicPr>
        <p:blipFill>
          <a:blip r:embed="rId2"/>
          <a:stretch>
            <a:fillRect/>
          </a:stretch>
        </p:blipFill>
        <p:spPr>
          <a:xfrm>
            <a:off x="752077" y="4570012"/>
            <a:ext cx="2840982" cy="707197"/>
          </a:xfrm>
          <a:prstGeom prst="rect">
            <a:avLst/>
          </a:prstGeom>
        </p:spPr>
      </p:pic>
      <p:pic>
        <p:nvPicPr>
          <p:cNvPr id="6" name="Picture 4" descr="C:\Users\PRESS\Pictures\_лого\лого шестигранники\цпп прозр.png">
            <a:extLst>
              <a:ext uri="{FF2B5EF4-FFF2-40B4-BE49-F238E27FC236}">
                <a16:creationId xmlns:a16="http://schemas.microsoft.com/office/drawing/2014/main" id="{7821508B-586B-44A8-AFF6-32198CA43C80}"/>
              </a:ext>
            </a:extLst>
          </p:cNvPr>
          <p:cNvPicPr>
            <a:picLocks noChangeAspect="1" noChangeArrowheads="1"/>
          </p:cNvPicPr>
          <p:nvPr/>
        </p:nvPicPr>
        <p:blipFill>
          <a:blip r:embed="rId3" cstate="print"/>
          <a:srcRect/>
          <a:stretch>
            <a:fillRect/>
          </a:stretch>
        </p:blipFill>
        <p:spPr bwMode="auto">
          <a:xfrm>
            <a:off x="1943968" y="3951791"/>
            <a:ext cx="2743200" cy="18288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65278" y="1251099"/>
            <a:ext cx="9001000" cy="3528392"/>
          </a:xfrm>
          <a:prstGeom prst="rect">
            <a:avLst/>
          </a:prstGeom>
          <a:solidFill>
            <a:srgbClr val="DD5C5C"/>
          </a:solidFill>
        </p:spPr>
      </p:sp>
      <p:sp>
        <p:nvSpPr>
          <p:cNvPr id="3" name="TextBox 3"/>
          <p:cNvSpPr txBox="1"/>
          <p:nvPr/>
        </p:nvSpPr>
        <p:spPr>
          <a:xfrm>
            <a:off x="760287" y="2431243"/>
            <a:ext cx="8560051" cy="1692771"/>
          </a:xfrm>
          <a:prstGeom prst="rect">
            <a:avLst/>
          </a:prstGeom>
        </p:spPr>
        <p:txBody>
          <a:bodyPr lIns="0" tIns="0" rIns="0" bIns="0" rtlCol="0" anchor="t">
            <a:spAutoFit/>
          </a:bodyPr>
          <a:lstStyle/>
          <a:p>
            <a:pPr algn="ctr">
              <a:lnSpc>
                <a:spcPts val="4437"/>
              </a:lnSpc>
            </a:pPr>
            <a:r>
              <a:rPr lang="en-US" sz="3858" dirty="0">
                <a:solidFill>
                  <a:srgbClr val="EFEFEF"/>
                </a:solidFill>
                <a:latin typeface="Raleway Bold"/>
              </a:rPr>
              <a:t>КАКИМ УСЛОВИЯМ ДОЛЖЕН СООТВЕТСТВОВАТЬ СМСП КАТЕГОРИИ 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3030" y="382951"/>
            <a:ext cx="4904649" cy="4904649"/>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EFEF">
                <a:alpha val="84706"/>
              </a:srgbClr>
            </a:solidFill>
          </p:spPr>
        </p:sp>
      </p:grpSp>
      <p:grpSp>
        <p:nvGrpSpPr>
          <p:cNvPr id="4" name="Group 4"/>
          <p:cNvGrpSpPr/>
          <p:nvPr/>
        </p:nvGrpSpPr>
        <p:grpSpPr>
          <a:xfrm>
            <a:off x="4642945" y="382951"/>
            <a:ext cx="4904649" cy="4904649"/>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EFEF">
                <a:alpha val="19608"/>
              </a:srgbClr>
            </a:solidFill>
          </p:spPr>
        </p:sp>
      </p:grpSp>
      <p:grpSp>
        <p:nvGrpSpPr>
          <p:cNvPr id="6" name="Group 6"/>
          <p:cNvGrpSpPr/>
          <p:nvPr/>
        </p:nvGrpSpPr>
        <p:grpSpPr>
          <a:xfrm>
            <a:off x="1477997" y="1646426"/>
            <a:ext cx="3014715" cy="2084581"/>
            <a:chOff x="0" y="19051"/>
            <a:chExt cx="7292287" cy="5042388"/>
          </a:xfrm>
        </p:grpSpPr>
        <p:sp>
          <p:nvSpPr>
            <p:cNvPr id="7" name="TextBox 7"/>
            <p:cNvSpPr txBox="1"/>
            <p:nvPr/>
          </p:nvSpPr>
          <p:spPr>
            <a:xfrm>
              <a:off x="0" y="19051"/>
              <a:ext cx="7292287" cy="1364880"/>
            </a:xfrm>
            <a:prstGeom prst="rect">
              <a:avLst/>
            </a:prstGeom>
          </p:spPr>
          <p:txBody>
            <a:bodyPr lIns="0" tIns="0" rIns="0" bIns="0" rtlCol="0" anchor="t">
              <a:spAutoFit/>
            </a:bodyPr>
            <a:lstStyle/>
            <a:p>
              <a:pPr algn="ctr">
                <a:lnSpc>
                  <a:spcPts val="4437"/>
                </a:lnSpc>
              </a:pPr>
              <a:r>
                <a:rPr lang="en-US" sz="3858">
                  <a:solidFill>
                    <a:srgbClr val="000000"/>
                  </a:solidFill>
                  <a:latin typeface="Raleway Bold"/>
                </a:rPr>
                <a:t>50%</a:t>
              </a:r>
            </a:p>
          </p:txBody>
        </p:sp>
        <p:sp>
          <p:nvSpPr>
            <p:cNvPr id="8" name="TextBox 8"/>
            <p:cNvSpPr txBox="1"/>
            <p:nvPr/>
          </p:nvSpPr>
          <p:spPr>
            <a:xfrm>
              <a:off x="0" y="2252422"/>
              <a:ext cx="7292287" cy="2809017"/>
            </a:xfrm>
            <a:prstGeom prst="rect">
              <a:avLst/>
            </a:prstGeom>
          </p:spPr>
          <p:txBody>
            <a:bodyPr lIns="0" tIns="0" rIns="0" bIns="0" rtlCol="0" anchor="t">
              <a:spAutoFit/>
            </a:bodyPr>
            <a:lstStyle/>
            <a:p>
              <a:pPr algn="ctr">
                <a:lnSpc>
                  <a:spcPts val="2343"/>
                </a:lnSpc>
              </a:pPr>
              <a:r>
                <a:rPr lang="en-US" sz="1874" spc="66">
                  <a:solidFill>
                    <a:srgbClr val="000000"/>
                  </a:solidFill>
                  <a:latin typeface="Raleway Italics"/>
                </a:rPr>
                <a:t>составляет доля доходов СМСП от осуществления такой деятельности  в общем объеме доходов</a:t>
              </a:r>
            </a:p>
          </p:txBody>
        </p:sp>
      </p:grpSp>
      <p:grpSp>
        <p:nvGrpSpPr>
          <p:cNvPr id="9" name="Group 9"/>
          <p:cNvGrpSpPr/>
          <p:nvPr/>
        </p:nvGrpSpPr>
        <p:grpSpPr>
          <a:xfrm>
            <a:off x="5703032" y="1208898"/>
            <a:ext cx="3014715" cy="3264392"/>
            <a:chOff x="0" y="19049"/>
            <a:chExt cx="7292287" cy="7896229"/>
          </a:xfrm>
        </p:grpSpPr>
        <p:sp>
          <p:nvSpPr>
            <p:cNvPr id="10" name="TextBox 10"/>
            <p:cNvSpPr txBox="1"/>
            <p:nvPr/>
          </p:nvSpPr>
          <p:spPr>
            <a:xfrm>
              <a:off x="0" y="19049"/>
              <a:ext cx="7292287" cy="1364880"/>
            </a:xfrm>
            <a:prstGeom prst="rect">
              <a:avLst/>
            </a:prstGeom>
          </p:spPr>
          <p:txBody>
            <a:bodyPr lIns="0" tIns="0" rIns="0" bIns="0" rtlCol="0" anchor="t">
              <a:spAutoFit/>
            </a:bodyPr>
            <a:lstStyle/>
            <a:p>
              <a:pPr algn="ctr">
                <a:lnSpc>
                  <a:spcPts val="4437"/>
                </a:lnSpc>
              </a:pPr>
              <a:r>
                <a:rPr lang="en-US" sz="3858" dirty="0">
                  <a:latin typeface="Raleway Bold"/>
                </a:rPr>
                <a:t>50%</a:t>
              </a:r>
            </a:p>
          </p:txBody>
        </p:sp>
        <p:sp>
          <p:nvSpPr>
            <p:cNvPr id="11" name="TextBox 11"/>
            <p:cNvSpPr txBox="1"/>
            <p:nvPr/>
          </p:nvSpPr>
          <p:spPr>
            <a:xfrm>
              <a:off x="0" y="2252422"/>
              <a:ext cx="7292287" cy="5662856"/>
            </a:xfrm>
            <a:prstGeom prst="rect">
              <a:avLst/>
            </a:prstGeom>
          </p:spPr>
          <p:txBody>
            <a:bodyPr lIns="0" tIns="0" rIns="0" bIns="0" rtlCol="0" anchor="t">
              <a:spAutoFit/>
            </a:bodyPr>
            <a:lstStyle/>
            <a:p>
              <a:pPr algn="ctr">
                <a:lnSpc>
                  <a:spcPts val="2343"/>
                </a:lnSpc>
              </a:pPr>
              <a:r>
                <a:rPr lang="en-US" sz="1874" spc="66" dirty="0" err="1">
                  <a:latin typeface="Raleway Italics"/>
                </a:rPr>
                <a:t>чистой</a:t>
              </a:r>
              <a:r>
                <a:rPr lang="en-US" sz="1874" spc="66" dirty="0">
                  <a:latin typeface="Raleway Italics"/>
                </a:rPr>
                <a:t> </a:t>
              </a:r>
              <a:r>
                <a:rPr lang="en-US" sz="1874" spc="66" dirty="0" err="1">
                  <a:latin typeface="Raleway Italics"/>
                </a:rPr>
                <a:t>прибыли</a:t>
              </a:r>
              <a:r>
                <a:rPr lang="en-US" sz="1874" spc="66" dirty="0">
                  <a:latin typeface="Raleway Italics"/>
                </a:rPr>
                <a:t> СМСП, </a:t>
              </a:r>
              <a:r>
                <a:rPr lang="en-US" sz="1874" spc="66" dirty="0" err="1">
                  <a:latin typeface="Raleway Italics"/>
                </a:rPr>
                <a:t>полученной</a:t>
              </a:r>
              <a:r>
                <a:rPr lang="en-US" sz="1874" spc="66" dirty="0">
                  <a:latin typeface="Raleway Italics"/>
                </a:rPr>
                <a:t> </a:t>
              </a:r>
              <a:r>
                <a:rPr lang="en-US" sz="1874" spc="66" dirty="0" err="1">
                  <a:latin typeface="Raleway Italics"/>
                </a:rPr>
                <a:t>за</a:t>
              </a:r>
              <a:r>
                <a:rPr lang="en-US" sz="1874" spc="66" dirty="0">
                  <a:latin typeface="Raleway Italics"/>
                </a:rPr>
                <a:t> </a:t>
              </a:r>
              <a:r>
                <a:rPr lang="en-US" sz="1874" spc="66" dirty="0" err="1">
                  <a:latin typeface="Raleway Italics"/>
                </a:rPr>
                <a:t>предшествующий</a:t>
              </a:r>
              <a:r>
                <a:rPr lang="en-US" sz="1874" spc="66" dirty="0">
                  <a:latin typeface="Raleway Italics"/>
                </a:rPr>
                <a:t> </a:t>
              </a:r>
              <a:r>
                <a:rPr lang="en-US" sz="1874" spc="66" dirty="0" err="1">
                  <a:latin typeface="Raleway Italics"/>
                </a:rPr>
                <a:t>календарный</a:t>
              </a:r>
              <a:r>
                <a:rPr lang="en-US" sz="1874" spc="66" dirty="0">
                  <a:latin typeface="Raleway Italics"/>
                </a:rPr>
                <a:t> </a:t>
              </a:r>
              <a:r>
                <a:rPr lang="en-US" sz="1874" spc="66" dirty="0" err="1">
                  <a:latin typeface="Raleway Italics"/>
                </a:rPr>
                <a:t>год</a:t>
              </a:r>
              <a:r>
                <a:rPr lang="en-US" sz="1874" spc="66" dirty="0">
                  <a:latin typeface="Raleway Italics"/>
                </a:rPr>
                <a:t>, </a:t>
              </a:r>
              <a:r>
                <a:rPr lang="en-US" sz="1874" spc="66" dirty="0" err="1">
                  <a:latin typeface="Raleway Italics"/>
                </a:rPr>
                <a:t>направлено</a:t>
              </a:r>
              <a:r>
                <a:rPr lang="en-US" sz="1874" spc="66" dirty="0">
                  <a:latin typeface="Raleway Italics"/>
                </a:rPr>
                <a:t> </a:t>
              </a:r>
              <a:r>
                <a:rPr lang="en-US" sz="1874" spc="66" dirty="0" err="1">
                  <a:latin typeface="Raleway Italics"/>
                </a:rPr>
                <a:t>на</a:t>
              </a:r>
              <a:r>
                <a:rPr lang="en-US" sz="1874" spc="66" dirty="0">
                  <a:latin typeface="Raleway Italics"/>
                </a:rPr>
                <a:t> </a:t>
              </a:r>
              <a:r>
                <a:rPr lang="en-US" sz="1874" spc="66" dirty="0" err="1">
                  <a:latin typeface="Raleway Italics"/>
                </a:rPr>
                <a:t>осуществление</a:t>
              </a:r>
              <a:r>
                <a:rPr lang="en-US" sz="1874" spc="66" dirty="0">
                  <a:latin typeface="Raleway Italics"/>
                </a:rPr>
                <a:t> </a:t>
              </a:r>
              <a:r>
                <a:rPr lang="en-US" sz="1874" spc="66" dirty="0" err="1">
                  <a:latin typeface="Raleway Italics"/>
                </a:rPr>
                <a:t>такой</a:t>
              </a:r>
              <a:r>
                <a:rPr lang="en-US" sz="1874" spc="66" dirty="0">
                  <a:latin typeface="Raleway Italics"/>
                </a:rPr>
                <a:t> </a:t>
              </a:r>
              <a:r>
                <a:rPr lang="en-US" sz="1874" spc="66" dirty="0" err="1">
                  <a:latin typeface="Raleway Italics"/>
                </a:rPr>
                <a:t>деятельности</a:t>
              </a:r>
              <a:r>
                <a:rPr lang="en-US" sz="1874" spc="66" dirty="0">
                  <a:latin typeface="Raleway Italics"/>
                </a:rPr>
                <a:t> в </a:t>
              </a:r>
              <a:r>
                <a:rPr lang="en-US" sz="1874" spc="66" dirty="0" err="1">
                  <a:latin typeface="Raleway Italics"/>
                </a:rPr>
                <a:t>текущем</a:t>
              </a:r>
              <a:r>
                <a:rPr lang="en-US" sz="1874" spc="66" dirty="0">
                  <a:latin typeface="Raleway Italics"/>
                </a:rPr>
                <a:t> </a:t>
              </a:r>
              <a:r>
                <a:rPr lang="en-US" sz="1874" spc="66" dirty="0" err="1">
                  <a:latin typeface="Raleway Italics"/>
                </a:rPr>
                <a:t>календарном</a:t>
              </a:r>
              <a:r>
                <a:rPr lang="en-US" sz="1874" spc="66" dirty="0">
                  <a:latin typeface="Raleway Italics"/>
                </a:rPr>
                <a:t> </a:t>
              </a:r>
              <a:r>
                <a:rPr lang="en-US" sz="1874" spc="66" dirty="0" err="1">
                  <a:latin typeface="Raleway Italics"/>
                </a:rPr>
                <a:t>году</a:t>
              </a:r>
              <a:endParaRPr lang="en-US" sz="1874" spc="66" dirty="0">
                <a:latin typeface="Raleway Italics"/>
              </a:endParaRPr>
            </a:p>
          </p:txBody>
        </p:sp>
      </p:grpSp>
      <p:sp>
        <p:nvSpPr>
          <p:cNvPr id="12" name="TextBox 12"/>
          <p:cNvSpPr txBox="1"/>
          <p:nvPr/>
        </p:nvSpPr>
        <p:spPr>
          <a:xfrm>
            <a:off x="1477997" y="1191922"/>
            <a:ext cx="3014715" cy="276422"/>
          </a:xfrm>
          <a:prstGeom prst="rect">
            <a:avLst/>
          </a:prstGeom>
        </p:spPr>
        <p:txBody>
          <a:bodyPr lIns="0" tIns="0" rIns="0" bIns="0" rtlCol="0" anchor="t">
            <a:spAutoFit/>
          </a:bodyPr>
          <a:lstStyle/>
          <a:p>
            <a:pPr algn="ctr">
              <a:lnSpc>
                <a:spcPts val="2343"/>
              </a:lnSpc>
            </a:pPr>
            <a:r>
              <a:rPr lang="en-US" sz="1874" spc="66">
                <a:solidFill>
                  <a:srgbClr val="000000"/>
                </a:solidFill>
                <a:latin typeface="Raleway Italics"/>
              </a:rPr>
              <a:t>не менее</a:t>
            </a:r>
          </a:p>
        </p:txBody>
      </p:sp>
      <p:sp>
        <p:nvSpPr>
          <p:cNvPr id="13" name="TextBox 13"/>
          <p:cNvSpPr txBox="1"/>
          <p:nvPr/>
        </p:nvSpPr>
        <p:spPr>
          <a:xfrm>
            <a:off x="5703032" y="912138"/>
            <a:ext cx="3014715" cy="276422"/>
          </a:xfrm>
          <a:prstGeom prst="rect">
            <a:avLst/>
          </a:prstGeom>
        </p:spPr>
        <p:txBody>
          <a:bodyPr lIns="0" tIns="0" rIns="0" bIns="0" rtlCol="0" anchor="t">
            <a:spAutoFit/>
          </a:bodyPr>
          <a:lstStyle/>
          <a:p>
            <a:pPr algn="ctr">
              <a:lnSpc>
                <a:spcPts val="2343"/>
              </a:lnSpc>
            </a:pPr>
            <a:r>
              <a:rPr lang="en-US" sz="1874" spc="66" dirty="0" err="1">
                <a:latin typeface="Raleway Italics"/>
              </a:rPr>
              <a:t>не</a:t>
            </a:r>
            <a:r>
              <a:rPr lang="en-US" sz="1874" spc="66" dirty="0">
                <a:latin typeface="Raleway Italics"/>
              </a:rPr>
              <a:t> </a:t>
            </a:r>
            <a:r>
              <a:rPr lang="en-US" sz="1874" spc="66" dirty="0" err="1">
                <a:latin typeface="Raleway Italics"/>
              </a:rPr>
              <a:t>менее</a:t>
            </a:r>
            <a:endParaRPr lang="en-US" sz="1874" spc="66" dirty="0">
              <a:latin typeface="Raleway Itali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66195" y="2151375"/>
            <a:ext cx="8537029" cy="1688202"/>
            <a:chOff x="0" y="19051"/>
            <a:chExt cx="20650200" cy="4083587"/>
          </a:xfrm>
        </p:grpSpPr>
        <p:sp>
          <p:nvSpPr>
            <p:cNvPr id="3" name="TextBox 3"/>
            <p:cNvSpPr txBox="1"/>
            <p:nvPr/>
          </p:nvSpPr>
          <p:spPr>
            <a:xfrm>
              <a:off x="0" y="19051"/>
              <a:ext cx="20650200" cy="2729759"/>
            </a:xfrm>
            <a:prstGeom prst="rect">
              <a:avLst/>
            </a:prstGeom>
          </p:spPr>
          <p:txBody>
            <a:bodyPr lIns="0" tIns="0" rIns="0" bIns="0" rtlCol="0" anchor="t">
              <a:spAutoFit/>
            </a:bodyPr>
            <a:lstStyle/>
            <a:p>
              <a:pPr>
                <a:lnSpc>
                  <a:spcPts val="4437"/>
                </a:lnSpc>
              </a:pPr>
              <a:r>
                <a:rPr lang="en-US" sz="3858" dirty="0">
                  <a:latin typeface="Raleway Bold"/>
                </a:rPr>
                <a:t>СОЦИАЛЬНОЕ ПРЕДПРИНИМАТЕЛЬСТВО</a:t>
              </a:r>
            </a:p>
          </p:txBody>
        </p:sp>
        <p:sp>
          <p:nvSpPr>
            <p:cNvPr id="4" name="TextBox 4"/>
            <p:cNvSpPr txBox="1"/>
            <p:nvPr/>
          </p:nvSpPr>
          <p:spPr>
            <a:xfrm>
              <a:off x="0" y="3435088"/>
              <a:ext cx="20650200" cy="667550"/>
            </a:xfrm>
            <a:prstGeom prst="rect">
              <a:avLst/>
            </a:prstGeom>
          </p:spPr>
          <p:txBody>
            <a:bodyPr lIns="0" tIns="0" rIns="0" bIns="0" rtlCol="0" anchor="t">
              <a:spAutoFit/>
            </a:bodyPr>
            <a:lstStyle/>
            <a:p>
              <a:pPr algn="just">
                <a:lnSpc>
                  <a:spcPts val="2343"/>
                </a:lnSpc>
              </a:pPr>
              <a:r>
                <a:rPr lang="en-US" sz="1874" spc="66" dirty="0">
                  <a:latin typeface="Raleway"/>
                </a:rPr>
                <a:t>ВМЕСТЕ МЫ МОЖЕМ МНОГОЕ</a:t>
              </a:r>
            </a:p>
          </p:txBody>
        </p:sp>
      </p:grpSp>
      <p:grpSp>
        <p:nvGrpSpPr>
          <p:cNvPr id="7" name="Group 7"/>
          <p:cNvGrpSpPr>
            <a:grpSpLocks noChangeAspect="1"/>
          </p:cNvGrpSpPr>
          <p:nvPr/>
        </p:nvGrpSpPr>
        <p:grpSpPr>
          <a:xfrm>
            <a:off x="981057" y="1802928"/>
            <a:ext cx="2064704" cy="2064695"/>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0712" r="-20712"/>
              </a:stretch>
            </a:blipFill>
          </p:spPr>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6635" y="1078547"/>
            <a:ext cx="6647354" cy="1928590"/>
          </a:xfrm>
        </p:spPr>
        <p:txBody>
          <a:bodyPr>
            <a:noAutofit/>
          </a:bodyPr>
          <a:lstStyle/>
          <a:p>
            <a:pPr algn="ctr">
              <a:lnSpc>
                <a:spcPct val="100000"/>
              </a:lnSpc>
            </a:pPr>
            <a:r>
              <a:rPr lang="ru-RU" sz="2850" dirty="0">
                <a:solidFill>
                  <a:schemeClr val="accent5">
                    <a:lumMod val="50000"/>
                  </a:schemeClr>
                </a:solidFill>
                <a:latin typeface="Arial" panose="020B0604020202020204" pitchFamily="34" charset="0"/>
                <a:cs typeface="Arial" panose="020B0604020202020204" pitchFamily="34" charset="0"/>
              </a:rPr>
              <a:t>Государственная поддержка экспорта</a:t>
            </a:r>
            <a:br>
              <a:rPr lang="ru-RU" sz="2700" dirty="0">
                <a:solidFill>
                  <a:schemeClr val="accent5">
                    <a:lumMod val="50000"/>
                  </a:schemeClr>
                </a:solidFill>
                <a:latin typeface="Arial" panose="020B0604020202020204" pitchFamily="34" charset="0"/>
                <a:cs typeface="Arial" panose="020B0604020202020204" pitchFamily="34" charset="0"/>
              </a:rPr>
            </a:br>
            <a:br>
              <a:rPr lang="ru-RU" sz="2700" dirty="0">
                <a:solidFill>
                  <a:schemeClr val="accent5">
                    <a:lumMod val="50000"/>
                  </a:schemeClr>
                </a:solidFill>
                <a:latin typeface="Arial" panose="020B0604020202020204" pitchFamily="34" charset="0"/>
                <a:cs typeface="Arial" panose="020B0604020202020204" pitchFamily="34" charset="0"/>
              </a:rPr>
            </a:br>
            <a:r>
              <a:rPr lang="ru-RU" sz="1800" i="1" dirty="0">
                <a:solidFill>
                  <a:schemeClr val="accent5">
                    <a:lumMod val="50000"/>
                  </a:schemeClr>
                </a:solidFill>
                <a:latin typeface="Arial" panose="020B0604020202020204" pitchFamily="34" charset="0"/>
                <a:cs typeface="Arial" panose="020B0604020202020204" pitchFamily="34" charset="0"/>
              </a:rPr>
              <a:t>Центр поддержки экспорта </a:t>
            </a:r>
            <a:br>
              <a:rPr lang="ru-RU" sz="1800" i="1" dirty="0">
                <a:solidFill>
                  <a:schemeClr val="accent5">
                    <a:lumMod val="50000"/>
                  </a:schemeClr>
                </a:solidFill>
                <a:latin typeface="Arial" panose="020B0604020202020204" pitchFamily="34" charset="0"/>
                <a:cs typeface="Arial" panose="020B0604020202020204" pitchFamily="34" charset="0"/>
              </a:rPr>
            </a:br>
            <a:r>
              <a:rPr lang="ru-RU" sz="1800" i="1" dirty="0">
                <a:solidFill>
                  <a:schemeClr val="accent5">
                    <a:lumMod val="50000"/>
                  </a:schemeClr>
                </a:solidFill>
                <a:latin typeface="Arial" panose="020B0604020202020204" pitchFamily="34" charset="0"/>
                <a:cs typeface="Arial" panose="020B0604020202020204" pitchFamily="34" charset="0"/>
              </a:rPr>
              <a:t>НО «Алтайский фонд МСП»</a:t>
            </a:r>
            <a:br>
              <a:rPr lang="ru-RU" sz="1800" i="1" dirty="0">
                <a:solidFill>
                  <a:schemeClr val="accent5">
                    <a:lumMod val="50000"/>
                  </a:schemeClr>
                </a:solidFill>
                <a:latin typeface="Arial" panose="020B0604020202020204" pitchFamily="34" charset="0"/>
                <a:cs typeface="Arial" panose="020B0604020202020204" pitchFamily="34" charset="0"/>
              </a:rPr>
            </a:br>
            <a:endParaRPr lang="ru-RU" sz="1800" i="1" dirty="0">
              <a:solidFill>
                <a:schemeClr val="accent5">
                  <a:lumMod val="50000"/>
                </a:schemeClr>
              </a:solidFill>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3CDF4525-6100-4D47-9BE8-44FB8F7B06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8403" y="172938"/>
            <a:ext cx="2356515" cy="718442"/>
          </a:xfrm>
          <a:prstGeom prst="rect">
            <a:avLst/>
          </a:prstGeom>
        </p:spPr>
      </p:pic>
      <p:sp>
        <p:nvSpPr>
          <p:cNvPr id="5" name="Прямоугольник 4">
            <a:extLst>
              <a:ext uri="{FF2B5EF4-FFF2-40B4-BE49-F238E27FC236}">
                <a16:creationId xmlns:a16="http://schemas.microsoft.com/office/drawing/2014/main" id="{0F654093-8601-4DF7-8C5B-6CFCC545F4D3}"/>
              </a:ext>
            </a:extLst>
          </p:cNvPr>
          <p:cNvSpPr/>
          <p:nvPr/>
        </p:nvSpPr>
        <p:spPr>
          <a:xfrm>
            <a:off x="1030322" y="3553526"/>
            <a:ext cx="8019982" cy="211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pic>
        <p:nvPicPr>
          <p:cNvPr id="7" name="Рисунок 6">
            <a:extLst>
              <a:ext uri="{FF2B5EF4-FFF2-40B4-BE49-F238E27FC236}">
                <a16:creationId xmlns:a16="http://schemas.microsoft.com/office/drawing/2014/main" id="{C78F811F-5018-4667-9623-185F7DCE4F54}"/>
              </a:ext>
            </a:extLst>
          </p:cNvPr>
          <p:cNvPicPr>
            <a:picLocks noChangeAspect="1"/>
          </p:cNvPicPr>
          <p:nvPr/>
        </p:nvPicPr>
        <p:blipFill>
          <a:blip r:embed="rId3"/>
          <a:stretch>
            <a:fillRect/>
          </a:stretch>
        </p:blipFill>
        <p:spPr>
          <a:xfrm>
            <a:off x="3170590" y="3070149"/>
            <a:ext cx="3739444" cy="2496870"/>
          </a:xfrm>
          <a:prstGeom prst="rect">
            <a:avLst/>
          </a:prstGeom>
          <a:ln>
            <a:solidFill>
              <a:schemeClr val="accent1">
                <a:lumMod val="50000"/>
              </a:schemeClr>
            </a:solidFill>
          </a:ln>
          <a:effectLst>
            <a:softEdge rad="112500"/>
          </a:effectLst>
        </p:spPr>
      </p:pic>
      <p:pic>
        <p:nvPicPr>
          <p:cNvPr id="4" name="Рисунок 3">
            <a:extLst>
              <a:ext uri="{FF2B5EF4-FFF2-40B4-BE49-F238E27FC236}">
                <a16:creationId xmlns:a16="http://schemas.microsoft.com/office/drawing/2014/main" id="{06225E93-0F1E-4C8A-8E41-6BF3637FD3F7}"/>
              </a:ext>
            </a:extLst>
          </p:cNvPr>
          <p:cNvPicPr>
            <a:picLocks noChangeAspect="1"/>
          </p:cNvPicPr>
          <p:nvPr/>
        </p:nvPicPr>
        <p:blipFill>
          <a:blip r:embed="rId4"/>
          <a:stretch>
            <a:fillRect/>
          </a:stretch>
        </p:blipFill>
        <p:spPr>
          <a:xfrm>
            <a:off x="7416576" y="172938"/>
            <a:ext cx="1944216" cy="590889"/>
          </a:xfrm>
          <a:prstGeom prst="rect">
            <a:avLst/>
          </a:prstGeom>
        </p:spPr>
      </p:pic>
      <p:pic>
        <p:nvPicPr>
          <p:cNvPr id="9" name="Рисунок 8">
            <a:extLst>
              <a:ext uri="{FF2B5EF4-FFF2-40B4-BE49-F238E27FC236}">
                <a16:creationId xmlns:a16="http://schemas.microsoft.com/office/drawing/2014/main" id="{8B765DC2-1641-4F72-A50D-E05B9A765F81}"/>
              </a:ext>
            </a:extLst>
          </p:cNvPr>
          <p:cNvPicPr>
            <a:picLocks noChangeAspect="1"/>
          </p:cNvPicPr>
          <p:nvPr/>
        </p:nvPicPr>
        <p:blipFill>
          <a:blip r:embed="rId5"/>
          <a:stretch>
            <a:fillRect/>
          </a:stretch>
        </p:blipFill>
        <p:spPr>
          <a:xfrm>
            <a:off x="0" y="0"/>
            <a:ext cx="415986" cy="5670550"/>
          </a:xfrm>
          <a:prstGeom prst="rect">
            <a:avLst/>
          </a:prstGeom>
        </p:spPr>
      </p:pic>
    </p:spTree>
    <p:extLst>
      <p:ext uri="{BB962C8B-B14F-4D97-AF65-F5344CB8AC3E}">
        <p14:creationId xmlns:p14="http://schemas.microsoft.com/office/powerpoint/2010/main" val="2795570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0F654093-8601-4DF7-8C5B-6CFCC545F4D3}"/>
              </a:ext>
            </a:extLst>
          </p:cNvPr>
          <p:cNvSpPr/>
          <p:nvPr/>
        </p:nvSpPr>
        <p:spPr>
          <a:xfrm>
            <a:off x="1030322" y="3553526"/>
            <a:ext cx="8019982" cy="211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9" name="TextBox 8">
            <a:extLst>
              <a:ext uri="{FF2B5EF4-FFF2-40B4-BE49-F238E27FC236}">
                <a16:creationId xmlns:a16="http://schemas.microsoft.com/office/drawing/2014/main" id="{E4AFAF3F-1FE5-482D-B469-C77A5406E24F}"/>
              </a:ext>
            </a:extLst>
          </p:cNvPr>
          <p:cNvSpPr txBox="1"/>
          <p:nvPr/>
        </p:nvSpPr>
        <p:spPr>
          <a:xfrm>
            <a:off x="3326229" y="345590"/>
            <a:ext cx="3660770" cy="992585"/>
          </a:xfrm>
          <a:prstGeom prst="rect">
            <a:avLst/>
          </a:prstGeom>
          <a:noFill/>
        </p:spPr>
        <p:txBody>
          <a:bodyPr wrap="square" lIns="68581" tIns="34293" rIns="68581" bIns="34293" rtlCol="0">
            <a:spAutoFit/>
          </a:bodyPr>
          <a:lstStyle/>
          <a:p>
            <a:pPr algn="ctr"/>
            <a:r>
              <a:rPr lang="ru-RU" sz="3000" b="1" dirty="0">
                <a:solidFill>
                  <a:srgbClr val="002060"/>
                </a:solidFill>
                <a:latin typeface="Calibri" panose="020F0502020204030204" pitchFamily="34" charset="0"/>
                <a:cs typeface="Calibri" panose="020F0502020204030204" pitchFamily="34" charset="0"/>
              </a:rPr>
              <a:t>                                            Почему экспорт?</a:t>
            </a:r>
          </a:p>
        </p:txBody>
      </p:sp>
      <p:sp>
        <p:nvSpPr>
          <p:cNvPr id="10" name="Объект 2">
            <a:extLst>
              <a:ext uri="{FF2B5EF4-FFF2-40B4-BE49-F238E27FC236}">
                <a16:creationId xmlns:a16="http://schemas.microsoft.com/office/drawing/2014/main" id="{1D40E10A-F3E1-4446-AB9A-DF13DA28E9DE}"/>
              </a:ext>
            </a:extLst>
          </p:cNvPr>
          <p:cNvSpPr txBox="1">
            <a:spLocks/>
          </p:cNvSpPr>
          <p:nvPr/>
        </p:nvSpPr>
        <p:spPr>
          <a:xfrm>
            <a:off x="1355483" y="1948714"/>
            <a:ext cx="7287530" cy="2615070"/>
          </a:xfrm>
          <a:prstGeom prst="rect">
            <a:avLst/>
          </a:prstGeom>
        </p:spPr>
        <p:txBody>
          <a:bodyPr>
            <a:normAutofit/>
          </a:bodyPr>
          <a:lst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82295" indent="0" algn="ctr">
              <a:buNone/>
            </a:pPr>
            <a:r>
              <a:rPr lang="ru-RU" sz="1842" dirty="0">
                <a:solidFill>
                  <a:srgbClr val="002060"/>
                </a:solidFill>
                <a:latin typeface="Calibri" panose="020F0502020204030204" pitchFamily="34" charset="0"/>
                <a:cs typeface="Calibri" panose="020F0502020204030204" pitchFamily="34" charset="0"/>
              </a:rPr>
              <a:t>1. Алтайский край – экспортно-ориентированный регион. </a:t>
            </a:r>
          </a:p>
          <a:p>
            <a:pPr marL="82295" indent="0" algn="ctr">
              <a:buNone/>
            </a:pPr>
            <a:endParaRPr lang="ru-RU" sz="1842" dirty="0">
              <a:solidFill>
                <a:srgbClr val="002060"/>
              </a:solidFill>
              <a:latin typeface="Calibri" panose="020F0502020204030204" pitchFamily="34" charset="0"/>
              <a:cs typeface="Calibri" panose="020F0502020204030204" pitchFamily="34" charset="0"/>
            </a:endParaRPr>
          </a:p>
          <a:p>
            <a:pPr marL="82295" indent="0" algn="ctr">
              <a:buNone/>
            </a:pPr>
            <a:r>
              <a:rPr lang="ru-RU" sz="1842" dirty="0">
                <a:solidFill>
                  <a:srgbClr val="002060"/>
                </a:solidFill>
                <a:latin typeface="Calibri" panose="020F0502020204030204" pitchFamily="34" charset="0"/>
                <a:cs typeface="Calibri" panose="020F0502020204030204" pitchFamily="34" charset="0"/>
              </a:rPr>
              <a:t>2. Выход компании на экспорт – это объективный критерий ее конкурентоспособности на внешнем рынке</a:t>
            </a:r>
          </a:p>
          <a:p>
            <a:pPr marL="82295" indent="0" algn="ctr">
              <a:buNone/>
            </a:pPr>
            <a:endParaRPr lang="en-US" sz="1842" dirty="0">
              <a:solidFill>
                <a:srgbClr val="002060"/>
              </a:solidFill>
              <a:latin typeface="Calibri" panose="020F0502020204030204" pitchFamily="34" charset="0"/>
              <a:cs typeface="Calibri" panose="020F0502020204030204" pitchFamily="34" charset="0"/>
            </a:endParaRPr>
          </a:p>
          <a:p>
            <a:pPr marL="82295" indent="0" algn="ctr">
              <a:buNone/>
            </a:pPr>
            <a:r>
              <a:rPr lang="ru-RU" sz="1842" dirty="0">
                <a:solidFill>
                  <a:srgbClr val="002060"/>
                </a:solidFill>
                <a:latin typeface="Calibri" panose="020F0502020204030204" pitchFamily="34" charset="0"/>
                <a:cs typeface="Calibri" panose="020F0502020204030204" pitchFamily="34" charset="0"/>
              </a:rPr>
              <a:t>3. Повышение финансовой стабильности предприятия</a:t>
            </a:r>
          </a:p>
          <a:p>
            <a:pPr marL="82295" indent="0" algn="ctr">
              <a:buNone/>
            </a:pPr>
            <a:endParaRPr lang="ru-RU" sz="1842" dirty="0">
              <a:latin typeface="Calibri" panose="020F0502020204030204" pitchFamily="34" charset="0"/>
              <a:cs typeface="Calibri" panose="020F0502020204030204" pitchFamily="34" charset="0"/>
            </a:endParaRPr>
          </a:p>
          <a:p>
            <a:pPr marL="82295" indent="0" algn="ctr">
              <a:buNone/>
            </a:pPr>
            <a:endParaRPr lang="ru-RU" sz="1842" dirty="0">
              <a:latin typeface="Bahnschrift SemiLight Condensed" panose="020B0502040204020203" pitchFamily="34" charset="0"/>
            </a:endParaRPr>
          </a:p>
          <a:p>
            <a:pPr marL="82295" indent="0" algn="ctr">
              <a:buNone/>
            </a:pPr>
            <a:endParaRPr lang="ru-RU" sz="1842" dirty="0">
              <a:latin typeface="Bahnschrift SemiLight Condensed" panose="020B0502040204020203" pitchFamily="34" charset="0"/>
            </a:endParaRPr>
          </a:p>
          <a:p>
            <a:pPr marL="82295" indent="0" algn="ctr">
              <a:buNone/>
            </a:pPr>
            <a:endParaRPr lang="ru-RU" sz="1842" dirty="0">
              <a:latin typeface="Bahnschrift SemiLight Condensed" panose="020B0502040204020203" pitchFamily="34" charset="0"/>
            </a:endParaRPr>
          </a:p>
          <a:p>
            <a:pPr marL="82295" indent="0" algn="ctr">
              <a:buNone/>
            </a:pPr>
            <a:endParaRPr lang="ru-RU" sz="1842" dirty="0">
              <a:latin typeface="Bahnschrift SemiLight Condensed" panose="020B0502040204020203" pitchFamily="34" charset="0"/>
            </a:endParaRPr>
          </a:p>
          <a:p>
            <a:pPr marL="82295" indent="0" algn="ctr">
              <a:buNone/>
            </a:pPr>
            <a:endParaRPr lang="ru-RU" sz="1842" dirty="0">
              <a:latin typeface="Bahnschrift SemiLight Condensed" panose="020B0502040204020203" pitchFamily="34" charset="0"/>
            </a:endParaRPr>
          </a:p>
          <a:p>
            <a:pPr marL="82295" indent="0" algn="ctr">
              <a:buNone/>
            </a:pPr>
            <a:endParaRPr lang="ru-RU" sz="1842" dirty="0">
              <a:latin typeface="Bahnschrift SemiLight Condensed" panose="020B0502040204020203" pitchFamily="34" charset="0"/>
            </a:endParaRPr>
          </a:p>
          <a:p>
            <a:pPr marL="82295" indent="0" algn="ctr">
              <a:buNone/>
            </a:pPr>
            <a:endParaRPr lang="ru-RU" sz="1842" dirty="0">
              <a:latin typeface="Bahnschrift SemiLight Condensed" panose="020B0502040204020203" pitchFamily="34" charset="0"/>
            </a:endParaRPr>
          </a:p>
        </p:txBody>
      </p:sp>
      <p:pic>
        <p:nvPicPr>
          <p:cNvPr id="4" name="Рисунок 3">
            <a:extLst>
              <a:ext uri="{FF2B5EF4-FFF2-40B4-BE49-F238E27FC236}">
                <a16:creationId xmlns:a16="http://schemas.microsoft.com/office/drawing/2014/main" id="{C9E7D030-DFDF-4C2D-8D9B-3033EBF511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3340" y="4563784"/>
            <a:ext cx="1463318" cy="974220"/>
          </a:xfrm>
          <a:prstGeom prst="rect">
            <a:avLst/>
          </a:prstGeom>
        </p:spPr>
      </p:pic>
      <p:pic>
        <p:nvPicPr>
          <p:cNvPr id="11" name="Рисунок 10">
            <a:extLst>
              <a:ext uri="{FF2B5EF4-FFF2-40B4-BE49-F238E27FC236}">
                <a16:creationId xmlns:a16="http://schemas.microsoft.com/office/drawing/2014/main" id="{ADB933DC-7912-4769-BEF5-A91DE10290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8952" y="256052"/>
            <a:ext cx="2356515" cy="718442"/>
          </a:xfrm>
          <a:prstGeom prst="rect">
            <a:avLst/>
          </a:prstGeom>
        </p:spPr>
      </p:pic>
      <p:pic>
        <p:nvPicPr>
          <p:cNvPr id="7" name="Рисунок 6">
            <a:extLst>
              <a:ext uri="{FF2B5EF4-FFF2-40B4-BE49-F238E27FC236}">
                <a16:creationId xmlns:a16="http://schemas.microsoft.com/office/drawing/2014/main" id="{AE86FB9B-1393-45BF-81C0-3AF8FB49A5F1}"/>
              </a:ext>
            </a:extLst>
          </p:cNvPr>
          <p:cNvPicPr>
            <a:picLocks noChangeAspect="1"/>
          </p:cNvPicPr>
          <p:nvPr/>
        </p:nvPicPr>
        <p:blipFill>
          <a:blip r:embed="rId4"/>
          <a:stretch>
            <a:fillRect/>
          </a:stretch>
        </p:blipFill>
        <p:spPr>
          <a:xfrm>
            <a:off x="7416576" y="172938"/>
            <a:ext cx="1944216" cy="590889"/>
          </a:xfrm>
          <a:prstGeom prst="rect">
            <a:avLst/>
          </a:prstGeom>
        </p:spPr>
      </p:pic>
      <p:pic>
        <p:nvPicPr>
          <p:cNvPr id="3" name="Рисунок 2">
            <a:extLst>
              <a:ext uri="{FF2B5EF4-FFF2-40B4-BE49-F238E27FC236}">
                <a16:creationId xmlns:a16="http://schemas.microsoft.com/office/drawing/2014/main" id="{1C504AED-A5C1-42C3-9CDD-B6B02A309933}"/>
              </a:ext>
            </a:extLst>
          </p:cNvPr>
          <p:cNvPicPr>
            <a:picLocks noChangeAspect="1"/>
          </p:cNvPicPr>
          <p:nvPr/>
        </p:nvPicPr>
        <p:blipFill>
          <a:blip r:embed="rId5"/>
          <a:stretch>
            <a:fillRect/>
          </a:stretch>
        </p:blipFill>
        <p:spPr>
          <a:xfrm>
            <a:off x="0" y="0"/>
            <a:ext cx="415986" cy="5670550"/>
          </a:xfrm>
          <a:prstGeom prst="rect">
            <a:avLst/>
          </a:prstGeom>
        </p:spPr>
      </p:pic>
    </p:spTree>
    <p:extLst>
      <p:ext uri="{BB962C8B-B14F-4D97-AF65-F5344CB8AC3E}">
        <p14:creationId xmlns:p14="http://schemas.microsoft.com/office/powerpoint/2010/main" val="1959120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0F654093-8601-4DF7-8C5B-6CFCC545F4D3}"/>
              </a:ext>
            </a:extLst>
          </p:cNvPr>
          <p:cNvSpPr/>
          <p:nvPr/>
        </p:nvSpPr>
        <p:spPr>
          <a:xfrm>
            <a:off x="1030322" y="3553526"/>
            <a:ext cx="8019982" cy="211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 name="Прямоугольник 1"/>
          <p:cNvSpPr/>
          <p:nvPr/>
        </p:nvSpPr>
        <p:spPr>
          <a:xfrm>
            <a:off x="1595684" y="931191"/>
            <a:ext cx="6922764" cy="877163"/>
          </a:xfrm>
          <a:prstGeom prst="rect">
            <a:avLst/>
          </a:prstGeom>
        </p:spPr>
        <p:txBody>
          <a:bodyPr wrap="square">
            <a:spAutoFit/>
          </a:bodyPr>
          <a:lstStyle/>
          <a:p>
            <a:pPr algn="ctr"/>
            <a:r>
              <a:rPr lang="ru-RU" sz="2550" b="1" dirty="0">
                <a:solidFill>
                  <a:srgbClr val="002060"/>
                </a:solidFill>
                <a:latin typeface="Calibri" panose="020F0502020204030204" pitchFamily="34" charset="0"/>
                <a:cs typeface="Calibri" panose="020F0502020204030204" pitchFamily="34" charset="0"/>
              </a:rPr>
              <a:t>Структура государственной поддержки экспортеров в РФ</a:t>
            </a:r>
          </a:p>
        </p:txBody>
      </p:sp>
      <p:sp>
        <p:nvSpPr>
          <p:cNvPr id="11" name="Объект 3">
            <a:extLst>
              <a:ext uri="{FF2B5EF4-FFF2-40B4-BE49-F238E27FC236}">
                <a16:creationId xmlns:a16="http://schemas.microsoft.com/office/drawing/2014/main" id="{4DC64649-287D-4482-95FD-D58E171B9E52}"/>
              </a:ext>
            </a:extLst>
          </p:cNvPr>
          <p:cNvSpPr txBox="1">
            <a:spLocks/>
          </p:cNvSpPr>
          <p:nvPr/>
        </p:nvSpPr>
        <p:spPr>
          <a:xfrm>
            <a:off x="2023099" y="2117025"/>
            <a:ext cx="6865839" cy="2826452"/>
          </a:xfrm>
          <a:prstGeom prst="rect">
            <a:avLst/>
          </a:prstGeom>
        </p:spPr>
        <p:txBody>
          <a:bodyPr>
            <a:normAutofit/>
          </a:bodyPr>
          <a:lst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indent="0">
              <a:lnSpc>
                <a:spcPct val="100000"/>
              </a:lnSpc>
              <a:buNone/>
            </a:pPr>
            <a:r>
              <a:rPr lang="ru-RU" sz="1842" dirty="0">
                <a:solidFill>
                  <a:srgbClr val="002060"/>
                </a:solidFill>
                <a:latin typeface="Calibri" panose="020F0502020204030204" pitchFamily="34" charset="0"/>
              </a:rPr>
              <a:t>Торговые представительства РФ в иностранных государствах;</a:t>
            </a:r>
          </a:p>
          <a:p>
            <a:pPr marL="0" indent="0">
              <a:lnSpc>
                <a:spcPct val="100000"/>
              </a:lnSpc>
              <a:buNone/>
            </a:pPr>
            <a:r>
              <a:rPr lang="ru-RU" sz="1842" dirty="0">
                <a:solidFill>
                  <a:srgbClr val="002060"/>
                </a:solidFill>
                <a:latin typeface="Calibri" panose="020F0502020204030204" pitchFamily="34" charset="0"/>
              </a:rPr>
              <a:t>Министерство экономического развития РФ;</a:t>
            </a:r>
          </a:p>
          <a:p>
            <a:pPr marL="0" indent="0">
              <a:lnSpc>
                <a:spcPct val="100000"/>
              </a:lnSpc>
              <a:buNone/>
            </a:pPr>
            <a:r>
              <a:rPr lang="ru-RU" sz="1842" dirty="0">
                <a:solidFill>
                  <a:srgbClr val="002060"/>
                </a:solidFill>
                <a:latin typeface="Calibri" panose="020F0502020204030204" pitchFamily="34" charset="0"/>
              </a:rPr>
              <a:t>Министерство промышленности и торговли РФ;</a:t>
            </a:r>
          </a:p>
          <a:p>
            <a:pPr marL="0" indent="0">
              <a:lnSpc>
                <a:spcPct val="100000"/>
              </a:lnSpc>
              <a:buNone/>
            </a:pPr>
            <a:r>
              <a:rPr lang="ru-RU" sz="1842" dirty="0">
                <a:solidFill>
                  <a:srgbClr val="002060"/>
                </a:solidFill>
                <a:latin typeface="Calibri" panose="020F0502020204030204" pitchFamily="34" charset="0"/>
              </a:rPr>
              <a:t>АО Российский экспортный центр;</a:t>
            </a:r>
          </a:p>
          <a:p>
            <a:pPr marL="0" indent="0">
              <a:lnSpc>
                <a:spcPct val="100000"/>
              </a:lnSpc>
              <a:buNone/>
            </a:pPr>
            <a:r>
              <a:rPr lang="ru-RU" sz="1842" dirty="0" err="1">
                <a:solidFill>
                  <a:srgbClr val="002060"/>
                </a:solidFill>
                <a:latin typeface="Calibri" panose="020F0502020204030204" pitchFamily="34" charset="0"/>
              </a:rPr>
              <a:t>РОИВы</a:t>
            </a:r>
            <a:r>
              <a:rPr lang="ru-RU" sz="1842" dirty="0">
                <a:solidFill>
                  <a:srgbClr val="002060"/>
                </a:solidFill>
                <a:latin typeface="Calibri" panose="020F0502020204030204" pitchFamily="34" charset="0"/>
              </a:rPr>
              <a:t>;</a:t>
            </a:r>
          </a:p>
          <a:p>
            <a:pPr marL="0" indent="0">
              <a:lnSpc>
                <a:spcPct val="100000"/>
              </a:lnSpc>
              <a:buNone/>
            </a:pPr>
            <a:r>
              <a:rPr lang="ru-RU" sz="1842" dirty="0">
                <a:solidFill>
                  <a:srgbClr val="002060"/>
                </a:solidFill>
                <a:latin typeface="Calibri" panose="020F0502020204030204" pitchFamily="34" charset="0"/>
              </a:rPr>
              <a:t>Центры поддержки экспорта в субъектах РФ</a:t>
            </a:r>
          </a:p>
        </p:txBody>
      </p:sp>
      <p:sp>
        <p:nvSpPr>
          <p:cNvPr id="12" name="Объект 10">
            <a:extLst>
              <a:ext uri="{FF2B5EF4-FFF2-40B4-BE49-F238E27FC236}">
                <a16:creationId xmlns:a16="http://schemas.microsoft.com/office/drawing/2014/main" id="{A47B5B5D-1A96-4231-AAEA-80021F47E4BB}"/>
              </a:ext>
            </a:extLst>
          </p:cNvPr>
          <p:cNvSpPr txBox="1">
            <a:spLocks/>
          </p:cNvSpPr>
          <p:nvPr/>
        </p:nvSpPr>
        <p:spPr>
          <a:xfrm>
            <a:off x="4832515" y="3255155"/>
            <a:ext cx="3685933" cy="3597912"/>
          </a:xfrm>
          <a:prstGeom prst="rect">
            <a:avLst/>
          </a:prstGeom>
        </p:spPr>
        <p:txBody>
          <a:bodyPr>
            <a:normAutofit/>
          </a:bodyPr>
          <a:lst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indent="0">
              <a:lnSpc>
                <a:spcPct val="100000"/>
              </a:lnSpc>
              <a:buNone/>
            </a:pPr>
            <a:endParaRPr lang="ru-RU" sz="1842" dirty="0">
              <a:solidFill>
                <a:srgbClr val="002060"/>
              </a:solidFill>
              <a:latin typeface="Calibri" panose="020F0502020204030204" pitchFamily="34" charset="0"/>
            </a:endParaRPr>
          </a:p>
        </p:txBody>
      </p:sp>
      <p:pic>
        <p:nvPicPr>
          <p:cNvPr id="8" name="Рисунок 7" descr="Кнопка">
            <a:extLst>
              <a:ext uri="{FF2B5EF4-FFF2-40B4-BE49-F238E27FC236}">
                <a16:creationId xmlns:a16="http://schemas.microsoft.com/office/drawing/2014/main" id="{494B66CB-7333-49F9-8836-53C50608C9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9975" y="3002163"/>
            <a:ext cx="208936" cy="208936"/>
          </a:xfrm>
          <a:prstGeom prst="rect">
            <a:avLst/>
          </a:prstGeom>
        </p:spPr>
      </p:pic>
      <p:pic>
        <p:nvPicPr>
          <p:cNvPr id="9" name="Рисунок 8" descr="Кнопка">
            <a:extLst>
              <a:ext uri="{FF2B5EF4-FFF2-40B4-BE49-F238E27FC236}">
                <a16:creationId xmlns:a16="http://schemas.microsoft.com/office/drawing/2014/main" id="{12B5A1B8-9B75-4414-9C71-67DB72159D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42682" y="2241647"/>
            <a:ext cx="208936" cy="208936"/>
          </a:xfrm>
          <a:prstGeom prst="rect">
            <a:avLst/>
          </a:prstGeom>
        </p:spPr>
      </p:pic>
      <p:pic>
        <p:nvPicPr>
          <p:cNvPr id="10" name="Рисунок 9" descr="Кнопка">
            <a:extLst>
              <a:ext uri="{FF2B5EF4-FFF2-40B4-BE49-F238E27FC236}">
                <a16:creationId xmlns:a16="http://schemas.microsoft.com/office/drawing/2014/main" id="{5F9B7278-4FD4-40C4-8F91-8AD68B5701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1883" y="2599325"/>
            <a:ext cx="208936" cy="208936"/>
          </a:xfrm>
          <a:prstGeom prst="rect">
            <a:avLst/>
          </a:prstGeom>
        </p:spPr>
      </p:pic>
      <p:pic>
        <p:nvPicPr>
          <p:cNvPr id="13" name="Рисунок 12" descr="Кнопка">
            <a:extLst>
              <a:ext uri="{FF2B5EF4-FFF2-40B4-BE49-F238E27FC236}">
                <a16:creationId xmlns:a16="http://schemas.microsoft.com/office/drawing/2014/main" id="{F297C51F-A2D7-4FBA-9CA7-4B624751CB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6487" y="3614911"/>
            <a:ext cx="208936" cy="208936"/>
          </a:xfrm>
          <a:prstGeom prst="rect">
            <a:avLst/>
          </a:prstGeom>
        </p:spPr>
      </p:pic>
      <p:pic>
        <p:nvPicPr>
          <p:cNvPr id="14" name="Рисунок 13" descr="Кнопка">
            <a:extLst>
              <a:ext uri="{FF2B5EF4-FFF2-40B4-BE49-F238E27FC236}">
                <a16:creationId xmlns:a16="http://schemas.microsoft.com/office/drawing/2014/main" id="{70E9D292-A730-427E-9135-0A323A589A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1883" y="3977414"/>
            <a:ext cx="208936" cy="208936"/>
          </a:xfrm>
          <a:prstGeom prst="rect">
            <a:avLst/>
          </a:prstGeom>
        </p:spPr>
      </p:pic>
      <p:pic>
        <p:nvPicPr>
          <p:cNvPr id="17" name="Рисунок 16">
            <a:extLst>
              <a:ext uri="{FF2B5EF4-FFF2-40B4-BE49-F238E27FC236}">
                <a16:creationId xmlns:a16="http://schemas.microsoft.com/office/drawing/2014/main" id="{D3C51EC3-A40C-457E-A6D0-84BBCA12DC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9775" y="4380806"/>
            <a:ext cx="1466840" cy="1249530"/>
          </a:xfrm>
          <a:prstGeom prst="rect">
            <a:avLst/>
          </a:prstGeom>
        </p:spPr>
      </p:pic>
      <p:pic>
        <p:nvPicPr>
          <p:cNvPr id="16" name="Рисунок 15" descr="Кнопка">
            <a:extLst>
              <a:ext uri="{FF2B5EF4-FFF2-40B4-BE49-F238E27FC236}">
                <a16:creationId xmlns:a16="http://schemas.microsoft.com/office/drawing/2014/main" id="{96FA073B-167F-4DEC-971B-B040CEDDFB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6487" y="3299873"/>
            <a:ext cx="208936" cy="208936"/>
          </a:xfrm>
          <a:prstGeom prst="rect">
            <a:avLst/>
          </a:prstGeom>
        </p:spPr>
      </p:pic>
      <p:pic>
        <p:nvPicPr>
          <p:cNvPr id="18" name="Рисунок 17">
            <a:extLst>
              <a:ext uri="{FF2B5EF4-FFF2-40B4-BE49-F238E27FC236}">
                <a16:creationId xmlns:a16="http://schemas.microsoft.com/office/drawing/2014/main" id="{5B0F4639-7103-4B37-BD13-9A3A49A742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435" y="135966"/>
            <a:ext cx="2356515" cy="718442"/>
          </a:xfrm>
          <a:prstGeom prst="rect">
            <a:avLst/>
          </a:prstGeom>
        </p:spPr>
      </p:pic>
      <p:pic>
        <p:nvPicPr>
          <p:cNvPr id="15" name="Рисунок 14">
            <a:extLst>
              <a:ext uri="{FF2B5EF4-FFF2-40B4-BE49-F238E27FC236}">
                <a16:creationId xmlns:a16="http://schemas.microsoft.com/office/drawing/2014/main" id="{DD8AAFB1-9543-49E4-A0BA-B625D125D959}"/>
              </a:ext>
            </a:extLst>
          </p:cNvPr>
          <p:cNvPicPr>
            <a:picLocks noChangeAspect="1"/>
          </p:cNvPicPr>
          <p:nvPr/>
        </p:nvPicPr>
        <p:blipFill>
          <a:blip r:embed="rId6"/>
          <a:stretch>
            <a:fillRect/>
          </a:stretch>
        </p:blipFill>
        <p:spPr>
          <a:xfrm>
            <a:off x="7416576" y="172938"/>
            <a:ext cx="1944216" cy="590889"/>
          </a:xfrm>
          <a:prstGeom prst="rect">
            <a:avLst/>
          </a:prstGeom>
        </p:spPr>
      </p:pic>
      <p:pic>
        <p:nvPicPr>
          <p:cNvPr id="4" name="Рисунок 3">
            <a:extLst>
              <a:ext uri="{FF2B5EF4-FFF2-40B4-BE49-F238E27FC236}">
                <a16:creationId xmlns:a16="http://schemas.microsoft.com/office/drawing/2014/main" id="{2198069B-9AC4-4650-9DD3-89E3DC602A0F}"/>
              </a:ext>
            </a:extLst>
          </p:cNvPr>
          <p:cNvPicPr>
            <a:picLocks noChangeAspect="1"/>
          </p:cNvPicPr>
          <p:nvPr/>
        </p:nvPicPr>
        <p:blipFill>
          <a:blip r:embed="rId7"/>
          <a:stretch>
            <a:fillRect/>
          </a:stretch>
        </p:blipFill>
        <p:spPr>
          <a:xfrm>
            <a:off x="-17017" y="10983"/>
            <a:ext cx="415986" cy="5670550"/>
          </a:xfrm>
          <a:prstGeom prst="rect">
            <a:avLst/>
          </a:prstGeom>
        </p:spPr>
      </p:pic>
    </p:spTree>
    <p:extLst>
      <p:ext uri="{BB962C8B-B14F-4D97-AF65-F5344CB8AC3E}">
        <p14:creationId xmlns:p14="http://schemas.microsoft.com/office/powerpoint/2010/main" val="1180690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0F654093-8601-4DF7-8C5B-6CFCC545F4D3}"/>
              </a:ext>
            </a:extLst>
          </p:cNvPr>
          <p:cNvSpPr/>
          <p:nvPr/>
        </p:nvSpPr>
        <p:spPr>
          <a:xfrm>
            <a:off x="1030322" y="3553526"/>
            <a:ext cx="8019982" cy="211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 name="Прямоугольник 1"/>
          <p:cNvSpPr/>
          <p:nvPr/>
        </p:nvSpPr>
        <p:spPr>
          <a:xfrm>
            <a:off x="1907631" y="849224"/>
            <a:ext cx="6922764" cy="877163"/>
          </a:xfrm>
          <a:prstGeom prst="rect">
            <a:avLst/>
          </a:prstGeom>
        </p:spPr>
        <p:txBody>
          <a:bodyPr wrap="square">
            <a:spAutoFit/>
          </a:bodyPr>
          <a:lstStyle/>
          <a:p>
            <a:pPr algn="ctr"/>
            <a:r>
              <a:rPr lang="ru-RU" sz="2550" b="1" dirty="0">
                <a:solidFill>
                  <a:srgbClr val="002060"/>
                </a:solidFill>
                <a:latin typeface="Calibri" panose="020F0502020204030204" pitchFamily="34" charset="0"/>
                <a:cs typeface="Calibri" panose="020F0502020204030204" pitchFamily="34" charset="0"/>
              </a:rPr>
              <a:t>Меры государственной поддержки </a:t>
            </a:r>
            <a:br>
              <a:rPr lang="ru-RU" sz="2550" b="1" dirty="0">
                <a:solidFill>
                  <a:srgbClr val="002060"/>
                </a:solidFill>
                <a:latin typeface="Calibri" panose="020F0502020204030204" pitchFamily="34" charset="0"/>
                <a:cs typeface="Calibri" panose="020F0502020204030204" pitchFamily="34" charset="0"/>
              </a:rPr>
            </a:br>
            <a:r>
              <a:rPr lang="ru-RU" sz="2550" b="1" dirty="0">
                <a:solidFill>
                  <a:srgbClr val="002060"/>
                </a:solidFill>
                <a:latin typeface="Calibri" panose="020F0502020204030204" pitchFamily="34" charset="0"/>
                <a:cs typeface="Calibri" panose="020F0502020204030204" pitchFamily="34" charset="0"/>
              </a:rPr>
              <a:t>экспорта в РФ</a:t>
            </a:r>
            <a:endParaRPr lang="ru-RU" sz="2550" dirty="0"/>
          </a:p>
        </p:txBody>
      </p:sp>
      <p:sp>
        <p:nvSpPr>
          <p:cNvPr id="11" name="Объект 3">
            <a:extLst>
              <a:ext uri="{FF2B5EF4-FFF2-40B4-BE49-F238E27FC236}">
                <a16:creationId xmlns:a16="http://schemas.microsoft.com/office/drawing/2014/main" id="{4DC64649-287D-4482-95FD-D58E171B9E52}"/>
              </a:ext>
            </a:extLst>
          </p:cNvPr>
          <p:cNvSpPr txBox="1">
            <a:spLocks/>
          </p:cNvSpPr>
          <p:nvPr/>
        </p:nvSpPr>
        <p:spPr>
          <a:xfrm>
            <a:off x="1549792" y="1939690"/>
            <a:ext cx="3408493" cy="3597912"/>
          </a:xfrm>
          <a:prstGeom prst="rect">
            <a:avLst/>
          </a:prstGeom>
        </p:spPr>
        <p:txBody>
          <a:bodyPr>
            <a:normAutofit/>
          </a:bodyPr>
          <a:lst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indent="0">
              <a:buNone/>
            </a:pPr>
            <a:r>
              <a:rPr lang="ru-RU" sz="1842" b="1" dirty="0">
                <a:solidFill>
                  <a:srgbClr val="002060"/>
                </a:solidFill>
                <a:latin typeface="Calibri" panose="020F0502020204030204" pitchFamily="34" charset="0"/>
              </a:rPr>
              <a:t>Финансовые меры </a:t>
            </a:r>
          </a:p>
          <a:p>
            <a:pPr marL="0" indent="0">
              <a:buNone/>
            </a:pPr>
            <a:r>
              <a:rPr lang="ru-RU" sz="1842" dirty="0">
                <a:solidFill>
                  <a:srgbClr val="002060"/>
                </a:solidFill>
                <a:latin typeface="Calibri" panose="020F0502020204030204" pitchFamily="34" charset="0"/>
              </a:rPr>
              <a:t>1. Кредиты: </a:t>
            </a:r>
          </a:p>
          <a:p>
            <a:pPr marL="0" indent="0">
              <a:buNone/>
            </a:pPr>
            <a:r>
              <a:rPr lang="ru-RU" sz="1842" dirty="0">
                <a:solidFill>
                  <a:srgbClr val="002060"/>
                </a:solidFill>
                <a:latin typeface="Calibri" panose="020F0502020204030204" pitchFamily="34" charset="0"/>
              </a:rPr>
              <a:t>АО «РОСЭКСИМБАНК»; </a:t>
            </a:r>
          </a:p>
          <a:p>
            <a:pPr marL="0" indent="0">
              <a:buNone/>
            </a:pPr>
            <a:r>
              <a:rPr lang="ru-RU" sz="1842" dirty="0">
                <a:solidFill>
                  <a:srgbClr val="002060"/>
                </a:solidFill>
                <a:latin typeface="Calibri" panose="020F0502020204030204" pitchFamily="34" charset="0"/>
              </a:rPr>
              <a:t>«Внешэкономбанк»;         </a:t>
            </a:r>
          </a:p>
          <a:p>
            <a:pPr marL="0" indent="0">
              <a:buNone/>
            </a:pPr>
            <a:r>
              <a:rPr lang="ru-RU" sz="1842" dirty="0">
                <a:solidFill>
                  <a:srgbClr val="002060"/>
                </a:solidFill>
                <a:latin typeface="Calibri" panose="020F0502020204030204" pitchFamily="34" charset="0"/>
              </a:rPr>
              <a:t>2. Страхование:                                                               АО «ЭКСАР»                                                                   </a:t>
            </a:r>
          </a:p>
          <a:p>
            <a:pPr marL="0" indent="0">
              <a:buNone/>
            </a:pPr>
            <a:r>
              <a:rPr lang="ru-RU" sz="1842" dirty="0">
                <a:solidFill>
                  <a:srgbClr val="002060"/>
                </a:solidFill>
                <a:latin typeface="Calibri" panose="020F0502020204030204" pitchFamily="34" charset="0"/>
              </a:rPr>
              <a:t>3. Гарантии:                                                                                 «Внешэкономбанк»;       </a:t>
            </a:r>
            <a:br>
              <a:rPr lang="ru-RU" sz="1842" dirty="0">
                <a:solidFill>
                  <a:srgbClr val="002060"/>
                </a:solidFill>
                <a:latin typeface="Calibri" panose="020F0502020204030204" pitchFamily="34" charset="0"/>
              </a:rPr>
            </a:br>
            <a:r>
              <a:rPr lang="ru-RU" sz="1842" dirty="0">
                <a:solidFill>
                  <a:srgbClr val="002060"/>
                </a:solidFill>
                <a:latin typeface="Calibri" panose="020F0502020204030204" pitchFamily="34" charset="0"/>
              </a:rPr>
              <a:t>АО «РОСЭКСИМБАНК» </a:t>
            </a:r>
          </a:p>
        </p:txBody>
      </p:sp>
      <p:sp>
        <p:nvSpPr>
          <p:cNvPr id="12" name="Объект 10">
            <a:extLst>
              <a:ext uri="{FF2B5EF4-FFF2-40B4-BE49-F238E27FC236}">
                <a16:creationId xmlns:a16="http://schemas.microsoft.com/office/drawing/2014/main" id="{A47B5B5D-1A96-4231-AAEA-80021F47E4BB}"/>
              </a:ext>
            </a:extLst>
          </p:cNvPr>
          <p:cNvSpPr txBox="1">
            <a:spLocks/>
          </p:cNvSpPr>
          <p:nvPr/>
        </p:nvSpPr>
        <p:spPr>
          <a:xfrm>
            <a:off x="4762872" y="1939690"/>
            <a:ext cx="3685933" cy="3597912"/>
          </a:xfrm>
          <a:prstGeom prst="rect">
            <a:avLst/>
          </a:prstGeom>
        </p:spPr>
        <p:txBody>
          <a:bodyPr>
            <a:normAutofit fontScale="92500" lnSpcReduction="10000"/>
          </a:bodyPr>
          <a:lst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indent="0">
              <a:lnSpc>
                <a:spcPct val="100000"/>
              </a:lnSpc>
              <a:buNone/>
            </a:pPr>
            <a:r>
              <a:rPr lang="ru-RU" sz="1842" b="1" dirty="0">
                <a:solidFill>
                  <a:srgbClr val="002060"/>
                </a:solidFill>
                <a:latin typeface="Calibri" panose="020F0502020204030204" pitchFamily="34" charset="0"/>
              </a:rPr>
              <a:t>Нефинансовые меры</a:t>
            </a:r>
          </a:p>
          <a:p>
            <a:pPr marL="0" indent="0">
              <a:lnSpc>
                <a:spcPct val="100000"/>
              </a:lnSpc>
              <a:buNone/>
            </a:pPr>
            <a:r>
              <a:rPr lang="ru-RU" sz="1842" dirty="0">
                <a:solidFill>
                  <a:srgbClr val="002060"/>
                </a:solidFill>
                <a:latin typeface="Calibri" panose="020F0502020204030204" pitchFamily="34" charset="0"/>
              </a:rPr>
              <a:t>1. Информационно-консультационные меры: торговые представительства РФ в иностранных государствах </a:t>
            </a:r>
          </a:p>
          <a:p>
            <a:pPr marL="0" indent="0">
              <a:lnSpc>
                <a:spcPct val="100000"/>
              </a:lnSpc>
              <a:buNone/>
            </a:pPr>
            <a:r>
              <a:rPr lang="ru-RU" sz="1842" dirty="0">
                <a:solidFill>
                  <a:srgbClr val="002060"/>
                </a:solidFill>
                <a:latin typeface="Calibri" panose="020F0502020204030204" pitchFamily="34" charset="0"/>
              </a:rPr>
              <a:t>2. Промоутерско-организационные меры: торговые представительства РФ и шоу-румы РЭЦ  в иностранных государствах; </a:t>
            </a:r>
          </a:p>
          <a:p>
            <a:pPr marL="0" indent="0">
              <a:lnSpc>
                <a:spcPct val="100000"/>
              </a:lnSpc>
              <a:buNone/>
            </a:pPr>
            <a:r>
              <a:rPr lang="ru-RU" sz="1842" dirty="0">
                <a:solidFill>
                  <a:srgbClr val="002060"/>
                </a:solidFill>
                <a:latin typeface="Calibri" panose="020F0502020204030204" pitchFamily="34" charset="0"/>
              </a:rPr>
              <a:t>3. Региональные центры поддержки экспорта;</a:t>
            </a:r>
          </a:p>
          <a:p>
            <a:pPr marL="0" indent="0">
              <a:lnSpc>
                <a:spcPct val="100000"/>
              </a:lnSpc>
              <a:buNone/>
            </a:pPr>
            <a:r>
              <a:rPr lang="ru-RU" sz="1842" dirty="0">
                <a:solidFill>
                  <a:srgbClr val="002060"/>
                </a:solidFill>
                <a:latin typeface="Calibri" panose="020F0502020204030204" pitchFamily="34" charset="0"/>
              </a:rPr>
              <a:t>АО «Российский экспортный центр»; Минпромторг</a:t>
            </a:r>
          </a:p>
        </p:txBody>
      </p:sp>
      <p:pic>
        <p:nvPicPr>
          <p:cNvPr id="9" name="Рисунок 8">
            <a:extLst>
              <a:ext uri="{FF2B5EF4-FFF2-40B4-BE49-F238E27FC236}">
                <a16:creationId xmlns:a16="http://schemas.microsoft.com/office/drawing/2014/main" id="{243C4330-3C50-407C-9719-A759E30840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9480" y="132949"/>
            <a:ext cx="2356515" cy="718442"/>
          </a:xfrm>
          <a:prstGeom prst="rect">
            <a:avLst/>
          </a:prstGeom>
        </p:spPr>
      </p:pic>
      <p:pic>
        <p:nvPicPr>
          <p:cNvPr id="7" name="Рисунок 6">
            <a:extLst>
              <a:ext uri="{FF2B5EF4-FFF2-40B4-BE49-F238E27FC236}">
                <a16:creationId xmlns:a16="http://schemas.microsoft.com/office/drawing/2014/main" id="{3EBBC6CD-874D-4134-96E0-A9515EC18133}"/>
              </a:ext>
            </a:extLst>
          </p:cNvPr>
          <p:cNvPicPr>
            <a:picLocks noChangeAspect="1"/>
          </p:cNvPicPr>
          <p:nvPr/>
        </p:nvPicPr>
        <p:blipFill>
          <a:blip r:embed="rId3"/>
          <a:stretch>
            <a:fillRect/>
          </a:stretch>
        </p:blipFill>
        <p:spPr>
          <a:xfrm>
            <a:off x="7416576" y="172938"/>
            <a:ext cx="1944216" cy="590889"/>
          </a:xfrm>
          <a:prstGeom prst="rect">
            <a:avLst/>
          </a:prstGeom>
        </p:spPr>
      </p:pic>
      <p:pic>
        <p:nvPicPr>
          <p:cNvPr id="4" name="Рисунок 3">
            <a:extLst>
              <a:ext uri="{FF2B5EF4-FFF2-40B4-BE49-F238E27FC236}">
                <a16:creationId xmlns:a16="http://schemas.microsoft.com/office/drawing/2014/main" id="{910CFB6F-4318-41FC-8FE8-BD4ECB7F8C67}"/>
              </a:ext>
            </a:extLst>
          </p:cNvPr>
          <p:cNvPicPr>
            <a:picLocks noChangeAspect="1"/>
          </p:cNvPicPr>
          <p:nvPr/>
        </p:nvPicPr>
        <p:blipFill>
          <a:blip r:embed="rId4"/>
          <a:stretch>
            <a:fillRect/>
          </a:stretch>
        </p:blipFill>
        <p:spPr>
          <a:xfrm>
            <a:off x="0" y="0"/>
            <a:ext cx="415986" cy="5670550"/>
          </a:xfrm>
          <a:prstGeom prst="rect">
            <a:avLst/>
          </a:prstGeom>
        </p:spPr>
      </p:pic>
    </p:spTree>
    <p:extLst>
      <p:ext uri="{BB962C8B-B14F-4D97-AF65-F5344CB8AC3E}">
        <p14:creationId xmlns:p14="http://schemas.microsoft.com/office/powerpoint/2010/main" val="2480922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0F654093-8601-4DF7-8C5B-6CFCC545F4D3}"/>
              </a:ext>
            </a:extLst>
          </p:cNvPr>
          <p:cNvSpPr/>
          <p:nvPr/>
        </p:nvSpPr>
        <p:spPr>
          <a:xfrm>
            <a:off x="1030322" y="3553526"/>
            <a:ext cx="8019982" cy="211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8" name="Заголовок 7">
            <a:extLst>
              <a:ext uri="{FF2B5EF4-FFF2-40B4-BE49-F238E27FC236}">
                <a16:creationId xmlns:a16="http://schemas.microsoft.com/office/drawing/2014/main" id="{02DDDCA5-B79B-4DAF-9762-5097CEFA9C31}"/>
              </a:ext>
            </a:extLst>
          </p:cNvPr>
          <p:cNvSpPr txBox="1">
            <a:spLocks noGrp="1"/>
          </p:cNvSpPr>
          <p:nvPr>
            <p:ph type="title"/>
          </p:nvPr>
        </p:nvSpPr>
        <p:spPr>
          <a:xfrm>
            <a:off x="3488246" y="721291"/>
            <a:ext cx="3969441" cy="415498"/>
          </a:xfrm>
          <a:prstGeom prst="rect">
            <a:avLst/>
          </a:prstGeom>
          <a:noFill/>
        </p:spPr>
        <p:txBody>
          <a:bodyPr wrap="square" rtlCol="0">
            <a:spAutoFit/>
          </a:bodyPr>
          <a:lstStyle/>
          <a:p>
            <a:pPr algn="ctr"/>
            <a:r>
              <a:rPr lang="ru-RU" sz="2700" dirty="0">
                <a:solidFill>
                  <a:srgbClr val="002060"/>
                </a:solidFill>
                <a:latin typeface="Calibri" panose="020F0502020204030204" pitchFamily="34" charset="0"/>
                <a:cs typeface="Calibri" panose="020F0502020204030204" pitchFamily="34" charset="0"/>
              </a:rPr>
              <a:t>Комплексные услуги</a:t>
            </a:r>
          </a:p>
        </p:txBody>
      </p:sp>
      <p:sp>
        <p:nvSpPr>
          <p:cNvPr id="10" name="Прямоугольник 9">
            <a:extLst>
              <a:ext uri="{FF2B5EF4-FFF2-40B4-BE49-F238E27FC236}">
                <a16:creationId xmlns:a16="http://schemas.microsoft.com/office/drawing/2014/main" id="{D72A9EE9-85DF-491C-B627-0198650085AF}"/>
              </a:ext>
            </a:extLst>
          </p:cNvPr>
          <p:cNvSpPr/>
          <p:nvPr/>
        </p:nvSpPr>
        <p:spPr>
          <a:xfrm>
            <a:off x="1334594" y="1234683"/>
            <a:ext cx="2462241" cy="4188326"/>
          </a:xfrm>
          <a:prstGeom prst="rect">
            <a:avLst/>
          </a:prstGeom>
        </p:spPr>
        <p:txBody>
          <a:bodyPr wrap="square">
            <a:spAutoFit/>
          </a:bodyPr>
          <a:lstStyle/>
          <a:p>
            <a:pPr marL="82307" algn="ctr">
              <a:spcBef>
                <a:spcPts val="450"/>
              </a:spcBef>
              <a:spcAft>
                <a:spcPts val="450"/>
              </a:spcAft>
            </a:pPr>
            <a:r>
              <a:rPr lang="ru-RU" sz="1650" b="1" dirty="0">
                <a:solidFill>
                  <a:srgbClr val="002060"/>
                </a:solidFill>
                <a:latin typeface="Calibri" panose="020F0502020204030204" pitchFamily="34" charset="0"/>
                <a:cs typeface="Calibri" panose="020F0502020204030204" pitchFamily="34" charset="0"/>
              </a:rPr>
              <a:t>Сопровождение экспортного контракта</a:t>
            </a:r>
          </a:p>
          <a:p>
            <a:pPr marL="82307">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Сертификация</a:t>
            </a:r>
          </a:p>
          <a:p>
            <a:pPr marL="82307">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Адаптация и перевод упаковки товара, текста контракта и т.п.</a:t>
            </a:r>
          </a:p>
          <a:p>
            <a:pPr marL="82307">
              <a:spcBef>
                <a:spcPts val="225"/>
              </a:spcBef>
              <a:spcAft>
                <a:spcPts val="225"/>
              </a:spcAft>
            </a:pPr>
            <a:r>
              <a:rPr lang="ru-RU" sz="1200" b="1" i="1" dirty="0">
                <a:solidFill>
                  <a:srgbClr val="002060"/>
                </a:solidFill>
                <a:latin typeface="Calibri" panose="020F0502020204030204" pitchFamily="34" charset="0"/>
                <a:cs typeface="Calibri" panose="020F0502020204030204" pitchFamily="34" charset="0"/>
              </a:rPr>
              <a:t>Правовая экспертиза или подготовка контракта</a:t>
            </a:r>
          </a:p>
          <a:p>
            <a:pPr marL="82307">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Консультирование по налогообложению, валютному регулированию и контролю</a:t>
            </a:r>
          </a:p>
          <a:p>
            <a:pPr marL="82307">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Защита интеллектуальной собственности за рубежом</a:t>
            </a:r>
          </a:p>
          <a:p>
            <a:pPr marL="82307">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Расчет логистики</a:t>
            </a:r>
          </a:p>
          <a:p>
            <a:pPr marL="82307">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Сопровождение переговорного процесса</a:t>
            </a:r>
          </a:p>
          <a:p>
            <a:pPr marL="82307">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Подготовка документов для прохождения таможенных процедур</a:t>
            </a:r>
          </a:p>
        </p:txBody>
      </p:sp>
      <p:pic>
        <p:nvPicPr>
          <p:cNvPr id="11" name="Рисунок 10">
            <a:extLst>
              <a:ext uri="{FF2B5EF4-FFF2-40B4-BE49-F238E27FC236}">
                <a16:creationId xmlns:a16="http://schemas.microsoft.com/office/drawing/2014/main" id="{A4E63A78-AC96-4B5E-8DA3-E7D65E694671}"/>
              </a:ext>
            </a:extLst>
          </p:cNvPr>
          <p:cNvPicPr>
            <a:picLocks noChangeAspect="1"/>
          </p:cNvPicPr>
          <p:nvPr/>
        </p:nvPicPr>
        <p:blipFill>
          <a:blip r:embed="rId2"/>
          <a:stretch>
            <a:fillRect/>
          </a:stretch>
        </p:blipFill>
        <p:spPr>
          <a:xfrm>
            <a:off x="8013327" y="4746228"/>
            <a:ext cx="952646" cy="952646"/>
          </a:xfrm>
          <a:prstGeom prst="rect">
            <a:avLst/>
          </a:prstGeom>
        </p:spPr>
      </p:pic>
      <p:pic>
        <p:nvPicPr>
          <p:cNvPr id="12" name="Рисунок 11">
            <a:extLst>
              <a:ext uri="{FF2B5EF4-FFF2-40B4-BE49-F238E27FC236}">
                <a16:creationId xmlns:a16="http://schemas.microsoft.com/office/drawing/2014/main" id="{0372F8D8-4AFC-4CB8-B3F2-E599343CE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3545" y="113807"/>
            <a:ext cx="2356515" cy="718442"/>
          </a:xfrm>
          <a:prstGeom prst="rect">
            <a:avLst/>
          </a:prstGeom>
        </p:spPr>
      </p:pic>
      <p:sp>
        <p:nvSpPr>
          <p:cNvPr id="2" name="TextBox 1">
            <a:extLst>
              <a:ext uri="{FF2B5EF4-FFF2-40B4-BE49-F238E27FC236}">
                <a16:creationId xmlns:a16="http://schemas.microsoft.com/office/drawing/2014/main" id="{BE6A3FCC-AC21-4F9D-8229-5A1AAA075002}"/>
              </a:ext>
            </a:extLst>
          </p:cNvPr>
          <p:cNvSpPr txBox="1"/>
          <p:nvPr/>
        </p:nvSpPr>
        <p:spPr>
          <a:xfrm>
            <a:off x="3796834" y="1234683"/>
            <a:ext cx="2600521" cy="4242187"/>
          </a:xfrm>
          <a:prstGeom prst="rect">
            <a:avLst/>
          </a:prstGeom>
          <a:noFill/>
        </p:spPr>
        <p:txBody>
          <a:bodyPr wrap="square" rtlCol="0">
            <a:spAutoFit/>
          </a:bodyPr>
          <a:lstStyle/>
          <a:p>
            <a:pPr marL="82307" algn="ctr"/>
            <a:r>
              <a:rPr lang="ru-RU" sz="1650" b="1" dirty="0">
                <a:solidFill>
                  <a:srgbClr val="002060"/>
                </a:solidFill>
                <a:latin typeface="Calibri" panose="020F0502020204030204" pitchFamily="34" charset="0"/>
                <a:cs typeface="Calibri" panose="020F0502020204030204" pitchFamily="34" charset="0"/>
              </a:rPr>
              <a:t>Поиск и подбор иностранного покупателя</a:t>
            </a:r>
            <a:endParaRPr lang="ru-RU" sz="1350" b="1" dirty="0">
              <a:solidFill>
                <a:srgbClr val="002060"/>
              </a:solidFill>
              <a:latin typeface="Calibri" panose="020F0502020204030204" pitchFamily="34" charset="0"/>
              <a:cs typeface="Calibri" panose="020F0502020204030204" pitchFamily="34" charset="0"/>
            </a:endParaRPr>
          </a:p>
          <a:p>
            <a:pPr marL="82307">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Маркетинговые или патентные исследования </a:t>
            </a:r>
          </a:p>
          <a:p>
            <a:pPr marL="82307">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Разработка (адаптация) сайта на иностранный язык </a:t>
            </a:r>
          </a:p>
          <a:p>
            <a:pPr marL="82307">
              <a:spcBef>
                <a:spcPts val="225"/>
              </a:spcBef>
              <a:spcAft>
                <a:spcPts val="225"/>
              </a:spcAft>
            </a:pPr>
            <a:r>
              <a:rPr lang="ru-RU" sz="1200" b="1" i="1" dirty="0">
                <a:solidFill>
                  <a:srgbClr val="002060"/>
                </a:solidFill>
                <a:latin typeface="Calibri" panose="020F0502020204030204" pitchFamily="34" charset="0"/>
                <a:cs typeface="Calibri" panose="020F0502020204030204" pitchFamily="34" charset="0"/>
              </a:rPr>
              <a:t>Поиск и подбор иностранных покупателей                    </a:t>
            </a:r>
          </a:p>
          <a:p>
            <a:pPr marL="82307">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Пересылка пробной продукции</a:t>
            </a:r>
          </a:p>
          <a:p>
            <a:pPr marL="82307">
              <a:spcBef>
                <a:spcPts val="225"/>
              </a:spcBef>
              <a:spcAft>
                <a:spcPts val="225"/>
              </a:spcAft>
            </a:pPr>
            <a:r>
              <a:rPr lang="ru-RU" sz="1200" b="1" i="1" dirty="0">
                <a:solidFill>
                  <a:srgbClr val="002060"/>
                </a:solidFill>
                <a:latin typeface="Calibri" panose="020F0502020204030204" pitchFamily="34" charset="0"/>
                <a:cs typeface="Calibri" panose="020F0502020204030204" pitchFamily="34" charset="0"/>
              </a:rPr>
              <a:t>Подготовка или актуализация коммерческого предложения</a:t>
            </a:r>
          </a:p>
          <a:p>
            <a:pPr marL="82307">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Перевод презентационного материала на иностранный язык </a:t>
            </a:r>
          </a:p>
          <a:p>
            <a:pPr marL="82307">
              <a:spcBef>
                <a:spcPts val="225"/>
              </a:spcBef>
              <a:spcAft>
                <a:spcPts val="225"/>
              </a:spcAft>
            </a:pPr>
            <a:r>
              <a:rPr lang="ru-RU" sz="1200" b="1" i="1" dirty="0">
                <a:solidFill>
                  <a:srgbClr val="002060"/>
                </a:solidFill>
                <a:latin typeface="Calibri" panose="020F0502020204030204" pitchFamily="34" charset="0"/>
                <a:cs typeface="Calibri" panose="020F0502020204030204" pitchFamily="34" charset="0"/>
              </a:rPr>
              <a:t>Сопровождение переговорного процесса </a:t>
            </a:r>
          </a:p>
          <a:p>
            <a:pPr marL="82307">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Консультирование по условиям доступа на рынок</a:t>
            </a:r>
          </a:p>
          <a:p>
            <a:endParaRPr lang="ru-RU" sz="1350" dirty="0"/>
          </a:p>
        </p:txBody>
      </p:sp>
      <p:sp>
        <p:nvSpPr>
          <p:cNvPr id="3" name="TextBox 2">
            <a:extLst>
              <a:ext uri="{FF2B5EF4-FFF2-40B4-BE49-F238E27FC236}">
                <a16:creationId xmlns:a16="http://schemas.microsoft.com/office/drawing/2014/main" id="{C6B4FD23-B420-49B8-BB8C-74CA17F606D5}"/>
              </a:ext>
            </a:extLst>
          </p:cNvPr>
          <p:cNvSpPr txBox="1"/>
          <p:nvPr/>
        </p:nvSpPr>
        <p:spPr>
          <a:xfrm>
            <a:off x="6481686" y="1209435"/>
            <a:ext cx="2285352" cy="4190891"/>
          </a:xfrm>
          <a:prstGeom prst="rect">
            <a:avLst/>
          </a:prstGeom>
          <a:noFill/>
        </p:spPr>
        <p:txBody>
          <a:bodyPr wrap="square" rtlCol="0">
            <a:spAutoFit/>
          </a:bodyPr>
          <a:lstStyle/>
          <a:p>
            <a:pPr algn="ctr"/>
            <a:r>
              <a:rPr lang="ru-RU" sz="1650" b="1" dirty="0">
                <a:solidFill>
                  <a:srgbClr val="002060"/>
                </a:solidFill>
                <a:latin typeface="Calibri" panose="020F0502020204030204" pitchFamily="34" charset="0"/>
                <a:cs typeface="Calibri" panose="020F0502020204030204" pitchFamily="34" charset="0"/>
              </a:rPr>
              <a:t>Поиск российского поставщика по запросу импортера  </a:t>
            </a:r>
          </a:p>
          <a:p>
            <a:pPr>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Поиск запросов </a:t>
            </a:r>
          </a:p>
          <a:p>
            <a:pPr>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Поиск СМСП, которые удовлетворяют запросам </a:t>
            </a:r>
            <a:r>
              <a:rPr lang="ru-RU" sz="1200" i="1" dirty="0" err="1">
                <a:solidFill>
                  <a:srgbClr val="002060"/>
                </a:solidFill>
                <a:latin typeface="Calibri" panose="020F0502020204030204" pitchFamily="34" charset="0"/>
                <a:cs typeface="Calibri" panose="020F0502020204030204" pitchFamily="34" charset="0"/>
              </a:rPr>
              <a:t>инностранных</a:t>
            </a:r>
            <a:r>
              <a:rPr lang="ru-RU" sz="1200" i="1" dirty="0">
                <a:solidFill>
                  <a:srgbClr val="002060"/>
                </a:solidFill>
                <a:latin typeface="Calibri" panose="020F0502020204030204" pitchFamily="34" charset="0"/>
                <a:cs typeface="Calibri" panose="020F0502020204030204" pitchFamily="34" charset="0"/>
              </a:rPr>
              <a:t> покупателей</a:t>
            </a:r>
          </a:p>
          <a:p>
            <a:pPr>
              <a:spcBef>
                <a:spcPts val="225"/>
              </a:spcBef>
              <a:spcAft>
                <a:spcPts val="225"/>
              </a:spcAft>
            </a:pPr>
            <a:r>
              <a:rPr lang="ru-RU" sz="1200" b="1" i="1" dirty="0">
                <a:solidFill>
                  <a:srgbClr val="002060"/>
                </a:solidFill>
                <a:latin typeface="Calibri" panose="020F0502020204030204" pitchFamily="34" charset="0"/>
                <a:cs typeface="Calibri" panose="020F0502020204030204" pitchFamily="34" charset="0"/>
              </a:rPr>
              <a:t>Перевод презентационного материала на иностранный язык  </a:t>
            </a:r>
          </a:p>
          <a:p>
            <a:pPr>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Пересылка пробной продукции</a:t>
            </a:r>
          </a:p>
          <a:p>
            <a:pPr>
              <a:spcBef>
                <a:spcPts val="225"/>
              </a:spcBef>
              <a:spcAft>
                <a:spcPts val="225"/>
              </a:spcAft>
            </a:pPr>
            <a:r>
              <a:rPr lang="ru-RU" sz="1200" b="1" i="1" dirty="0">
                <a:solidFill>
                  <a:srgbClr val="002060"/>
                </a:solidFill>
                <a:latin typeface="Calibri" panose="020F0502020204030204" pitchFamily="34" charset="0"/>
                <a:cs typeface="Calibri" panose="020F0502020204030204" pitchFamily="34" charset="0"/>
              </a:rPr>
              <a:t>Подготовка или актуализация коммерческого предложения </a:t>
            </a:r>
          </a:p>
          <a:p>
            <a:pPr>
              <a:spcBef>
                <a:spcPts val="225"/>
              </a:spcBef>
              <a:spcAft>
                <a:spcPts val="225"/>
              </a:spcAft>
            </a:pPr>
            <a:r>
              <a:rPr lang="ru-RU" sz="1200" b="1" i="1" dirty="0">
                <a:solidFill>
                  <a:srgbClr val="002060"/>
                </a:solidFill>
                <a:latin typeface="Calibri" panose="020F0502020204030204" pitchFamily="34" charset="0"/>
                <a:cs typeface="Calibri" panose="020F0502020204030204" pitchFamily="34" charset="0"/>
              </a:rPr>
              <a:t>Сопровождение переговорного процесса </a:t>
            </a:r>
          </a:p>
          <a:p>
            <a:pPr>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Консультирование по условиям доступа на рынок</a:t>
            </a:r>
          </a:p>
          <a:p>
            <a:endParaRPr lang="ru-RU" sz="1350" dirty="0"/>
          </a:p>
        </p:txBody>
      </p:sp>
      <p:pic>
        <p:nvPicPr>
          <p:cNvPr id="9" name="Рисунок 8">
            <a:extLst>
              <a:ext uri="{FF2B5EF4-FFF2-40B4-BE49-F238E27FC236}">
                <a16:creationId xmlns:a16="http://schemas.microsoft.com/office/drawing/2014/main" id="{912C6A47-59C9-40FF-9020-9053F02F48F1}"/>
              </a:ext>
            </a:extLst>
          </p:cNvPr>
          <p:cNvPicPr>
            <a:picLocks noChangeAspect="1"/>
          </p:cNvPicPr>
          <p:nvPr/>
        </p:nvPicPr>
        <p:blipFill>
          <a:blip r:embed="rId4"/>
          <a:stretch>
            <a:fillRect/>
          </a:stretch>
        </p:blipFill>
        <p:spPr>
          <a:xfrm>
            <a:off x="7416576" y="172938"/>
            <a:ext cx="1944216" cy="590889"/>
          </a:xfrm>
          <a:prstGeom prst="rect">
            <a:avLst/>
          </a:prstGeom>
        </p:spPr>
      </p:pic>
      <p:pic>
        <p:nvPicPr>
          <p:cNvPr id="6" name="Рисунок 5">
            <a:extLst>
              <a:ext uri="{FF2B5EF4-FFF2-40B4-BE49-F238E27FC236}">
                <a16:creationId xmlns:a16="http://schemas.microsoft.com/office/drawing/2014/main" id="{6F059A71-A90E-4DC3-81BA-40D61C566234}"/>
              </a:ext>
            </a:extLst>
          </p:cNvPr>
          <p:cNvPicPr>
            <a:picLocks noChangeAspect="1"/>
          </p:cNvPicPr>
          <p:nvPr/>
        </p:nvPicPr>
        <p:blipFill>
          <a:blip r:embed="rId5"/>
          <a:stretch>
            <a:fillRect/>
          </a:stretch>
        </p:blipFill>
        <p:spPr>
          <a:xfrm>
            <a:off x="0" y="1871"/>
            <a:ext cx="415986" cy="5670550"/>
          </a:xfrm>
          <a:prstGeom prst="rect">
            <a:avLst/>
          </a:prstGeom>
        </p:spPr>
      </p:pic>
    </p:spTree>
    <p:extLst>
      <p:ext uri="{BB962C8B-B14F-4D97-AF65-F5344CB8AC3E}">
        <p14:creationId xmlns:p14="http://schemas.microsoft.com/office/powerpoint/2010/main" val="3558302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0F654093-8601-4DF7-8C5B-6CFCC545F4D3}"/>
              </a:ext>
            </a:extLst>
          </p:cNvPr>
          <p:cNvSpPr/>
          <p:nvPr/>
        </p:nvSpPr>
        <p:spPr>
          <a:xfrm>
            <a:off x="1030322" y="3553526"/>
            <a:ext cx="8019982" cy="211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8" name="Заголовок 7">
            <a:extLst>
              <a:ext uri="{FF2B5EF4-FFF2-40B4-BE49-F238E27FC236}">
                <a16:creationId xmlns:a16="http://schemas.microsoft.com/office/drawing/2014/main" id="{02DDDCA5-B79B-4DAF-9762-5097CEFA9C31}"/>
              </a:ext>
            </a:extLst>
          </p:cNvPr>
          <p:cNvSpPr txBox="1">
            <a:spLocks noGrp="1"/>
          </p:cNvSpPr>
          <p:nvPr>
            <p:ph type="title"/>
          </p:nvPr>
        </p:nvSpPr>
        <p:spPr>
          <a:xfrm>
            <a:off x="4013910" y="218808"/>
            <a:ext cx="3918067" cy="415498"/>
          </a:xfrm>
          <a:prstGeom prst="rect">
            <a:avLst/>
          </a:prstGeom>
          <a:noFill/>
        </p:spPr>
        <p:txBody>
          <a:bodyPr wrap="square" rtlCol="0">
            <a:spAutoFit/>
          </a:bodyPr>
          <a:lstStyle/>
          <a:p>
            <a:pPr algn="ctr"/>
            <a:r>
              <a:rPr lang="ru-RU" sz="2700" dirty="0">
                <a:solidFill>
                  <a:srgbClr val="002060"/>
                </a:solidFill>
                <a:latin typeface="Calibri" panose="020F0502020204030204" pitchFamily="34" charset="0"/>
                <a:cs typeface="Calibri" panose="020F0502020204030204" pitchFamily="34" charset="0"/>
              </a:rPr>
              <a:t>Комплексные услуги</a:t>
            </a:r>
          </a:p>
        </p:txBody>
      </p:sp>
      <p:sp>
        <p:nvSpPr>
          <p:cNvPr id="10" name="Прямоугольник 9">
            <a:extLst>
              <a:ext uri="{FF2B5EF4-FFF2-40B4-BE49-F238E27FC236}">
                <a16:creationId xmlns:a16="http://schemas.microsoft.com/office/drawing/2014/main" id="{D72A9EE9-85DF-491C-B627-0198650085AF}"/>
              </a:ext>
            </a:extLst>
          </p:cNvPr>
          <p:cNvSpPr/>
          <p:nvPr/>
        </p:nvSpPr>
        <p:spPr>
          <a:xfrm>
            <a:off x="1114653" y="726814"/>
            <a:ext cx="3000995" cy="4747453"/>
          </a:xfrm>
          <a:prstGeom prst="rect">
            <a:avLst/>
          </a:prstGeom>
        </p:spPr>
        <p:txBody>
          <a:bodyPr wrap="square">
            <a:spAutoFit/>
          </a:bodyPr>
          <a:lstStyle/>
          <a:p>
            <a:pPr marL="82307" algn="ctr">
              <a:spcBef>
                <a:spcPts val="225"/>
              </a:spcBef>
              <a:spcAft>
                <a:spcPts val="225"/>
              </a:spcAft>
            </a:pPr>
            <a:r>
              <a:rPr lang="ru-RU" sz="1650" b="1" dirty="0">
                <a:solidFill>
                  <a:srgbClr val="002060"/>
                </a:solidFill>
                <a:latin typeface="Calibri" panose="020F0502020204030204" pitchFamily="34" charset="0"/>
                <a:cs typeface="Calibri" panose="020F0502020204030204" pitchFamily="34" charset="0"/>
              </a:rPr>
              <a:t>Проведение международных бизнес-миссий</a:t>
            </a:r>
          </a:p>
          <a:p>
            <a:pPr marL="82307">
              <a:spcBef>
                <a:spcPts val="225"/>
              </a:spcBef>
              <a:spcAft>
                <a:spcPts val="225"/>
              </a:spcAft>
            </a:pPr>
            <a:r>
              <a:rPr lang="ru-RU" sz="1125" i="1" dirty="0">
                <a:solidFill>
                  <a:srgbClr val="002060"/>
                </a:solidFill>
                <a:latin typeface="Calibri" panose="020F0502020204030204" pitchFamily="34" charset="0"/>
                <a:cs typeface="Calibri" panose="020F0502020204030204" pitchFamily="34" charset="0"/>
              </a:rPr>
              <a:t>Проведение маркетинговых или патентных исследований </a:t>
            </a:r>
          </a:p>
          <a:p>
            <a:pPr marL="82307">
              <a:spcBef>
                <a:spcPts val="225"/>
              </a:spcBef>
              <a:spcAft>
                <a:spcPts val="225"/>
              </a:spcAft>
            </a:pPr>
            <a:r>
              <a:rPr lang="ru-RU" sz="1200" b="1" i="1" dirty="0">
                <a:solidFill>
                  <a:srgbClr val="002060"/>
                </a:solidFill>
                <a:latin typeface="Calibri" panose="020F0502020204030204" pitchFamily="34" charset="0"/>
                <a:cs typeface="Calibri" panose="020F0502020204030204" pitchFamily="34" charset="0"/>
              </a:rPr>
              <a:t>Подготовка или актуализация коммерческого предложения</a:t>
            </a:r>
          </a:p>
          <a:p>
            <a:pPr marL="82307">
              <a:spcBef>
                <a:spcPts val="225"/>
              </a:spcBef>
              <a:spcAft>
                <a:spcPts val="225"/>
              </a:spcAft>
            </a:pPr>
            <a:r>
              <a:rPr lang="ru-RU" sz="1125" i="1" dirty="0">
                <a:solidFill>
                  <a:srgbClr val="002060"/>
                </a:solidFill>
                <a:latin typeface="Calibri" panose="020F0502020204030204" pitchFamily="34" charset="0"/>
                <a:cs typeface="Calibri" panose="020F0502020204030204" pitchFamily="34" charset="0"/>
              </a:rPr>
              <a:t>Перевод презентационного материала на иностранный язык </a:t>
            </a:r>
          </a:p>
          <a:p>
            <a:pPr marL="82307">
              <a:spcBef>
                <a:spcPts val="225"/>
              </a:spcBef>
              <a:spcAft>
                <a:spcPts val="225"/>
              </a:spcAft>
            </a:pPr>
            <a:r>
              <a:rPr lang="ru-RU" sz="1125" i="1" dirty="0">
                <a:solidFill>
                  <a:srgbClr val="002060"/>
                </a:solidFill>
                <a:latin typeface="Calibri" panose="020F0502020204030204" pitchFamily="34" charset="0"/>
                <a:cs typeface="Calibri" panose="020F0502020204030204" pitchFamily="34" charset="0"/>
              </a:rPr>
              <a:t>Аренда помещения и оборудования</a:t>
            </a:r>
          </a:p>
          <a:p>
            <a:pPr marL="82307">
              <a:spcBef>
                <a:spcPts val="225"/>
              </a:spcBef>
              <a:spcAft>
                <a:spcPts val="225"/>
              </a:spcAft>
            </a:pPr>
            <a:r>
              <a:rPr lang="ru-RU" sz="1125" i="1" dirty="0">
                <a:solidFill>
                  <a:srgbClr val="002060"/>
                </a:solidFill>
                <a:latin typeface="Calibri" panose="020F0502020204030204" pitchFamily="34" charset="0"/>
                <a:cs typeface="Calibri" panose="020F0502020204030204" pitchFamily="34" charset="0"/>
              </a:rPr>
              <a:t>Разработка (адаптация) сайта на иностранный язык </a:t>
            </a:r>
          </a:p>
          <a:p>
            <a:pPr marL="82307">
              <a:spcBef>
                <a:spcPts val="225"/>
              </a:spcBef>
              <a:spcAft>
                <a:spcPts val="225"/>
              </a:spcAft>
            </a:pPr>
            <a:r>
              <a:rPr lang="ru-RU" sz="1125" i="1" dirty="0">
                <a:solidFill>
                  <a:srgbClr val="002060"/>
                </a:solidFill>
                <a:latin typeface="Calibri" panose="020F0502020204030204" pitchFamily="34" charset="0"/>
                <a:cs typeface="Calibri" panose="020F0502020204030204" pitchFamily="34" charset="0"/>
              </a:rPr>
              <a:t>Трансфер в иностранном государстве</a:t>
            </a:r>
          </a:p>
          <a:p>
            <a:pPr marL="82307">
              <a:spcBef>
                <a:spcPts val="225"/>
              </a:spcBef>
              <a:spcAft>
                <a:spcPts val="225"/>
              </a:spcAft>
            </a:pPr>
            <a:r>
              <a:rPr lang="ru-RU" sz="1200" b="1" i="1" dirty="0">
                <a:solidFill>
                  <a:srgbClr val="002060"/>
                </a:solidFill>
                <a:latin typeface="Calibri" panose="020F0502020204030204" pitchFamily="34" charset="0"/>
                <a:cs typeface="Calibri" panose="020F0502020204030204" pitchFamily="34" charset="0"/>
              </a:rPr>
              <a:t>Подготовка перечня потенциальных иностранных покупателей</a:t>
            </a:r>
          </a:p>
          <a:p>
            <a:pPr marL="82307">
              <a:spcBef>
                <a:spcPts val="225"/>
              </a:spcBef>
              <a:spcAft>
                <a:spcPts val="225"/>
              </a:spcAft>
            </a:pPr>
            <a:r>
              <a:rPr lang="ru-RU" sz="1200" b="1" i="1" dirty="0">
                <a:solidFill>
                  <a:srgbClr val="002060"/>
                </a:solidFill>
                <a:latin typeface="Calibri" panose="020F0502020204030204" pitchFamily="34" charset="0"/>
                <a:cs typeface="Calibri" panose="020F0502020204030204" pitchFamily="34" charset="0"/>
              </a:rPr>
              <a:t>Достижений договоренностей о встречах в рамках БМ</a:t>
            </a:r>
          </a:p>
          <a:p>
            <a:pPr marL="82307">
              <a:spcBef>
                <a:spcPts val="225"/>
              </a:spcBef>
              <a:spcAft>
                <a:spcPts val="225"/>
              </a:spcAft>
            </a:pPr>
            <a:r>
              <a:rPr lang="ru-RU" sz="1125" i="1" dirty="0">
                <a:solidFill>
                  <a:srgbClr val="002060"/>
                </a:solidFill>
                <a:latin typeface="Calibri" panose="020F0502020204030204" pitchFamily="34" charset="0"/>
                <a:cs typeface="Calibri" panose="020F0502020204030204" pitchFamily="34" charset="0"/>
              </a:rPr>
              <a:t>Поиск и подбор иностранных покупателей</a:t>
            </a:r>
          </a:p>
          <a:p>
            <a:pPr marL="82307">
              <a:spcBef>
                <a:spcPts val="225"/>
              </a:spcBef>
              <a:spcAft>
                <a:spcPts val="225"/>
              </a:spcAft>
            </a:pPr>
            <a:r>
              <a:rPr lang="ru-RU" sz="1125" i="1" dirty="0">
                <a:solidFill>
                  <a:srgbClr val="002060"/>
                </a:solidFill>
                <a:latin typeface="Calibri" panose="020F0502020204030204" pitchFamily="34" charset="0"/>
                <a:cs typeface="Calibri" panose="020F0502020204030204" pitchFamily="34" charset="0"/>
              </a:rPr>
              <a:t>Консультирование по условиям доступа на рынок    </a:t>
            </a:r>
          </a:p>
          <a:p>
            <a:pPr marL="82307">
              <a:spcBef>
                <a:spcPts val="225"/>
              </a:spcBef>
              <a:spcAft>
                <a:spcPts val="225"/>
              </a:spcAft>
            </a:pPr>
            <a:r>
              <a:rPr lang="ru-RU" sz="1125" i="1" dirty="0">
                <a:solidFill>
                  <a:srgbClr val="002060"/>
                </a:solidFill>
                <a:latin typeface="Calibri" panose="020F0502020204030204" pitchFamily="34" charset="0"/>
                <a:cs typeface="Calibri" panose="020F0502020204030204" pitchFamily="34" charset="0"/>
              </a:rPr>
              <a:t>Лингвистическое сопровождение</a:t>
            </a:r>
          </a:p>
          <a:p>
            <a:pPr marL="82307">
              <a:spcBef>
                <a:spcPts val="225"/>
              </a:spcBef>
              <a:spcAft>
                <a:spcPts val="225"/>
              </a:spcAft>
            </a:pPr>
            <a:r>
              <a:rPr lang="ru-RU" sz="1125" i="1" dirty="0">
                <a:solidFill>
                  <a:srgbClr val="002060"/>
                </a:solidFill>
                <a:latin typeface="Calibri" panose="020F0502020204030204" pitchFamily="34" charset="0"/>
                <a:cs typeface="Calibri" panose="020F0502020204030204" pitchFamily="34" charset="0"/>
              </a:rPr>
              <a:t>Проведение встреч с иностранными покупателями</a:t>
            </a:r>
          </a:p>
        </p:txBody>
      </p:sp>
      <p:pic>
        <p:nvPicPr>
          <p:cNvPr id="11" name="Рисунок 10">
            <a:extLst>
              <a:ext uri="{FF2B5EF4-FFF2-40B4-BE49-F238E27FC236}">
                <a16:creationId xmlns:a16="http://schemas.microsoft.com/office/drawing/2014/main" id="{A4E63A78-AC96-4B5E-8DA3-E7D65E694671}"/>
              </a:ext>
            </a:extLst>
          </p:cNvPr>
          <p:cNvPicPr>
            <a:picLocks noChangeAspect="1"/>
          </p:cNvPicPr>
          <p:nvPr/>
        </p:nvPicPr>
        <p:blipFill>
          <a:blip r:embed="rId2"/>
          <a:stretch>
            <a:fillRect/>
          </a:stretch>
        </p:blipFill>
        <p:spPr>
          <a:xfrm>
            <a:off x="8013327" y="4746228"/>
            <a:ext cx="952646" cy="952646"/>
          </a:xfrm>
          <a:prstGeom prst="rect">
            <a:avLst/>
          </a:prstGeom>
        </p:spPr>
      </p:pic>
      <p:pic>
        <p:nvPicPr>
          <p:cNvPr id="12" name="Рисунок 11">
            <a:extLst>
              <a:ext uri="{FF2B5EF4-FFF2-40B4-BE49-F238E27FC236}">
                <a16:creationId xmlns:a16="http://schemas.microsoft.com/office/drawing/2014/main" id="{0372F8D8-4AFC-4CB8-B3F2-E599343CE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064" y="55011"/>
            <a:ext cx="2356515" cy="718442"/>
          </a:xfrm>
          <a:prstGeom prst="rect">
            <a:avLst/>
          </a:prstGeom>
        </p:spPr>
      </p:pic>
      <p:sp>
        <p:nvSpPr>
          <p:cNvPr id="2" name="TextBox 1">
            <a:extLst>
              <a:ext uri="{FF2B5EF4-FFF2-40B4-BE49-F238E27FC236}">
                <a16:creationId xmlns:a16="http://schemas.microsoft.com/office/drawing/2014/main" id="{94C6951F-E0B0-48E5-8BDB-1174C2E94165}"/>
              </a:ext>
            </a:extLst>
          </p:cNvPr>
          <p:cNvSpPr txBox="1"/>
          <p:nvPr/>
        </p:nvSpPr>
        <p:spPr>
          <a:xfrm>
            <a:off x="4218231" y="782972"/>
            <a:ext cx="2379409" cy="4233210"/>
          </a:xfrm>
          <a:prstGeom prst="rect">
            <a:avLst/>
          </a:prstGeom>
          <a:noFill/>
        </p:spPr>
        <p:txBody>
          <a:bodyPr wrap="square" rtlCol="0">
            <a:spAutoFit/>
          </a:bodyPr>
          <a:lstStyle/>
          <a:p>
            <a:pPr algn="ctr"/>
            <a:r>
              <a:rPr lang="ru-RU" sz="1650" b="1" dirty="0">
                <a:solidFill>
                  <a:srgbClr val="002060"/>
                </a:solidFill>
                <a:latin typeface="Calibri" panose="020F0502020204030204" pitchFamily="34" charset="0"/>
                <a:cs typeface="Calibri" panose="020F0502020204030204" pitchFamily="34" charset="0"/>
              </a:rPr>
              <a:t>Проведение реверсных бизнес-миссий</a:t>
            </a:r>
          </a:p>
          <a:p>
            <a:pPr>
              <a:spcBef>
                <a:spcPts val="225"/>
              </a:spcBef>
              <a:spcAft>
                <a:spcPts val="225"/>
              </a:spcAft>
            </a:pPr>
            <a:r>
              <a:rPr lang="ru-RU" sz="1200" b="1" i="1" dirty="0">
                <a:solidFill>
                  <a:srgbClr val="002060"/>
                </a:solidFill>
                <a:latin typeface="Calibri" panose="020F0502020204030204" pitchFamily="34" charset="0"/>
                <a:cs typeface="Calibri" panose="020F0502020204030204" pitchFamily="34" charset="0"/>
              </a:rPr>
              <a:t>Подготовка или актуализация коммерческого предложения </a:t>
            </a:r>
          </a:p>
          <a:p>
            <a:pPr>
              <a:spcBef>
                <a:spcPts val="225"/>
              </a:spcBef>
              <a:spcAft>
                <a:spcPts val="225"/>
              </a:spcAft>
            </a:pPr>
            <a:r>
              <a:rPr lang="ru-RU" sz="1125" i="1" dirty="0">
                <a:solidFill>
                  <a:srgbClr val="002060"/>
                </a:solidFill>
                <a:latin typeface="Calibri" panose="020F0502020204030204" pitchFamily="34" charset="0"/>
                <a:cs typeface="Calibri" panose="020F0502020204030204" pitchFamily="34" charset="0"/>
              </a:rPr>
              <a:t>Перевод презентационного материала на иностранный язык </a:t>
            </a:r>
          </a:p>
          <a:p>
            <a:pPr>
              <a:spcBef>
                <a:spcPts val="225"/>
              </a:spcBef>
              <a:spcAft>
                <a:spcPts val="225"/>
              </a:spcAft>
            </a:pPr>
            <a:r>
              <a:rPr lang="ru-RU" sz="1125" i="1" dirty="0">
                <a:solidFill>
                  <a:srgbClr val="002060"/>
                </a:solidFill>
                <a:latin typeface="Calibri" panose="020F0502020204030204" pitchFamily="34" charset="0"/>
                <a:cs typeface="Calibri" panose="020F0502020204030204" pitchFamily="34" charset="0"/>
              </a:rPr>
              <a:t>Трансфер делегации в регионе проведения</a:t>
            </a:r>
          </a:p>
          <a:p>
            <a:pPr>
              <a:spcBef>
                <a:spcPts val="225"/>
              </a:spcBef>
              <a:spcAft>
                <a:spcPts val="225"/>
              </a:spcAft>
            </a:pPr>
            <a:r>
              <a:rPr lang="ru-RU" sz="1125" i="1" dirty="0">
                <a:solidFill>
                  <a:srgbClr val="002060"/>
                </a:solidFill>
                <a:latin typeface="Calibri" panose="020F0502020204030204" pitchFamily="34" charset="0"/>
                <a:cs typeface="Calibri" panose="020F0502020204030204" pitchFamily="34" charset="0"/>
              </a:rPr>
              <a:t>Проведение встреч с иностранными покупателями</a:t>
            </a:r>
          </a:p>
          <a:p>
            <a:pPr>
              <a:spcBef>
                <a:spcPts val="225"/>
              </a:spcBef>
              <a:spcAft>
                <a:spcPts val="225"/>
              </a:spcAft>
            </a:pPr>
            <a:r>
              <a:rPr lang="ru-RU" sz="1200" b="1" i="1" dirty="0">
                <a:solidFill>
                  <a:srgbClr val="002060"/>
                </a:solidFill>
                <a:latin typeface="Calibri" panose="020F0502020204030204" pitchFamily="34" charset="0"/>
                <a:cs typeface="Calibri" panose="020F0502020204030204" pitchFamily="34" charset="0"/>
              </a:rPr>
              <a:t>Подготовка перечня потенциальных иностранных покупателей</a:t>
            </a:r>
          </a:p>
          <a:p>
            <a:pPr>
              <a:spcBef>
                <a:spcPts val="225"/>
              </a:spcBef>
              <a:spcAft>
                <a:spcPts val="225"/>
              </a:spcAft>
            </a:pPr>
            <a:r>
              <a:rPr lang="ru-RU" sz="1125" i="1" dirty="0">
                <a:solidFill>
                  <a:srgbClr val="002060"/>
                </a:solidFill>
                <a:latin typeface="Calibri" panose="020F0502020204030204" pitchFamily="34" charset="0"/>
                <a:cs typeface="Calibri" panose="020F0502020204030204" pitchFamily="34" charset="0"/>
              </a:rPr>
              <a:t>Аренда помещения и оборудования</a:t>
            </a:r>
          </a:p>
          <a:p>
            <a:pPr>
              <a:spcBef>
                <a:spcPts val="225"/>
              </a:spcBef>
              <a:spcAft>
                <a:spcPts val="225"/>
              </a:spcAft>
            </a:pPr>
            <a:r>
              <a:rPr lang="ru-RU" sz="1125" i="1" dirty="0">
                <a:solidFill>
                  <a:srgbClr val="002060"/>
                </a:solidFill>
                <a:latin typeface="Calibri" panose="020F0502020204030204" pitchFamily="34" charset="0"/>
                <a:cs typeface="Calibri" panose="020F0502020204030204" pitchFamily="34" charset="0"/>
              </a:rPr>
              <a:t>Оплата расходов на проживание и проезд представителей иностранных делегаций</a:t>
            </a:r>
          </a:p>
          <a:p>
            <a:pPr>
              <a:spcBef>
                <a:spcPts val="225"/>
              </a:spcBef>
              <a:spcAft>
                <a:spcPts val="225"/>
              </a:spcAft>
            </a:pPr>
            <a:r>
              <a:rPr lang="ru-RU" sz="1125" i="1" dirty="0">
                <a:solidFill>
                  <a:srgbClr val="002060"/>
                </a:solidFill>
                <a:latin typeface="Calibri" panose="020F0502020204030204" pitchFamily="34" charset="0"/>
                <a:cs typeface="Calibri" panose="020F0502020204030204" pitchFamily="34" charset="0"/>
              </a:rPr>
              <a:t>Лингвистическое сопровождение</a:t>
            </a:r>
          </a:p>
          <a:p>
            <a:pPr>
              <a:spcBef>
                <a:spcPts val="225"/>
              </a:spcBef>
              <a:spcAft>
                <a:spcPts val="225"/>
              </a:spcAft>
            </a:pPr>
            <a:r>
              <a:rPr lang="ru-RU" sz="1200" b="1" i="1" dirty="0">
                <a:solidFill>
                  <a:srgbClr val="002060"/>
                </a:solidFill>
                <a:latin typeface="Calibri" panose="020F0502020204030204" pitchFamily="34" charset="0"/>
                <a:cs typeface="Calibri" panose="020F0502020204030204" pitchFamily="34" charset="0"/>
              </a:rPr>
              <a:t>Договоренность о встречах с иностранными покупателями</a:t>
            </a:r>
          </a:p>
        </p:txBody>
      </p:sp>
      <p:sp>
        <p:nvSpPr>
          <p:cNvPr id="3" name="TextBox 2">
            <a:extLst>
              <a:ext uri="{FF2B5EF4-FFF2-40B4-BE49-F238E27FC236}">
                <a16:creationId xmlns:a16="http://schemas.microsoft.com/office/drawing/2014/main" id="{B26BAAA8-EF15-48BB-B5B6-24559810DF72}"/>
              </a:ext>
            </a:extLst>
          </p:cNvPr>
          <p:cNvSpPr txBox="1"/>
          <p:nvPr/>
        </p:nvSpPr>
        <p:spPr>
          <a:xfrm>
            <a:off x="6503152" y="773453"/>
            <a:ext cx="2379409" cy="4378122"/>
          </a:xfrm>
          <a:prstGeom prst="rect">
            <a:avLst/>
          </a:prstGeom>
          <a:noFill/>
        </p:spPr>
        <p:txBody>
          <a:bodyPr wrap="square" rtlCol="0">
            <a:spAutoFit/>
          </a:bodyPr>
          <a:lstStyle/>
          <a:p>
            <a:pPr marL="82307" algn="ctr">
              <a:spcBef>
                <a:spcPts val="450"/>
              </a:spcBef>
              <a:spcAft>
                <a:spcPts val="450"/>
              </a:spcAft>
            </a:pPr>
            <a:r>
              <a:rPr lang="ru-RU" sz="1650" b="1" dirty="0">
                <a:solidFill>
                  <a:srgbClr val="002060"/>
                </a:solidFill>
                <a:latin typeface="Calibri" panose="020F0502020204030204" pitchFamily="34" charset="0"/>
                <a:cs typeface="Calibri" panose="020F0502020204030204" pitchFamily="34" charset="0"/>
              </a:rPr>
              <a:t>Участие в международных выставках </a:t>
            </a:r>
          </a:p>
          <a:p>
            <a:pPr marL="82307">
              <a:spcBef>
                <a:spcPts val="225"/>
              </a:spcBef>
              <a:spcAft>
                <a:spcPts val="225"/>
              </a:spcAft>
            </a:pPr>
            <a:r>
              <a:rPr lang="ru-RU" sz="1200" b="1" i="1" dirty="0">
                <a:solidFill>
                  <a:srgbClr val="002060"/>
                </a:solidFill>
                <a:latin typeface="Calibri" panose="020F0502020204030204" pitchFamily="34" charset="0"/>
                <a:cs typeface="Calibri" panose="020F0502020204030204" pitchFamily="34" charset="0"/>
              </a:rPr>
              <a:t>Подбор международной отраслевой выставки</a:t>
            </a:r>
          </a:p>
          <a:p>
            <a:pPr marL="82307">
              <a:spcBef>
                <a:spcPts val="225"/>
              </a:spcBef>
              <a:spcAft>
                <a:spcPts val="225"/>
              </a:spcAft>
            </a:pPr>
            <a:r>
              <a:rPr lang="ru-RU" sz="1200" b="1" i="1" dirty="0">
                <a:solidFill>
                  <a:srgbClr val="002060"/>
                </a:solidFill>
                <a:latin typeface="Calibri" panose="020F0502020204030204" pitchFamily="34" charset="0"/>
                <a:cs typeface="Calibri" panose="020F0502020204030204" pitchFamily="34" charset="0"/>
              </a:rPr>
              <a:t>Подготовка или актуализация коммерческого предложения </a:t>
            </a:r>
          </a:p>
          <a:p>
            <a:pPr marL="82307">
              <a:spcBef>
                <a:spcPts val="225"/>
              </a:spcBef>
              <a:spcAft>
                <a:spcPts val="225"/>
              </a:spcAft>
            </a:pPr>
            <a:r>
              <a:rPr lang="ru-RU" sz="1125" i="1" dirty="0">
                <a:solidFill>
                  <a:srgbClr val="002060"/>
                </a:solidFill>
                <a:latin typeface="Calibri" panose="020F0502020204030204" pitchFamily="34" charset="0"/>
                <a:cs typeface="Calibri" panose="020F0502020204030204" pitchFamily="34" charset="0"/>
              </a:rPr>
              <a:t>Перевод презентационного материала на иностранный язык </a:t>
            </a:r>
          </a:p>
          <a:p>
            <a:pPr marL="82307">
              <a:spcBef>
                <a:spcPts val="225"/>
              </a:spcBef>
              <a:spcAft>
                <a:spcPts val="225"/>
              </a:spcAft>
            </a:pPr>
            <a:r>
              <a:rPr lang="ru-RU" sz="1125" i="1" dirty="0">
                <a:solidFill>
                  <a:srgbClr val="002060"/>
                </a:solidFill>
                <a:latin typeface="Calibri" panose="020F0502020204030204" pitchFamily="34" charset="0"/>
                <a:cs typeface="Calibri" panose="020F0502020204030204" pitchFamily="34" charset="0"/>
              </a:rPr>
              <a:t>Разработка (адаптация) сайта на иностранный язык </a:t>
            </a:r>
          </a:p>
          <a:p>
            <a:pPr marL="82307">
              <a:spcBef>
                <a:spcPts val="225"/>
              </a:spcBef>
              <a:spcAft>
                <a:spcPts val="225"/>
              </a:spcAft>
            </a:pPr>
            <a:r>
              <a:rPr lang="ru-RU" sz="1125" i="1" dirty="0">
                <a:solidFill>
                  <a:srgbClr val="002060"/>
                </a:solidFill>
                <a:latin typeface="Calibri" panose="020F0502020204030204" pitchFamily="34" charset="0"/>
                <a:cs typeface="Calibri" panose="020F0502020204030204" pitchFamily="34" charset="0"/>
              </a:rPr>
              <a:t>Трансфер в иностранном государстве</a:t>
            </a:r>
          </a:p>
          <a:p>
            <a:pPr marL="82307">
              <a:spcBef>
                <a:spcPts val="225"/>
              </a:spcBef>
              <a:spcAft>
                <a:spcPts val="225"/>
              </a:spcAft>
            </a:pPr>
            <a:r>
              <a:rPr lang="ru-RU" sz="1200" b="1" i="1" dirty="0">
                <a:solidFill>
                  <a:srgbClr val="002060"/>
                </a:solidFill>
                <a:latin typeface="Calibri" panose="020F0502020204030204" pitchFamily="34" charset="0"/>
                <a:cs typeface="Calibri" panose="020F0502020204030204" pitchFamily="34" charset="0"/>
              </a:rPr>
              <a:t>Аренда выставочных площадей</a:t>
            </a:r>
          </a:p>
          <a:p>
            <a:pPr marL="82307">
              <a:spcBef>
                <a:spcPts val="225"/>
              </a:spcBef>
              <a:spcAft>
                <a:spcPts val="225"/>
              </a:spcAft>
            </a:pPr>
            <a:r>
              <a:rPr lang="ru-RU" sz="1125" i="1" dirty="0">
                <a:solidFill>
                  <a:srgbClr val="002060"/>
                </a:solidFill>
                <a:latin typeface="Calibri" panose="020F0502020204030204" pitchFamily="34" charset="0"/>
                <a:cs typeface="Calibri" panose="020F0502020204030204" pitchFamily="34" charset="0"/>
              </a:rPr>
              <a:t>Застройка стенда</a:t>
            </a:r>
          </a:p>
          <a:p>
            <a:pPr marL="82307">
              <a:spcBef>
                <a:spcPts val="225"/>
              </a:spcBef>
              <a:spcAft>
                <a:spcPts val="225"/>
              </a:spcAft>
            </a:pPr>
            <a:r>
              <a:rPr lang="ru-RU" sz="1125" i="1" dirty="0">
                <a:solidFill>
                  <a:srgbClr val="002060"/>
                </a:solidFill>
                <a:latin typeface="Calibri" panose="020F0502020204030204" pitchFamily="34" charset="0"/>
                <a:cs typeface="Calibri" panose="020F0502020204030204" pitchFamily="34" charset="0"/>
              </a:rPr>
              <a:t>Оплата регистрационного взноса</a:t>
            </a:r>
          </a:p>
          <a:p>
            <a:pPr marL="82307">
              <a:spcBef>
                <a:spcPts val="225"/>
              </a:spcBef>
              <a:spcAft>
                <a:spcPts val="225"/>
              </a:spcAft>
            </a:pPr>
            <a:r>
              <a:rPr lang="ru-RU" sz="1125" i="1" dirty="0">
                <a:solidFill>
                  <a:srgbClr val="002060"/>
                </a:solidFill>
                <a:latin typeface="Calibri" panose="020F0502020204030204" pitchFamily="34" charset="0"/>
                <a:cs typeface="Calibri" panose="020F0502020204030204" pitchFamily="34" charset="0"/>
              </a:rPr>
              <a:t>Лингвистическое сопровождение</a:t>
            </a:r>
          </a:p>
        </p:txBody>
      </p:sp>
      <p:pic>
        <p:nvPicPr>
          <p:cNvPr id="9" name="Рисунок 8">
            <a:extLst>
              <a:ext uri="{FF2B5EF4-FFF2-40B4-BE49-F238E27FC236}">
                <a16:creationId xmlns:a16="http://schemas.microsoft.com/office/drawing/2014/main" id="{93C29C5D-8739-43B3-BF69-518FF5C1B884}"/>
              </a:ext>
            </a:extLst>
          </p:cNvPr>
          <p:cNvPicPr>
            <a:picLocks noChangeAspect="1"/>
          </p:cNvPicPr>
          <p:nvPr/>
        </p:nvPicPr>
        <p:blipFill>
          <a:blip r:embed="rId4"/>
          <a:stretch>
            <a:fillRect/>
          </a:stretch>
        </p:blipFill>
        <p:spPr>
          <a:xfrm>
            <a:off x="7993865" y="89464"/>
            <a:ext cx="1944216" cy="590889"/>
          </a:xfrm>
          <a:prstGeom prst="rect">
            <a:avLst/>
          </a:prstGeom>
        </p:spPr>
      </p:pic>
      <p:pic>
        <p:nvPicPr>
          <p:cNvPr id="6" name="Рисунок 5">
            <a:extLst>
              <a:ext uri="{FF2B5EF4-FFF2-40B4-BE49-F238E27FC236}">
                <a16:creationId xmlns:a16="http://schemas.microsoft.com/office/drawing/2014/main" id="{8CA8C431-92E9-4732-8297-D6C195FD4D28}"/>
              </a:ext>
            </a:extLst>
          </p:cNvPr>
          <p:cNvPicPr>
            <a:picLocks noChangeAspect="1"/>
          </p:cNvPicPr>
          <p:nvPr/>
        </p:nvPicPr>
        <p:blipFill>
          <a:blip r:embed="rId5"/>
          <a:stretch>
            <a:fillRect/>
          </a:stretch>
        </p:blipFill>
        <p:spPr>
          <a:xfrm>
            <a:off x="-9176" y="0"/>
            <a:ext cx="415986" cy="5670550"/>
          </a:xfrm>
          <a:prstGeom prst="rect">
            <a:avLst/>
          </a:prstGeom>
        </p:spPr>
      </p:pic>
    </p:spTree>
    <p:extLst>
      <p:ext uri="{BB962C8B-B14F-4D97-AF65-F5344CB8AC3E}">
        <p14:creationId xmlns:p14="http://schemas.microsoft.com/office/powerpoint/2010/main" val="3316736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0F654093-8601-4DF7-8C5B-6CFCC545F4D3}"/>
              </a:ext>
            </a:extLst>
          </p:cNvPr>
          <p:cNvSpPr/>
          <p:nvPr/>
        </p:nvSpPr>
        <p:spPr>
          <a:xfrm>
            <a:off x="1030322" y="3553526"/>
            <a:ext cx="8019982" cy="211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8" name="Заголовок 7">
            <a:extLst>
              <a:ext uri="{FF2B5EF4-FFF2-40B4-BE49-F238E27FC236}">
                <a16:creationId xmlns:a16="http://schemas.microsoft.com/office/drawing/2014/main" id="{02DDDCA5-B79B-4DAF-9762-5097CEFA9C31}"/>
              </a:ext>
            </a:extLst>
          </p:cNvPr>
          <p:cNvSpPr txBox="1">
            <a:spLocks noGrp="1"/>
          </p:cNvSpPr>
          <p:nvPr>
            <p:ph type="title"/>
          </p:nvPr>
        </p:nvSpPr>
        <p:spPr>
          <a:xfrm>
            <a:off x="2755039" y="873633"/>
            <a:ext cx="4404566" cy="415498"/>
          </a:xfrm>
          <a:prstGeom prst="rect">
            <a:avLst/>
          </a:prstGeom>
          <a:noFill/>
        </p:spPr>
        <p:txBody>
          <a:bodyPr wrap="square" rtlCol="0">
            <a:spAutoFit/>
          </a:bodyPr>
          <a:lstStyle/>
          <a:p>
            <a:pPr algn="ctr"/>
            <a:r>
              <a:rPr lang="ru-RU" sz="2700" dirty="0">
                <a:solidFill>
                  <a:srgbClr val="002060"/>
                </a:solidFill>
                <a:latin typeface="Calibri" panose="020F0502020204030204" pitchFamily="34" charset="0"/>
                <a:cs typeface="Calibri" panose="020F0502020204030204" pitchFamily="34" charset="0"/>
              </a:rPr>
              <a:t>Комплексные услуги</a:t>
            </a:r>
          </a:p>
        </p:txBody>
      </p:sp>
      <p:sp>
        <p:nvSpPr>
          <p:cNvPr id="10" name="Прямоугольник 9">
            <a:extLst>
              <a:ext uri="{FF2B5EF4-FFF2-40B4-BE49-F238E27FC236}">
                <a16:creationId xmlns:a16="http://schemas.microsoft.com/office/drawing/2014/main" id="{D72A9EE9-85DF-491C-B627-0198650085AF}"/>
              </a:ext>
            </a:extLst>
          </p:cNvPr>
          <p:cNvSpPr/>
          <p:nvPr/>
        </p:nvSpPr>
        <p:spPr>
          <a:xfrm>
            <a:off x="1310846" y="1514209"/>
            <a:ext cx="3334604" cy="4008790"/>
          </a:xfrm>
          <a:prstGeom prst="rect">
            <a:avLst/>
          </a:prstGeom>
        </p:spPr>
        <p:txBody>
          <a:bodyPr wrap="square">
            <a:spAutoFit/>
          </a:bodyPr>
          <a:lstStyle/>
          <a:p>
            <a:pPr marL="82307" algn="ctr">
              <a:spcBef>
                <a:spcPts val="450"/>
              </a:spcBef>
              <a:spcAft>
                <a:spcPts val="450"/>
              </a:spcAft>
            </a:pPr>
            <a:r>
              <a:rPr lang="ru-RU" sz="1350" b="1" dirty="0">
                <a:solidFill>
                  <a:srgbClr val="002060"/>
                </a:solidFill>
                <a:latin typeface="Calibri" panose="020F0502020204030204" pitchFamily="34" charset="0"/>
                <a:cs typeface="Calibri" panose="020F0502020204030204" pitchFamily="34" charset="0"/>
              </a:rPr>
              <a:t>Содействие в размещении на  международных электронных торговых площадках</a:t>
            </a:r>
          </a:p>
          <a:p>
            <a:pPr marL="82307">
              <a:spcBef>
                <a:spcPts val="225"/>
              </a:spcBef>
              <a:spcAft>
                <a:spcPts val="225"/>
              </a:spcAft>
            </a:pPr>
            <a:r>
              <a:rPr lang="ru-RU" sz="1200" b="1" i="1" dirty="0">
                <a:solidFill>
                  <a:srgbClr val="002060"/>
                </a:solidFill>
                <a:latin typeface="Calibri" panose="020F0502020204030204" pitchFamily="34" charset="0"/>
                <a:cs typeface="Calibri" panose="020F0502020204030204" pitchFamily="34" charset="0"/>
              </a:rPr>
              <a:t>Подбор электронной площадки</a:t>
            </a:r>
          </a:p>
          <a:p>
            <a:pPr marL="82307">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Адаптация и перевод упаковки товаров, других материалов, включая съемку продуктов</a:t>
            </a:r>
          </a:p>
          <a:p>
            <a:pPr marL="82307">
              <a:spcBef>
                <a:spcPts val="225"/>
              </a:spcBef>
              <a:spcAft>
                <a:spcPts val="225"/>
              </a:spcAft>
            </a:pPr>
            <a:r>
              <a:rPr lang="ru-RU" sz="1200" b="1" i="1" dirty="0">
                <a:solidFill>
                  <a:srgbClr val="002060"/>
                </a:solidFill>
                <a:latin typeface="Calibri" panose="020F0502020204030204" pitchFamily="34" charset="0"/>
                <a:cs typeface="Calibri" panose="020F0502020204030204" pitchFamily="34" charset="0"/>
              </a:rPr>
              <a:t>Регистрация и (или) продвижение на ЭТП</a:t>
            </a:r>
          </a:p>
          <a:p>
            <a:pPr marL="82307">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Сертификация</a:t>
            </a:r>
          </a:p>
          <a:p>
            <a:pPr marL="82307">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Защита интеллектуальной собственности за рубежом</a:t>
            </a:r>
          </a:p>
          <a:p>
            <a:pPr marL="82307">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Содействие в размещении и хранении продукции в СВХ за рубежом</a:t>
            </a:r>
          </a:p>
          <a:p>
            <a:pPr marL="82307">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Консультирование по условиям доступа на рынок </a:t>
            </a:r>
          </a:p>
          <a:p>
            <a:pPr marL="82307">
              <a:spcBef>
                <a:spcPts val="450"/>
              </a:spcBef>
              <a:spcAft>
                <a:spcPts val="450"/>
              </a:spcAft>
            </a:pPr>
            <a:endParaRPr lang="ru-RU" sz="1350" dirty="0">
              <a:solidFill>
                <a:srgbClr val="002060"/>
              </a:solidFill>
              <a:latin typeface="Calibri" panose="020F0502020204030204" pitchFamily="34" charset="0"/>
              <a:cs typeface="Calibri" panose="020F0502020204030204" pitchFamily="34" charset="0"/>
            </a:endParaRPr>
          </a:p>
          <a:p>
            <a:pPr marL="82307">
              <a:spcBef>
                <a:spcPts val="450"/>
              </a:spcBef>
              <a:spcAft>
                <a:spcPts val="450"/>
              </a:spcAft>
            </a:pPr>
            <a:endParaRPr lang="ru-RU" sz="1650" dirty="0">
              <a:solidFill>
                <a:srgbClr val="002060"/>
              </a:solidFill>
              <a:latin typeface="Calibri" panose="020F0502020204030204" pitchFamily="34" charset="0"/>
              <a:cs typeface="Calibri" panose="020F0502020204030204" pitchFamily="34" charset="0"/>
            </a:endParaRPr>
          </a:p>
        </p:txBody>
      </p:sp>
      <p:pic>
        <p:nvPicPr>
          <p:cNvPr id="11" name="Рисунок 10">
            <a:extLst>
              <a:ext uri="{FF2B5EF4-FFF2-40B4-BE49-F238E27FC236}">
                <a16:creationId xmlns:a16="http://schemas.microsoft.com/office/drawing/2014/main" id="{A4E63A78-AC96-4B5E-8DA3-E7D65E694671}"/>
              </a:ext>
            </a:extLst>
          </p:cNvPr>
          <p:cNvPicPr>
            <a:picLocks noChangeAspect="1"/>
          </p:cNvPicPr>
          <p:nvPr/>
        </p:nvPicPr>
        <p:blipFill>
          <a:blip r:embed="rId2"/>
          <a:stretch>
            <a:fillRect/>
          </a:stretch>
        </p:blipFill>
        <p:spPr>
          <a:xfrm>
            <a:off x="7975236" y="4619111"/>
            <a:ext cx="952646" cy="952646"/>
          </a:xfrm>
          <a:prstGeom prst="rect">
            <a:avLst/>
          </a:prstGeom>
        </p:spPr>
      </p:pic>
      <p:pic>
        <p:nvPicPr>
          <p:cNvPr id="12" name="Рисунок 11">
            <a:extLst>
              <a:ext uri="{FF2B5EF4-FFF2-40B4-BE49-F238E27FC236}">
                <a16:creationId xmlns:a16="http://schemas.microsoft.com/office/drawing/2014/main" id="{0372F8D8-4AFC-4CB8-B3F2-E599343CE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781" y="155192"/>
            <a:ext cx="2356515" cy="718442"/>
          </a:xfrm>
          <a:prstGeom prst="rect">
            <a:avLst/>
          </a:prstGeom>
        </p:spPr>
      </p:pic>
      <p:sp>
        <p:nvSpPr>
          <p:cNvPr id="2" name="TextBox 1">
            <a:extLst>
              <a:ext uri="{FF2B5EF4-FFF2-40B4-BE49-F238E27FC236}">
                <a16:creationId xmlns:a16="http://schemas.microsoft.com/office/drawing/2014/main" id="{94C6951F-E0B0-48E5-8BDB-1174C2E94165}"/>
              </a:ext>
            </a:extLst>
          </p:cNvPr>
          <p:cNvSpPr txBox="1"/>
          <p:nvPr/>
        </p:nvSpPr>
        <p:spPr>
          <a:xfrm>
            <a:off x="5353252" y="1503392"/>
            <a:ext cx="3334604" cy="2577629"/>
          </a:xfrm>
          <a:prstGeom prst="rect">
            <a:avLst/>
          </a:prstGeom>
          <a:noFill/>
        </p:spPr>
        <p:txBody>
          <a:bodyPr wrap="square" rtlCol="0">
            <a:spAutoFit/>
          </a:bodyPr>
          <a:lstStyle/>
          <a:p>
            <a:pPr algn="ctr"/>
            <a:r>
              <a:rPr lang="ru-RU" sz="1350" b="1" dirty="0">
                <a:solidFill>
                  <a:srgbClr val="002060"/>
                </a:solidFill>
                <a:latin typeface="Calibri" panose="020F0502020204030204" pitchFamily="34" charset="0"/>
                <a:cs typeface="Calibri" panose="020F0502020204030204" pitchFamily="34" charset="0"/>
              </a:rPr>
              <a:t>Комплексная услуга по обеспечению участия в акселерационных программах по развитию экспортной деятельности</a:t>
            </a:r>
          </a:p>
          <a:p>
            <a:pPr algn="ctr"/>
            <a:endParaRPr lang="ru-RU" sz="1350" b="1" dirty="0">
              <a:solidFill>
                <a:srgbClr val="002060"/>
              </a:solidFill>
              <a:latin typeface="Calibri" panose="020F0502020204030204" pitchFamily="34" charset="0"/>
              <a:cs typeface="Calibri" panose="020F0502020204030204" pitchFamily="34" charset="0"/>
            </a:endParaRPr>
          </a:p>
          <a:p>
            <a:pPr>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Участие МСП в акселерационной программе «Экспортный форсаж»</a:t>
            </a:r>
          </a:p>
          <a:p>
            <a:pPr>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Участие МСП в отраслевых или страновых акселерационных программах на базе собственной инфраструктуры ЦПЭ</a:t>
            </a:r>
          </a:p>
          <a:p>
            <a:pPr>
              <a:spcBef>
                <a:spcPts val="225"/>
              </a:spcBef>
              <a:spcAft>
                <a:spcPts val="225"/>
              </a:spcAft>
            </a:pPr>
            <a:r>
              <a:rPr lang="ru-RU" sz="1200" i="1" dirty="0">
                <a:solidFill>
                  <a:srgbClr val="002060"/>
                </a:solidFill>
                <a:latin typeface="Calibri" panose="020F0502020204030204" pitchFamily="34" charset="0"/>
                <a:cs typeface="Calibri" panose="020F0502020204030204" pitchFamily="34" charset="0"/>
              </a:rPr>
              <a:t>Участие МСП в комплексных акселерационных партнерских организаций</a:t>
            </a:r>
          </a:p>
          <a:p>
            <a:endParaRPr lang="ru-RU" sz="1350" dirty="0"/>
          </a:p>
        </p:txBody>
      </p:sp>
      <p:pic>
        <p:nvPicPr>
          <p:cNvPr id="9" name="Рисунок 8">
            <a:extLst>
              <a:ext uri="{FF2B5EF4-FFF2-40B4-BE49-F238E27FC236}">
                <a16:creationId xmlns:a16="http://schemas.microsoft.com/office/drawing/2014/main" id="{83B271BA-871F-433B-BCC0-3265636D024A}"/>
              </a:ext>
            </a:extLst>
          </p:cNvPr>
          <p:cNvPicPr>
            <a:picLocks noChangeAspect="1"/>
          </p:cNvPicPr>
          <p:nvPr/>
        </p:nvPicPr>
        <p:blipFill>
          <a:blip r:embed="rId4"/>
          <a:stretch>
            <a:fillRect/>
          </a:stretch>
        </p:blipFill>
        <p:spPr>
          <a:xfrm>
            <a:off x="7848624" y="218968"/>
            <a:ext cx="1944216" cy="590889"/>
          </a:xfrm>
          <a:prstGeom prst="rect">
            <a:avLst/>
          </a:prstGeom>
        </p:spPr>
      </p:pic>
      <p:pic>
        <p:nvPicPr>
          <p:cNvPr id="4" name="Рисунок 3">
            <a:extLst>
              <a:ext uri="{FF2B5EF4-FFF2-40B4-BE49-F238E27FC236}">
                <a16:creationId xmlns:a16="http://schemas.microsoft.com/office/drawing/2014/main" id="{39F1F539-C991-4F92-841D-7F048EFE942F}"/>
              </a:ext>
            </a:extLst>
          </p:cNvPr>
          <p:cNvPicPr>
            <a:picLocks noChangeAspect="1"/>
          </p:cNvPicPr>
          <p:nvPr/>
        </p:nvPicPr>
        <p:blipFill>
          <a:blip r:embed="rId5"/>
          <a:stretch>
            <a:fillRect/>
          </a:stretch>
        </p:blipFill>
        <p:spPr>
          <a:xfrm>
            <a:off x="-5370" y="21382"/>
            <a:ext cx="415986" cy="5670550"/>
          </a:xfrm>
          <a:prstGeom prst="rect">
            <a:avLst/>
          </a:prstGeom>
        </p:spPr>
      </p:pic>
    </p:spTree>
    <p:extLst>
      <p:ext uri="{BB962C8B-B14F-4D97-AF65-F5344CB8AC3E}">
        <p14:creationId xmlns:p14="http://schemas.microsoft.com/office/powerpoint/2010/main" val="722652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EB1D60E-DD6C-4FDA-98FB-6C4DF8EBD75B}"/>
              </a:ext>
            </a:extLst>
          </p:cNvPr>
          <p:cNvPicPr>
            <a:picLocks noChangeAspect="1"/>
          </p:cNvPicPr>
          <p:nvPr/>
        </p:nvPicPr>
        <p:blipFill>
          <a:blip r:embed="rId2"/>
          <a:stretch>
            <a:fillRect/>
          </a:stretch>
        </p:blipFill>
        <p:spPr>
          <a:xfrm>
            <a:off x="2196235" y="1254593"/>
            <a:ext cx="7387581" cy="4155514"/>
          </a:xfrm>
          <a:prstGeom prst="rect">
            <a:avLst/>
          </a:prstGeom>
        </p:spPr>
      </p:pic>
      <p:sp>
        <p:nvSpPr>
          <p:cNvPr id="4" name="Объект 3">
            <a:extLst>
              <a:ext uri="{FF2B5EF4-FFF2-40B4-BE49-F238E27FC236}">
                <a16:creationId xmlns:a16="http://schemas.microsoft.com/office/drawing/2014/main" id="{C481B305-FE9A-4649-8C5E-891F46FBCECF}"/>
              </a:ext>
            </a:extLst>
          </p:cNvPr>
          <p:cNvSpPr>
            <a:spLocks noGrp="1"/>
          </p:cNvSpPr>
          <p:nvPr>
            <p:ph idx="1"/>
          </p:nvPr>
        </p:nvSpPr>
        <p:spPr>
          <a:xfrm>
            <a:off x="504031" y="1567683"/>
            <a:ext cx="9072563" cy="3149039"/>
          </a:xfrm>
        </p:spPr>
        <p:txBody>
          <a:bodyPr/>
          <a:lstStyle/>
          <a:p>
            <a:pPr>
              <a:buFontTx/>
              <a:buChar char="-"/>
            </a:pPr>
            <a:endParaRPr lang="ru-RU" b="1" dirty="0">
              <a:latin typeface="Arial" panose="020B0604020202020204" pitchFamily="34" charset="0"/>
              <a:cs typeface="Arial" panose="020B0604020202020204" pitchFamily="34" charset="0"/>
            </a:endParaRPr>
          </a:p>
          <a:p>
            <a:pPr marL="90723" indent="0">
              <a:buNone/>
            </a:pPr>
            <a:endParaRPr lang="ru-RU"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1EA9C6F-2E73-435D-AA3A-125B281AE224}"/>
              </a:ext>
            </a:extLst>
          </p:cNvPr>
          <p:cNvSpPr txBox="1"/>
          <p:nvPr/>
        </p:nvSpPr>
        <p:spPr>
          <a:xfrm>
            <a:off x="2489281" y="760097"/>
            <a:ext cx="7102678" cy="499496"/>
          </a:xfrm>
          <a:prstGeom prst="rect">
            <a:avLst/>
          </a:prstGeom>
          <a:noFill/>
        </p:spPr>
        <p:txBody>
          <a:bodyPr wrap="square" rtlCol="0">
            <a:spAutoFit/>
          </a:bodyPr>
          <a:lstStyle/>
          <a:p>
            <a:pPr algn="r"/>
            <a:r>
              <a:rPr lang="ru-RU" sz="2646" dirty="0">
                <a:solidFill>
                  <a:schemeClr val="accent4">
                    <a:lumMod val="75000"/>
                  </a:schemeClr>
                </a:solidFill>
                <a:latin typeface="Arial" panose="020B0604020202020204" pitchFamily="34" charset="0"/>
                <a:cs typeface="Arial" panose="020B0604020202020204" pitchFamily="34" charset="0"/>
              </a:rPr>
              <a:t>Поддержка бизнеса в территориях</a:t>
            </a:r>
          </a:p>
        </p:txBody>
      </p:sp>
      <p:cxnSp>
        <p:nvCxnSpPr>
          <p:cNvPr id="9" name="Прямая соединительная линия 8">
            <a:extLst>
              <a:ext uri="{FF2B5EF4-FFF2-40B4-BE49-F238E27FC236}">
                <a16:creationId xmlns:a16="http://schemas.microsoft.com/office/drawing/2014/main" id="{B9A31F3E-5B7C-4456-B1C3-68067D50D17A}"/>
              </a:ext>
            </a:extLst>
          </p:cNvPr>
          <p:cNvCxnSpPr>
            <a:cxnSpLocks/>
          </p:cNvCxnSpPr>
          <p:nvPr/>
        </p:nvCxnSpPr>
        <p:spPr>
          <a:xfrm>
            <a:off x="1727116" y="1254593"/>
            <a:ext cx="7941960"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B03A1483-A66B-4F34-8771-4A4D65FDA1D6}"/>
              </a:ext>
            </a:extLst>
          </p:cNvPr>
          <p:cNvSpPr txBox="1"/>
          <p:nvPr/>
        </p:nvSpPr>
        <p:spPr>
          <a:xfrm>
            <a:off x="624258" y="2379220"/>
            <a:ext cx="2490100" cy="1313565"/>
          </a:xfrm>
          <a:prstGeom prst="rect">
            <a:avLst/>
          </a:prstGeom>
          <a:noFill/>
        </p:spPr>
        <p:txBody>
          <a:bodyPr wrap="square" rtlCol="0">
            <a:spAutoFit/>
          </a:bodyPr>
          <a:lstStyle/>
          <a:p>
            <a:pPr algn="ctr"/>
            <a:r>
              <a:rPr lang="ru-RU" sz="1984" b="1" dirty="0">
                <a:solidFill>
                  <a:srgbClr val="B05B26"/>
                </a:solidFill>
              </a:rPr>
              <a:t>68</a:t>
            </a:r>
            <a:r>
              <a:rPr lang="ru-RU" sz="1488" b="1" dirty="0">
                <a:solidFill>
                  <a:srgbClr val="B05B26"/>
                </a:solidFill>
              </a:rPr>
              <a:t> </a:t>
            </a:r>
          </a:p>
          <a:p>
            <a:pPr algn="ctr"/>
            <a:r>
              <a:rPr lang="ru-RU" sz="1488" b="1" dirty="0">
                <a:solidFill>
                  <a:srgbClr val="B05B26"/>
                </a:solidFill>
              </a:rPr>
              <a:t>информационно-консультационных центров в территориях Алтайского края</a:t>
            </a:r>
          </a:p>
        </p:txBody>
      </p:sp>
      <p:pic>
        <p:nvPicPr>
          <p:cNvPr id="8" name="Рисунок 7">
            <a:extLst>
              <a:ext uri="{FF2B5EF4-FFF2-40B4-BE49-F238E27FC236}">
                <a16:creationId xmlns:a16="http://schemas.microsoft.com/office/drawing/2014/main" id="{F64CC5A9-C1FB-49A9-A74B-7F5B4E02F704}"/>
              </a:ext>
            </a:extLst>
          </p:cNvPr>
          <p:cNvPicPr>
            <a:picLocks noChangeAspect="1"/>
          </p:cNvPicPr>
          <p:nvPr/>
        </p:nvPicPr>
        <p:blipFill>
          <a:blip r:embed="rId3"/>
          <a:stretch>
            <a:fillRect/>
          </a:stretch>
        </p:blipFill>
        <p:spPr>
          <a:xfrm>
            <a:off x="431800" y="4950736"/>
            <a:ext cx="2342032" cy="582995"/>
          </a:xfrm>
          <a:prstGeom prst="rect">
            <a:avLst/>
          </a:prstGeom>
        </p:spPr>
      </p:pic>
      <p:pic>
        <p:nvPicPr>
          <p:cNvPr id="10" name="Picture 4" descr="C:\Users\PRESS\Pictures\_лого\лого шестигранники\цпп прозр.png">
            <a:extLst>
              <a:ext uri="{FF2B5EF4-FFF2-40B4-BE49-F238E27FC236}">
                <a16:creationId xmlns:a16="http://schemas.microsoft.com/office/drawing/2014/main" id="{3B24909A-4F3F-44AC-A15A-24F182D0B051}"/>
              </a:ext>
            </a:extLst>
          </p:cNvPr>
          <p:cNvPicPr>
            <a:picLocks noChangeAspect="1" noChangeArrowheads="1"/>
          </p:cNvPicPr>
          <p:nvPr/>
        </p:nvPicPr>
        <p:blipFill>
          <a:blip r:embed="rId4" cstate="print"/>
          <a:srcRect/>
          <a:stretch>
            <a:fillRect/>
          </a:stretch>
        </p:blipFill>
        <p:spPr bwMode="auto">
          <a:xfrm>
            <a:off x="1419037" y="4509794"/>
            <a:ext cx="2261424" cy="1507616"/>
          </a:xfrm>
          <a:prstGeom prst="rect">
            <a:avLst/>
          </a:prstGeom>
          <a:noFill/>
        </p:spPr>
      </p:pic>
    </p:spTree>
    <p:extLst>
      <p:ext uri="{BB962C8B-B14F-4D97-AF65-F5344CB8AC3E}">
        <p14:creationId xmlns:p14="http://schemas.microsoft.com/office/powerpoint/2010/main" val="2908089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0F654093-8601-4DF7-8C5B-6CFCC545F4D3}"/>
              </a:ext>
            </a:extLst>
          </p:cNvPr>
          <p:cNvSpPr/>
          <p:nvPr/>
        </p:nvSpPr>
        <p:spPr>
          <a:xfrm>
            <a:off x="1030321" y="3473463"/>
            <a:ext cx="8019982" cy="211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0" name="Прямоугольник 9">
            <a:extLst>
              <a:ext uri="{FF2B5EF4-FFF2-40B4-BE49-F238E27FC236}">
                <a16:creationId xmlns:a16="http://schemas.microsoft.com/office/drawing/2014/main" id="{D023A906-EE3A-43CC-B9BC-8862D9FB43C6}"/>
              </a:ext>
            </a:extLst>
          </p:cNvPr>
          <p:cNvSpPr/>
          <p:nvPr/>
        </p:nvSpPr>
        <p:spPr>
          <a:xfrm>
            <a:off x="1358603" y="1606081"/>
            <a:ext cx="2151787" cy="1297791"/>
          </a:xfrm>
          <a:prstGeom prst="rect">
            <a:avLst/>
          </a:prstGeom>
        </p:spPr>
        <p:txBody>
          <a:bodyPr wrap="square">
            <a:spAutoFit/>
          </a:bodyPr>
          <a:lstStyle/>
          <a:p>
            <a:pPr marL="82307">
              <a:spcBef>
                <a:spcPts val="225"/>
              </a:spcBef>
              <a:buClr>
                <a:srgbClr val="A5AB81"/>
              </a:buClr>
            </a:pPr>
            <a:r>
              <a:rPr lang="ru-RU" sz="1500" b="1" dirty="0">
                <a:solidFill>
                  <a:srgbClr val="002060"/>
                </a:solidFill>
                <a:latin typeface="Calibri" panose="020F0502020204030204" pitchFamily="34" charset="0"/>
                <a:cs typeface="Calibri" panose="020F0502020204030204" pitchFamily="34" charset="0"/>
              </a:rPr>
              <a:t>Маркетинговые или патентные исследования </a:t>
            </a:r>
          </a:p>
          <a:p>
            <a:pPr marL="82307">
              <a:spcBef>
                <a:spcPts val="225"/>
              </a:spcBef>
              <a:buClr>
                <a:srgbClr val="A5AB81"/>
              </a:buClr>
            </a:pPr>
            <a:r>
              <a:rPr lang="ru-RU" sz="1500" dirty="0">
                <a:solidFill>
                  <a:srgbClr val="002060"/>
                </a:solidFill>
                <a:latin typeface="Calibri" panose="020F0502020204030204" pitchFamily="34" charset="0"/>
                <a:cs typeface="Calibri" panose="020F0502020204030204" pitchFamily="34" charset="0"/>
              </a:rPr>
              <a:t>Затраты ЦПЭ и СМСП</a:t>
            </a:r>
          </a:p>
          <a:p>
            <a:pPr marL="82307">
              <a:spcBef>
                <a:spcPts val="225"/>
              </a:spcBef>
              <a:buClr>
                <a:srgbClr val="A5AB81"/>
              </a:buClr>
            </a:pPr>
            <a:r>
              <a:rPr lang="ru-RU" sz="1500" b="1" dirty="0">
                <a:solidFill>
                  <a:srgbClr val="002060"/>
                </a:solidFill>
                <a:latin typeface="Calibri" panose="020F0502020204030204" pitchFamily="34" charset="0"/>
                <a:cs typeface="Calibri" panose="020F0502020204030204" pitchFamily="34" charset="0"/>
              </a:rPr>
              <a:t>                 80 % на 20 %</a:t>
            </a:r>
          </a:p>
        </p:txBody>
      </p:sp>
      <p:pic>
        <p:nvPicPr>
          <p:cNvPr id="11" name="Рисунок 10">
            <a:extLst>
              <a:ext uri="{FF2B5EF4-FFF2-40B4-BE49-F238E27FC236}">
                <a16:creationId xmlns:a16="http://schemas.microsoft.com/office/drawing/2014/main" id="{88FADF5D-DB10-47CA-A03C-6CA64076ADF3}"/>
              </a:ext>
            </a:extLst>
          </p:cNvPr>
          <p:cNvPicPr>
            <a:picLocks noChangeAspect="1"/>
          </p:cNvPicPr>
          <p:nvPr/>
        </p:nvPicPr>
        <p:blipFill rotWithShape="1">
          <a:blip r:embed="rId2"/>
          <a:srcRect l="4448" t="9601" r="7077" b="4304"/>
          <a:stretch/>
        </p:blipFill>
        <p:spPr>
          <a:xfrm>
            <a:off x="7884834" y="4673292"/>
            <a:ext cx="923292" cy="898465"/>
          </a:xfrm>
          <a:prstGeom prst="rect">
            <a:avLst/>
          </a:prstGeom>
        </p:spPr>
      </p:pic>
      <p:pic>
        <p:nvPicPr>
          <p:cNvPr id="12" name="Рисунок 11">
            <a:extLst>
              <a:ext uri="{FF2B5EF4-FFF2-40B4-BE49-F238E27FC236}">
                <a16:creationId xmlns:a16="http://schemas.microsoft.com/office/drawing/2014/main" id="{F67FBFF7-1AD4-4531-A051-DC4D102CB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616" y="133329"/>
            <a:ext cx="2356515" cy="718442"/>
          </a:xfrm>
          <a:prstGeom prst="rect">
            <a:avLst/>
          </a:prstGeom>
        </p:spPr>
      </p:pic>
      <p:sp>
        <p:nvSpPr>
          <p:cNvPr id="2" name="TextBox 1">
            <a:extLst>
              <a:ext uri="{FF2B5EF4-FFF2-40B4-BE49-F238E27FC236}">
                <a16:creationId xmlns:a16="http://schemas.microsoft.com/office/drawing/2014/main" id="{438151D1-EEDE-4A53-8620-89011B3D1E4C}"/>
              </a:ext>
            </a:extLst>
          </p:cNvPr>
          <p:cNvSpPr txBox="1"/>
          <p:nvPr/>
        </p:nvSpPr>
        <p:spPr>
          <a:xfrm>
            <a:off x="1930673" y="829633"/>
            <a:ext cx="5954161" cy="674031"/>
          </a:xfrm>
          <a:prstGeom prst="rect">
            <a:avLst/>
          </a:prstGeom>
          <a:noFill/>
        </p:spPr>
        <p:txBody>
          <a:bodyPr wrap="square" rtlCol="0">
            <a:spAutoFit/>
          </a:bodyPr>
          <a:lstStyle/>
          <a:p>
            <a:pPr algn="ctr" defTabSz="601527">
              <a:lnSpc>
                <a:spcPct val="90000"/>
              </a:lnSpc>
              <a:spcBef>
                <a:spcPct val="0"/>
              </a:spcBef>
            </a:pPr>
            <a:r>
              <a:rPr lang="ru-RU" sz="2100" b="1" dirty="0">
                <a:solidFill>
                  <a:srgbClr val="002060"/>
                </a:solidFill>
                <a:latin typeface="Calibri" panose="020F0502020204030204" pitchFamily="34" charset="0"/>
                <a:ea typeface="+mj-ea"/>
                <a:cs typeface="Calibri" panose="020F0502020204030204" pitchFamily="34" charset="0"/>
              </a:rPr>
              <a:t>Дополнительные услуги, входящие в комплексные услуги</a:t>
            </a:r>
          </a:p>
        </p:txBody>
      </p:sp>
      <p:sp>
        <p:nvSpPr>
          <p:cNvPr id="3" name="TextBox 2">
            <a:extLst>
              <a:ext uri="{FF2B5EF4-FFF2-40B4-BE49-F238E27FC236}">
                <a16:creationId xmlns:a16="http://schemas.microsoft.com/office/drawing/2014/main" id="{BE64E638-7D49-4407-B54B-CD75EEB9301B}"/>
              </a:ext>
            </a:extLst>
          </p:cNvPr>
          <p:cNvSpPr txBox="1"/>
          <p:nvPr/>
        </p:nvSpPr>
        <p:spPr>
          <a:xfrm>
            <a:off x="3767256" y="1606081"/>
            <a:ext cx="2241480" cy="1297791"/>
          </a:xfrm>
          <a:prstGeom prst="rect">
            <a:avLst/>
          </a:prstGeom>
          <a:noFill/>
        </p:spPr>
        <p:txBody>
          <a:bodyPr wrap="square" rtlCol="0">
            <a:spAutoFit/>
          </a:bodyPr>
          <a:lstStyle/>
          <a:p>
            <a:pPr marL="82307">
              <a:spcBef>
                <a:spcPts val="225"/>
              </a:spcBef>
              <a:buClr>
                <a:srgbClr val="A5AB81"/>
              </a:buClr>
            </a:pPr>
            <a:r>
              <a:rPr lang="ru-RU" sz="1500" b="1" dirty="0">
                <a:solidFill>
                  <a:srgbClr val="002060"/>
                </a:solidFill>
                <a:latin typeface="Calibri" panose="020F0502020204030204" pitchFamily="34" charset="0"/>
                <a:cs typeface="Calibri" panose="020F0502020204030204" pitchFamily="34" charset="0"/>
              </a:rPr>
              <a:t>Разработка (адаптация) сайта на иностранный язык </a:t>
            </a:r>
          </a:p>
          <a:p>
            <a:pPr marL="82307">
              <a:spcBef>
                <a:spcPts val="225"/>
              </a:spcBef>
              <a:buClr>
                <a:srgbClr val="A5AB81"/>
              </a:buClr>
            </a:pPr>
            <a:r>
              <a:rPr lang="ru-RU" sz="1500" dirty="0">
                <a:solidFill>
                  <a:srgbClr val="002060"/>
                </a:solidFill>
                <a:latin typeface="Calibri" panose="020F0502020204030204" pitchFamily="34" charset="0"/>
                <a:cs typeface="Calibri" panose="020F0502020204030204" pitchFamily="34" charset="0"/>
              </a:rPr>
              <a:t>Затраты ЦПЭ и СМСП</a:t>
            </a:r>
          </a:p>
          <a:p>
            <a:pPr marL="82307">
              <a:spcBef>
                <a:spcPts val="225"/>
              </a:spcBef>
              <a:buClr>
                <a:srgbClr val="A5AB81"/>
              </a:buClr>
            </a:pPr>
            <a:r>
              <a:rPr lang="ru-RU" sz="1500" b="1" dirty="0">
                <a:solidFill>
                  <a:srgbClr val="002060"/>
                </a:solidFill>
                <a:latin typeface="Calibri" panose="020F0502020204030204" pitchFamily="34" charset="0"/>
                <a:cs typeface="Calibri" panose="020F0502020204030204" pitchFamily="34" charset="0"/>
              </a:rPr>
              <a:t>                 80 % на 20 %</a:t>
            </a:r>
          </a:p>
        </p:txBody>
      </p:sp>
      <p:sp>
        <p:nvSpPr>
          <p:cNvPr id="13" name="TextBox 12">
            <a:extLst>
              <a:ext uri="{FF2B5EF4-FFF2-40B4-BE49-F238E27FC236}">
                <a16:creationId xmlns:a16="http://schemas.microsoft.com/office/drawing/2014/main" id="{262458D3-2192-4B10-B845-158F61A8C87D}"/>
              </a:ext>
            </a:extLst>
          </p:cNvPr>
          <p:cNvSpPr txBox="1"/>
          <p:nvPr/>
        </p:nvSpPr>
        <p:spPr>
          <a:xfrm>
            <a:off x="6265601" y="1480672"/>
            <a:ext cx="2542525" cy="1623521"/>
          </a:xfrm>
          <a:prstGeom prst="rect">
            <a:avLst/>
          </a:prstGeom>
          <a:noFill/>
        </p:spPr>
        <p:txBody>
          <a:bodyPr wrap="square">
            <a:spAutoFit/>
          </a:bodyPr>
          <a:lstStyle/>
          <a:p>
            <a:pPr marL="82307">
              <a:spcBef>
                <a:spcPts val="225"/>
              </a:spcBef>
              <a:buClr>
                <a:srgbClr val="A5AB81"/>
              </a:buClr>
            </a:pPr>
            <a:r>
              <a:rPr lang="ru-RU" sz="1500" b="1" dirty="0">
                <a:solidFill>
                  <a:srgbClr val="002060"/>
                </a:solidFill>
                <a:latin typeface="Calibri" panose="020F0502020204030204" pitchFamily="34" charset="0"/>
                <a:cs typeface="Calibri" panose="020F0502020204030204" pitchFamily="34" charset="0"/>
              </a:rPr>
              <a:t>Защита интеллектуальной собственности за рубежом</a:t>
            </a:r>
          </a:p>
          <a:p>
            <a:pPr marL="82307">
              <a:spcBef>
                <a:spcPts val="225"/>
              </a:spcBef>
              <a:buClr>
                <a:srgbClr val="A5AB81"/>
              </a:buClr>
            </a:pPr>
            <a:endParaRPr lang="ru-RU" sz="750" b="1" dirty="0">
              <a:solidFill>
                <a:srgbClr val="002060"/>
              </a:solidFill>
              <a:latin typeface="Calibri" panose="020F0502020204030204" pitchFamily="34" charset="0"/>
              <a:cs typeface="Calibri" panose="020F0502020204030204" pitchFamily="34" charset="0"/>
            </a:endParaRPr>
          </a:p>
          <a:p>
            <a:pPr marL="82307">
              <a:buClr>
                <a:srgbClr val="A5AB81"/>
              </a:buClr>
            </a:pPr>
            <a:r>
              <a:rPr lang="ru-RU" sz="1500" dirty="0">
                <a:solidFill>
                  <a:srgbClr val="002060"/>
                </a:solidFill>
                <a:latin typeface="Calibri" panose="020F0502020204030204" pitchFamily="34" charset="0"/>
                <a:cs typeface="Calibri" panose="020F0502020204030204" pitchFamily="34" charset="0"/>
              </a:rPr>
              <a:t>Затраты ЦПЭ и СМСП </a:t>
            </a:r>
          </a:p>
          <a:p>
            <a:pPr marL="82307">
              <a:buClr>
                <a:srgbClr val="A5AB81"/>
              </a:buClr>
            </a:pPr>
            <a:r>
              <a:rPr lang="ru-RU" sz="1200" dirty="0">
                <a:solidFill>
                  <a:srgbClr val="002060"/>
                </a:solidFill>
                <a:latin typeface="Calibri" panose="020F0502020204030204" pitchFamily="34" charset="0"/>
                <a:cs typeface="Calibri" panose="020F0502020204030204" pitchFamily="34" charset="0"/>
              </a:rPr>
              <a:t>(расходы по делопроизводству)</a:t>
            </a:r>
          </a:p>
          <a:p>
            <a:pPr marL="82307">
              <a:spcBef>
                <a:spcPts val="225"/>
              </a:spcBef>
              <a:buClr>
                <a:srgbClr val="A5AB81"/>
              </a:buClr>
            </a:pPr>
            <a:r>
              <a:rPr lang="ru-RU" sz="1500" b="1" dirty="0">
                <a:solidFill>
                  <a:srgbClr val="002060"/>
                </a:solidFill>
                <a:latin typeface="Calibri" panose="020F0502020204030204" pitchFamily="34" charset="0"/>
                <a:cs typeface="Calibri" panose="020F0502020204030204" pitchFamily="34" charset="0"/>
              </a:rPr>
              <a:t>                 70 % на 30 %</a:t>
            </a:r>
          </a:p>
          <a:p>
            <a:pPr marL="82307">
              <a:spcBef>
                <a:spcPts val="225"/>
              </a:spcBef>
              <a:buClr>
                <a:srgbClr val="A5AB81"/>
              </a:buClr>
            </a:pPr>
            <a:r>
              <a:rPr lang="ru-RU" sz="1500" b="1" dirty="0">
                <a:solidFill>
                  <a:srgbClr val="002060"/>
                </a:solidFill>
                <a:latin typeface="Calibri" panose="020F0502020204030204" pitchFamily="34" charset="0"/>
                <a:cs typeface="Calibri" panose="020F0502020204030204" pitchFamily="34" charset="0"/>
              </a:rPr>
              <a:t>Пошлины 100 %  - ЦПЭ               </a:t>
            </a:r>
          </a:p>
        </p:txBody>
      </p:sp>
      <p:sp>
        <p:nvSpPr>
          <p:cNvPr id="7" name="TextBox 6">
            <a:extLst>
              <a:ext uri="{FF2B5EF4-FFF2-40B4-BE49-F238E27FC236}">
                <a16:creationId xmlns:a16="http://schemas.microsoft.com/office/drawing/2014/main" id="{23565116-6888-412C-BF95-D1F3E7D57788}"/>
              </a:ext>
            </a:extLst>
          </p:cNvPr>
          <p:cNvSpPr txBox="1"/>
          <p:nvPr/>
        </p:nvSpPr>
        <p:spPr>
          <a:xfrm>
            <a:off x="1577448" y="3121218"/>
            <a:ext cx="7230678" cy="2036968"/>
          </a:xfrm>
          <a:prstGeom prst="rect">
            <a:avLst/>
          </a:prstGeom>
          <a:noFill/>
        </p:spPr>
        <p:txBody>
          <a:bodyPr wrap="square" rtlCol="0">
            <a:spAutoFit/>
          </a:bodyPr>
          <a:lstStyle/>
          <a:p>
            <a:pPr algn="ctr" defTabSz="601527">
              <a:lnSpc>
                <a:spcPct val="90000"/>
              </a:lnSpc>
              <a:spcBef>
                <a:spcPct val="0"/>
              </a:spcBef>
            </a:pPr>
            <a:r>
              <a:rPr lang="ru-RU" sz="2100" b="1" dirty="0">
                <a:solidFill>
                  <a:srgbClr val="002060"/>
                </a:solidFill>
                <a:latin typeface="Calibri" panose="020F0502020204030204" pitchFamily="34" charset="0"/>
                <a:ea typeface="+mj-ea"/>
                <a:cs typeface="Calibri" panose="020F0502020204030204" pitchFamily="34" charset="0"/>
              </a:rPr>
              <a:t>Самостоятельная услуга</a:t>
            </a:r>
          </a:p>
          <a:p>
            <a:pPr algn="ctr" defTabSz="601527">
              <a:lnSpc>
                <a:spcPct val="90000"/>
              </a:lnSpc>
              <a:spcBef>
                <a:spcPct val="0"/>
              </a:spcBef>
            </a:pPr>
            <a:endParaRPr lang="ru-RU" sz="1200" b="1" dirty="0">
              <a:solidFill>
                <a:srgbClr val="002060"/>
              </a:solidFill>
              <a:latin typeface="Calibri" panose="020F0502020204030204" pitchFamily="34" charset="0"/>
              <a:ea typeface="+mj-ea"/>
              <a:cs typeface="Calibri" panose="020F0502020204030204" pitchFamily="34" charset="0"/>
            </a:endParaRPr>
          </a:p>
          <a:p>
            <a:pPr marL="82307">
              <a:spcBef>
                <a:spcPts val="225"/>
              </a:spcBef>
              <a:buClr>
                <a:srgbClr val="A5AB81"/>
              </a:buClr>
            </a:pPr>
            <a:r>
              <a:rPr lang="ru-RU" sz="1500" b="1" i="1" dirty="0">
                <a:solidFill>
                  <a:srgbClr val="002060"/>
                </a:solidFill>
                <a:latin typeface="Calibri" panose="020F0502020204030204" pitchFamily="34" charset="0"/>
                <a:cs typeface="Calibri" panose="020F0502020204030204" pitchFamily="34" charset="0"/>
              </a:rPr>
              <a:t>Содействие в приведение продукции и (или) производственного процесса в соответствие с требованиями, предъявляемыми на внешних рынках для экспорта товаров (работ, услуг) (сертификация)</a:t>
            </a:r>
          </a:p>
          <a:p>
            <a:pPr marL="82307">
              <a:spcBef>
                <a:spcPts val="225"/>
              </a:spcBef>
              <a:buClr>
                <a:srgbClr val="A5AB81"/>
              </a:buClr>
            </a:pPr>
            <a:r>
              <a:rPr lang="ru-RU" sz="1500" dirty="0">
                <a:solidFill>
                  <a:srgbClr val="002060"/>
                </a:solidFill>
                <a:latin typeface="Calibri" panose="020F0502020204030204" pitchFamily="34" charset="0"/>
                <a:cs typeface="Calibri" panose="020F0502020204030204" pitchFamily="34" charset="0"/>
              </a:rPr>
              <a:t>                                          Затраты ЦПЭ и СМСП</a:t>
            </a:r>
          </a:p>
          <a:p>
            <a:pPr marL="82307">
              <a:spcBef>
                <a:spcPts val="225"/>
              </a:spcBef>
              <a:buClr>
                <a:srgbClr val="A5AB81"/>
              </a:buClr>
            </a:pPr>
            <a:r>
              <a:rPr lang="ru-RU" sz="1500" b="1" dirty="0">
                <a:solidFill>
                  <a:srgbClr val="002060"/>
                </a:solidFill>
                <a:latin typeface="Calibri" panose="020F0502020204030204" pitchFamily="34" charset="0"/>
                <a:cs typeface="Calibri" panose="020F0502020204030204" pitchFamily="34" charset="0"/>
              </a:rPr>
              <a:t>                                                          80 % на 20 %</a:t>
            </a:r>
          </a:p>
          <a:p>
            <a:pPr marL="82307">
              <a:spcBef>
                <a:spcPts val="225"/>
              </a:spcBef>
              <a:buClr>
                <a:srgbClr val="A5AB81"/>
              </a:buClr>
            </a:pPr>
            <a:endParaRPr lang="ru-RU" sz="1500" b="1" i="1" dirty="0">
              <a:solidFill>
                <a:srgbClr val="002060"/>
              </a:solidFill>
              <a:latin typeface="Calibri" panose="020F0502020204030204" pitchFamily="34" charset="0"/>
              <a:cs typeface="Calibri" panose="020F0502020204030204" pitchFamily="34" charset="0"/>
            </a:endParaRPr>
          </a:p>
        </p:txBody>
      </p:sp>
      <p:pic>
        <p:nvPicPr>
          <p:cNvPr id="14" name="Рисунок 13">
            <a:extLst>
              <a:ext uri="{FF2B5EF4-FFF2-40B4-BE49-F238E27FC236}">
                <a16:creationId xmlns:a16="http://schemas.microsoft.com/office/drawing/2014/main" id="{93579BFB-1E6D-4D16-997F-45C0126608A6}"/>
              </a:ext>
            </a:extLst>
          </p:cNvPr>
          <p:cNvPicPr>
            <a:picLocks noChangeAspect="1"/>
          </p:cNvPicPr>
          <p:nvPr/>
        </p:nvPicPr>
        <p:blipFill>
          <a:blip r:embed="rId4"/>
          <a:stretch>
            <a:fillRect/>
          </a:stretch>
        </p:blipFill>
        <p:spPr>
          <a:xfrm>
            <a:off x="7416576" y="172938"/>
            <a:ext cx="1944216" cy="590889"/>
          </a:xfrm>
          <a:prstGeom prst="rect">
            <a:avLst/>
          </a:prstGeom>
        </p:spPr>
      </p:pic>
      <p:pic>
        <p:nvPicPr>
          <p:cNvPr id="6" name="Рисунок 5">
            <a:extLst>
              <a:ext uri="{FF2B5EF4-FFF2-40B4-BE49-F238E27FC236}">
                <a16:creationId xmlns:a16="http://schemas.microsoft.com/office/drawing/2014/main" id="{81B94336-B002-4726-96B9-CAD19F090960}"/>
              </a:ext>
            </a:extLst>
          </p:cNvPr>
          <p:cNvPicPr>
            <a:picLocks noChangeAspect="1"/>
          </p:cNvPicPr>
          <p:nvPr/>
        </p:nvPicPr>
        <p:blipFill>
          <a:blip r:embed="rId5"/>
          <a:stretch>
            <a:fillRect/>
          </a:stretch>
        </p:blipFill>
        <p:spPr>
          <a:xfrm>
            <a:off x="0" y="0"/>
            <a:ext cx="415986" cy="5670550"/>
          </a:xfrm>
          <a:prstGeom prst="rect">
            <a:avLst/>
          </a:prstGeom>
        </p:spPr>
      </p:pic>
    </p:spTree>
    <p:extLst>
      <p:ext uri="{BB962C8B-B14F-4D97-AF65-F5344CB8AC3E}">
        <p14:creationId xmlns:p14="http://schemas.microsoft.com/office/powerpoint/2010/main" val="3808393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0F654093-8601-4DF7-8C5B-6CFCC545F4D3}"/>
              </a:ext>
            </a:extLst>
          </p:cNvPr>
          <p:cNvSpPr/>
          <p:nvPr/>
        </p:nvSpPr>
        <p:spPr>
          <a:xfrm>
            <a:off x="1030322" y="3553526"/>
            <a:ext cx="8019982" cy="211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pic>
        <p:nvPicPr>
          <p:cNvPr id="10" name="Рисунок 9">
            <a:extLst>
              <a:ext uri="{FF2B5EF4-FFF2-40B4-BE49-F238E27FC236}">
                <a16:creationId xmlns:a16="http://schemas.microsoft.com/office/drawing/2014/main" id="{C1B146E8-B4EA-4A09-B9E0-255D023CFA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6249" y="140955"/>
            <a:ext cx="2356515" cy="718442"/>
          </a:xfrm>
          <a:prstGeom prst="rect">
            <a:avLst/>
          </a:prstGeom>
        </p:spPr>
      </p:pic>
      <p:sp>
        <p:nvSpPr>
          <p:cNvPr id="6" name="TextBox 5">
            <a:extLst>
              <a:ext uri="{FF2B5EF4-FFF2-40B4-BE49-F238E27FC236}">
                <a16:creationId xmlns:a16="http://schemas.microsoft.com/office/drawing/2014/main" id="{DB6A8F0E-513B-4CA7-8135-B753A09D8038}"/>
              </a:ext>
            </a:extLst>
          </p:cNvPr>
          <p:cNvSpPr txBox="1"/>
          <p:nvPr/>
        </p:nvSpPr>
        <p:spPr>
          <a:xfrm>
            <a:off x="2507759" y="1038438"/>
            <a:ext cx="4808727" cy="507831"/>
          </a:xfrm>
          <a:prstGeom prst="rect">
            <a:avLst/>
          </a:prstGeom>
          <a:noFill/>
        </p:spPr>
        <p:txBody>
          <a:bodyPr wrap="square" rtlCol="0">
            <a:spAutoFit/>
          </a:bodyPr>
          <a:lstStyle/>
          <a:p>
            <a:pPr algn="ctr"/>
            <a:r>
              <a:rPr lang="ru-RU" sz="2700" b="1" dirty="0">
                <a:solidFill>
                  <a:srgbClr val="002060"/>
                </a:solidFill>
                <a:latin typeface="Calibri" panose="020F0502020204030204" pitchFamily="34" charset="0"/>
                <a:ea typeface="+mj-ea"/>
                <a:cs typeface="Calibri" panose="020F0502020204030204" pitchFamily="34" charset="0"/>
              </a:rPr>
              <a:t>Образовательные услуги</a:t>
            </a:r>
          </a:p>
        </p:txBody>
      </p:sp>
      <p:sp>
        <p:nvSpPr>
          <p:cNvPr id="9" name="TextBox 8">
            <a:extLst>
              <a:ext uri="{FF2B5EF4-FFF2-40B4-BE49-F238E27FC236}">
                <a16:creationId xmlns:a16="http://schemas.microsoft.com/office/drawing/2014/main" id="{3CFAE125-4062-4C22-A393-4C25C1B461DB}"/>
              </a:ext>
            </a:extLst>
          </p:cNvPr>
          <p:cNvSpPr txBox="1"/>
          <p:nvPr/>
        </p:nvSpPr>
        <p:spPr>
          <a:xfrm>
            <a:off x="1810237" y="1881335"/>
            <a:ext cx="6417072" cy="1805623"/>
          </a:xfrm>
          <a:prstGeom prst="rect">
            <a:avLst/>
          </a:prstGeom>
          <a:noFill/>
        </p:spPr>
        <p:txBody>
          <a:bodyPr wrap="square" rtlCol="0">
            <a:spAutoFit/>
          </a:bodyPr>
          <a:lstStyle/>
          <a:p>
            <a:pPr marL="82307">
              <a:spcBef>
                <a:spcPts val="225"/>
              </a:spcBef>
              <a:buClr>
                <a:srgbClr val="A5AB81"/>
              </a:buClr>
            </a:pPr>
            <a:r>
              <a:rPr lang="ru-RU" b="1" dirty="0">
                <a:solidFill>
                  <a:srgbClr val="002060"/>
                </a:solidFill>
                <a:latin typeface="Calibri" panose="020F0502020204030204" pitchFamily="34" charset="0"/>
                <a:cs typeface="Calibri" panose="020F0502020204030204" pitchFamily="34" charset="0"/>
              </a:rPr>
              <a:t>Проведение экспортных семинаров в рамках соглашения с АНО ДПО «Школа экспорта АО «Российской экспортный центр» </a:t>
            </a:r>
          </a:p>
          <a:p>
            <a:pPr marL="82307">
              <a:spcBef>
                <a:spcPts val="225"/>
              </a:spcBef>
              <a:buClr>
                <a:srgbClr val="A5AB81"/>
              </a:buClr>
            </a:pPr>
            <a:endParaRPr lang="ru-RU" b="1" dirty="0">
              <a:solidFill>
                <a:srgbClr val="002060"/>
              </a:solidFill>
              <a:latin typeface="Calibri" panose="020F0502020204030204" pitchFamily="34" charset="0"/>
              <a:cs typeface="Calibri" panose="020F0502020204030204" pitchFamily="34" charset="0"/>
            </a:endParaRPr>
          </a:p>
          <a:p>
            <a:pPr marL="82307">
              <a:spcBef>
                <a:spcPts val="225"/>
              </a:spcBef>
              <a:buClr>
                <a:srgbClr val="A5AB81"/>
              </a:buClr>
            </a:pPr>
            <a:r>
              <a:rPr lang="ru-RU" b="1" dirty="0">
                <a:solidFill>
                  <a:srgbClr val="002060"/>
                </a:solidFill>
                <a:latin typeface="Calibri" panose="020F0502020204030204" pitchFamily="34" charset="0"/>
                <a:cs typeface="Calibri" panose="020F0502020204030204" pitchFamily="34" charset="0"/>
              </a:rPr>
              <a:t>Проведение мастер-классов, экспортных семинаров и вебинаров с участие приглашенных экспертов</a:t>
            </a:r>
          </a:p>
        </p:txBody>
      </p:sp>
      <p:pic>
        <p:nvPicPr>
          <p:cNvPr id="13" name="Рисунок 12" descr="Маркетинг">
            <a:extLst>
              <a:ext uri="{FF2B5EF4-FFF2-40B4-BE49-F238E27FC236}">
                <a16:creationId xmlns:a16="http://schemas.microsoft.com/office/drawing/2014/main" id="{5E9EAF7B-70C6-49AF-BF62-AD76A17EF3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2735" y="1976630"/>
            <a:ext cx="417502" cy="417502"/>
          </a:xfrm>
          <a:prstGeom prst="rect">
            <a:avLst/>
          </a:prstGeom>
        </p:spPr>
      </p:pic>
      <p:pic>
        <p:nvPicPr>
          <p:cNvPr id="14" name="Рисунок 13" descr="Маркетинг">
            <a:extLst>
              <a:ext uri="{FF2B5EF4-FFF2-40B4-BE49-F238E27FC236}">
                <a16:creationId xmlns:a16="http://schemas.microsoft.com/office/drawing/2014/main" id="{7766CAD3-18E7-4FFE-A46B-04EA4D7806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2735" y="3096879"/>
            <a:ext cx="417502" cy="417502"/>
          </a:xfrm>
          <a:prstGeom prst="rect">
            <a:avLst/>
          </a:prstGeom>
        </p:spPr>
      </p:pic>
      <p:pic>
        <p:nvPicPr>
          <p:cNvPr id="16" name="Рисунок 15">
            <a:extLst>
              <a:ext uri="{FF2B5EF4-FFF2-40B4-BE49-F238E27FC236}">
                <a16:creationId xmlns:a16="http://schemas.microsoft.com/office/drawing/2014/main" id="{A152C119-6BB8-40E9-B5FA-5F8F78FC37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4461" y="4389705"/>
            <a:ext cx="1464248" cy="1235459"/>
          </a:xfrm>
          <a:prstGeom prst="rect">
            <a:avLst/>
          </a:prstGeom>
        </p:spPr>
      </p:pic>
      <p:pic>
        <p:nvPicPr>
          <p:cNvPr id="11" name="Рисунок 10">
            <a:extLst>
              <a:ext uri="{FF2B5EF4-FFF2-40B4-BE49-F238E27FC236}">
                <a16:creationId xmlns:a16="http://schemas.microsoft.com/office/drawing/2014/main" id="{89D0ACD4-A7F6-4155-8088-8716AD09EB0C}"/>
              </a:ext>
            </a:extLst>
          </p:cNvPr>
          <p:cNvPicPr>
            <a:picLocks noChangeAspect="1"/>
          </p:cNvPicPr>
          <p:nvPr/>
        </p:nvPicPr>
        <p:blipFill>
          <a:blip r:embed="rId6"/>
          <a:stretch>
            <a:fillRect/>
          </a:stretch>
        </p:blipFill>
        <p:spPr>
          <a:xfrm>
            <a:off x="7416576" y="172938"/>
            <a:ext cx="1944216" cy="590889"/>
          </a:xfrm>
          <a:prstGeom prst="rect">
            <a:avLst/>
          </a:prstGeom>
        </p:spPr>
      </p:pic>
      <p:pic>
        <p:nvPicPr>
          <p:cNvPr id="3" name="Рисунок 2">
            <a:extLst>
              <a:ext uri="{FF2B5EF4-FFF2-40B4-BE49-F238E27FC236}">
                <a16:creationId xmlns:a16="http://schemas.microsoft.com/office/drawing/2014/main" id="{92FEE8CF-3D79-49D4-B042-36E846E9710F}"/>
              </a:ext>
            </a:extLst>
          </p:cNvPr>
          <p:cNvPicPr>
            <a:picLocks noChangeAspect="1"/>
          </p:cNvPicPr>
          <p:nvPr/>
        </p:nvPicPr>
        <p:blipFill>
          <a:blip r:embed="rId7"/>
          <a:stretch>
            <a:fillRect/>
          </a:stretch>
        </p:blipFill>
        <p:spPr>
          <a:xfrm>
            <a:off x="-18073" y="8806"/>
            <a:ext cx="415986" cy="5670550"/>
          </a:xfrm>
          <a:prstGeom prst="rect">
            <a:avLst/>
          </a:prstGeom>
        </p:spPr>
      </p:pic>
    </p:spTree>
    <p:extLst>
      <p:ext uri="{BB962C8B-B14F-4D97-AF65-F5344CB8AC3E}">
        <p14:creationId xmlns:p14="http://schemas.microsoft.com/office/powerpoint/2010/main" val="601691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0F654093-8601-4DF7-8C5B-6CFCC545F4D3}"/>
              </a:ext>
            </a:extLst>
          </p:cNvPr>
          <p:cNvSpPr/>
          <p:nvPr/>
        </p:nvSpPr>
        <p:spPr>
          <a:xfrm>
            <a:off x="1030322" y="3553526"/>
            <a:ext cx="8019982" cy="211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t>В 19  международных выставках приняли участие 83 СМСП:</a:t>
            </a:r>
          </a:p>
        </p:txBody>
      </p:sp>
      <p:pic>
        <p:nvPicPr>
          <p:cNvPr id="2" name="Рисунок 1">
            <a:extLst>
              <a:ext uri="{FF2B5EF4-FFF2-40B4-BE49-F238E27FC236}">
                <a16:creationId xmlns:a16="http://schemas.microsoft.com/office/drawing/2014/main" id="{EB842DEF-923D-466A-A48C-FCE0C744D237}"/>
              </a:ext>
            </a:extLst>
          </p:cNvPr>
          <p:cNvPicPr>
            <a:picLocks noChangeAspect="1"/>
          </p:cNvPicPr>
          <p:nvPr/>
        </p:nvPicPr>
        <p:blipFill>
          <a:blip r:embed="rId2"/>
          <a:stretch>
            <a:fillRect/>
          </a:stretch>
        </p:blipFill>
        <p:spPr>
          <a:xfrm>
            <a:off x="4697335" y="1683294"/>
            <a:ext cx="685955" cy="685955"/>
          </a:xfrm>
          <a:prstGeom prst="rect">
            <a:avLst/>
          </a:prstGeom>
        </p:spPr>
      </p:pic>
      <p:sp>
        <p:nvSpPr>
          <p:cNvPr id="7" name="Прямоугольник 6">
            <a:extLst>
              <a:ext uri="{FF2B5EF4-FFF2-40B4-BE49-F238E27FC236}">
                <a16:creationId xmlns:a16="http://schemas.microsoft.com/office/drawing/2014/main" id="{22F3A66A-4806-4CB7-AF31-85AC5D4DAFF0}"/>
              </a:ext>
            </a:extLst>
          </p:cNvPr>
          <p:cNvSpPr/>
          <p:nvPr/>
        </p:nvSpPr>
        <p:spPr>
          <a:xfrm>
            <a:off x="2139430" y="612400"/>
            <a:ext cx="5954162" cy="1015663"/>
          </a:xfrm>
          <a:prstGeom prst="rect">
            <a:avLst/>
          </a:prstGeom>
        </p:spPr>
        <p:txBody>
          <a:bodyPr wrap="square">
            <a:spAutoFit/>
          </a:bodyPr>
          <a:lstStyle/>
          <a:p>
            <a:pPr lvl="0" algn="ctr"/>
            <a:r>
              <a:rPr lang="ru-RU" sz="3000" b="1" dirty="0">
                <a:solidFill>
                  <a:srgbClr val="002060"/>
                </a:solidFill>
                <a:latin typeface="Calibri" panose="020F0502020204030204" pitchFamily="34" charset="0"/>
                <a:cs typeface="Calibri" panose="020F0502020204030204" pitchFamily="34" charset="0"/>
              </a:rPr>
              <a:t>Контакты </a:t>
            </a:r>
            <a:br>
              <a:rPr lang="ru-RU" sz="3000" b="1" dirty="0">
                <a:solidFill>
                  <a:srgbClr val="002060"/>
                </a:solidFill>
                <a:latin typeface="Calibri" panose="020F0502020204030204" pitchFamily="34" charset="0"/>
                <a:cs typeface="Calibri" panose="020F0502020204030204" pitchFamily="34" charset="0"/>
              </a:rPr>
            </a:br>
            <a:r>
              <a:rPr lang="ru-RU" sz="3000" b="1" dirty="0">
                <a:solidFill>
                  <a:srgbClr val="002060"/>
                </a:solidFill>
                <a:latin typeface="Calibri" panose="020F0502020204030204" pitchFamily="34" charset="0"/>
                <a:cs typeface="Calibri" panose="020F0502020204030204" pitchFamily="34" charset="0"/>
              </a:rPr>
              <a:t>Центра поддержки экспорта</a:t>
            </a:r>
          </a:p>
        </p:txBody>
      </p:sp>
      <p:sp>
        <p:nvSpPr>
          <p:cNvPr id="8" name="Прямоугольник 7">
            <a:extLst>
              <a:ext uri="{FF2B5EF4-FFF2-40B4-BE49-F238E27FC236}">
                <a16:creationId xmlns:a16="http://schemas.microsoft.com/office/drawing/2014/main" id="{1C650886-DB93-42ED-A953-2EBCBB24B941}"/>
              </a:ext>
            </a:extLst>
          </p:cNvPr>
          <p:cNvSpPr/>
          <p:nvPr/>
        </p:nvSpPr>
        <p:spPr>
          <a:xfrm>
            <a:off x="1356642" y="2246401"/>
            <a:ext cx="3862023" cy="1125629"/>
          </a:xfrm>
          <a:prstGeom prst="rect">
            <a:avLst/>
          </a:prstGeom>
        </p:spPr>
        <p:txBody>
          <a:bodyPr wrap="square">
            <a:spAutoFit/>
          </a:bodyPr>
          <a:lstStyle/>
          <a:p>
            <a:pPr>
              <a:lnSpc>
                <a:spcPct val="107000"/>
              </a:lnSpc>
              <a:spcAft>
                <a:spcPts val="600"/>
              </a:spcAft>
            </a:pPr>
            <a:r>
              <a:rPr lang="ru-RU" sz="1350" b="1" dirty="0">
                <a:solidFill>
                  <a:srgbClr val="002060"/>
                </a:solidFill>
                <a:latin typeface="Calibri" panose="020F0502020204030204" pitchFamily="34" charset="0"/>
                <a:cs typeface="Calibri" panose="020F0502020204030204" pitchFamily="34" charset="0"/>
              </a:rPr>
              <a:t>Руководитель Центра: </a:t>
            </a:r>
            <a:br>
              <a:rPr lang="ru-RU" sz="1350" b="1" dirty="0">
                <a:solidFill>
                  <a:srgbClr val="002060"/>
                </a:solidFill>
                <a:latin typeface="Calibri" panose="020F0502020204030204" pitchFamily="34" charset="0"/>
                <a:cs typeface="Calibri" panose="020F0502020204030204" pitchFamily="34" charset="0"/>
              </a:rPr>
            </a:br>
            <a:r>
              <a:rPr lang="ru-RU" sz="1350" b="1" dirty="0">
                <a:solidFill>
                  <a:srgbClr val="002060"/>
                </a:solidFill>
                <a:latin typeface="Calibri" panose="020F0502020204030204" pitchFamily="34" charset="0"/>
                <a:cs typeface="Calibri" panose="020F0502020204030204" pitchFamily="34" charset="0"/>
              </a:rPr>
              <a:t>Москвитина Римма Станиславовна</a:t>
            </a:r>
          </a:p>
          <a:p>
            <a:pPr>
              <a:lnSpc>
                <a:spcPct val="107000"/>
              </a:lnSpc>
              <a:spcAft>
                <a:spcPts val="600"/>
              </a:spcAft>
            </a:pPr>
            <a:r>
              <a:rPr lang="ru-RU" sz="1350" dirty="0">
                <a:solidFill>
                  <a:srgbClr val="002060"/>
                </a:solidFill>
                <a:latin typeface="Calibri" panose="020F0502020204030204" pitchFamily="34" charset="0"/>
                <a:cs typeface="Calibri" panose="020F0502020204030204" pitchFamily="34" charset="0"/>
              </a:rPr>
              <a:t>Тел</a:t>
            </a:r>
            <a:r>
              <a:rPr lang="en-US" sz="1350" dirty="0">
                <a:solidFill>
                  <a:srgbClr val="002060"/>
                </a:solidFill>
                <a:latin typeface="Calibri" panose="020F0502020204030204" pitchFamily="34" charset="0"/>
                <a:cs typeface="Calibri" panose="020F0502020204030204" pitchFamily="34" charset="0"/>
              </a:rPr>
              <a:t>.: </a:t>
            </a:r>
            <a:r>
              <a:rPr lang="ru-RU" sz="1350" dirty="0">
                <a:solidFill>
                  <a:srgbClr val="002060"/>
                </a:solidFill>
                <a:latin typeface="Calibri" panose="020F0502020204030204" pitchFamily="34" charset="0"/>
                <a:cs typeface="Calibri" panose="020F0502020204030204" pitchFamily="34" charset="0"/>
              </a:rPr>
              <a:t>+7 (</a:t>
            </a:r>
            <a:r>
              <a:rPr lang="en-US" sz="1350" dirty="0">
                <a:solidFill>
                  <a:srgbClr val="002060"/>
                </a:solidFill>
                <a:latin typeface="Calibri" panose="020F0502020204030204" pitchFamily="34" charset="0"/>
                <a:cs typeface="Calibri" panose="020F0502020204030204" pitchFamily="34" charset="0"/>
              </a:rPr>
              <a:t>3852)</a:t>
            </a:r>
            <a:r>
              <a:rPr lang="ru-RU" sz="1350" dirty="0">
                <a:solidFill>
                  <a:srgbClr val="002060"/>
                </a:solidFill>
                <a:latin typeface="Calibri" panose="020F0502020204030204" pitchFamily="34" charset="0"/>
                <a:cs typeface="Calibri" panose="020F0502020204030204" pitchFamily="34" charset="0"/>
              </a:rPr>
              <a:t> 57-32-66, +7-961-992-70-76</a:t>
            </a:r>
          </a:p>
          <a:p>
            <a:pPr>
              <a:lnSpc>
                <a:spcPct val="107000"/>
              </a:lnSpc>
              <a:spcAft>
                <a:spcPts val="600"/>
              </a:spcAft>
            </a:pPr>
            <a:r>
              <a:rPr lang="en-US" sz="1350" dirty="0">
                <a:solidFill>
                  <a:srgbClr val="002060"/>
                </a:solidFill>
                <a:latin typeface="Calibri" panose="020F0502020204030204" pitchFamily="34" charset="0"/>
                <a:cs typeface="Calibri" panose="020F0502020204030204" pitchFamily="34" charset="0"/>
              </a:rPr>
              <a:t>E-mail: </a:t>
            </a:r>
            <a:r>
              <a:rPr lang="en-US" sz="1350" dirty="0">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moskvitina@altaicpp.ru</a:t>
            </a:r>
            <a:endParaRPr lang="ru-RU" sz="1350" dirty="0">
              <a:solidFill>
                <a:srgbClr val="002060"/>
              </a:solidFill>
              <a:latin typeface="Calibri" panose="020F0502020204030204" pitchFamily="34" charset="0"/>
              <a:cs typeface="Calibri" panose="020F0502020204030204" pitchFamily="34" charset="0"/>
            </a:endParaRPr>
          </a:p>
        </p:txBody>
      </p:sp>
      <p:sp>
        <p:nvSpPr>
          <p:cNvPr id="9" name="Прямоугольник 8">
            <a:extLst>
              <a:ext uri="{FF2B5EF4-FFF2-40B4-BE49-F238E27FC236}">
                <a16:creationId xmlns:a16="http://schemas.microsoft.com/office/drawing/2014/main" id="{51DFFEFD-7AFE-425A-ADD7-8E0F8A2A1B58}"/>
              </a:ext>
            </a:extLst>
          </p:cNvPr>
          <p:cNvSpPr/>
          <p:nvPr/>
        </p:nvSpPr>
        <p:spPr>
          <a:xfrm>
            <a:off x="5520701" y="2119724"/>
            <a:ext cx="3203281" cy="1202573"/>
          </a:xfrm>
          <a:prstGeom prst="rect">
            <a:avLst/>
          </a:prstGeom>
        </p:spPr>
        <p:txBody>
          <a:bodyPr wrap="square">
            <a:spAutoFit/>
          </a:bodyPr>
          <a:lstStyle/>
          <a:p>
            <a:pPr algn="ctr">
              <a:lnSpc>
                <a:spcPct val="107000"/>
              </a:lnSpc>
              <a:spcAft>
                <a:spcPts val="600"/>
              </a:spcAft>
            </a:pPr>
            <a:r>
              <a:rPr lang="ru-RU" sz="1350" b="1" dirty="0">
                <a:solidFill>
                  <a:srgbClr val="002060"/>
                </a:solidFill>
                <a:latin typeface="Calibri" panose="020F0502020204030204" pitchFamily="34" charset="0"/>
                <a:cs typeface="Calibri" panose="020F0502020204030204" pitchFamily="34" charset="0"/>
              </a:rPr>
              <a:t>Социальные сети</a:t>
            </a:r>
          </a:p>
          <a:p>
            <a:pPr algn="ctr">
              <a:lnSpc>
                <a:spcPct val="107000"/>
              </a:lnSpc>
              <a:spcAft>
                <a:spcPts val="600"/>
              </a:spcAft>
            </a:pPr>
            <a:r>
              <a:rPr lang="ru-RU" sz="1350" dirty="0">
                <a:solidFill>
                  <a:srgbClr val="002060"/>
                </a:solidFill>
                <a:latin typeface="Calibri" panose="020F0502020204030204" pitchFamily="34" charset="0"/>
                <a:cs typeface="Calibri" panose="020F0502020204030204" pitchFamily="34" charset="0"/>
              </a:rPr>
              <a:t>Сайт: мойбизнес22.рф</a:t>
            </a:r>
          </a:p>
          <a:p>
            <a:pPr algn="ctr">
              <a:lnSpc>
                <a:spcPct val="107000"/>
              </a:lnSpc>
              <a:spcAft>
                <a:spcPts val="600"/>
              </a:spcAft>
            </a:pPr>
            <a:r>
              <a:rPr lang="ru-RU" sz="1350" dirty="0" err="1">
                <a:solidFill>
                  <a:srgbClr val="002060"/>
                </a:solidFill>
                <a:latin typeface="Calibri" panose="020F0502020204030204" pitchFamily="34" charset="0"/>
                <a:cs typeface="Calibri" panose="020F0502020204030204" pitchFamily="34" charset="0"/>
              </a:rPr>
              <a:t>Вконтакте</a:t>
            </a:r>
            <a:r>
              <a:rPr lang="ru-RU" sz="1350" dirty="0">
                <a:solidFill>
                  <a:srgbClr val="002060"/>
                </a:solidFill>
                <a:latin typeface="Calibri" panose="020F0502020204030204" pitchFamily="34" charset="0"/>
                <a:cs typeface="Calibri" panose="020F0502020204030204" pitchFamily="34" charset="0"/>
              </a:rPr>
              <a:t>: </a:t>
            </a:r>
            <a:r>
              <a:rPr lang="en-US" sz="1350" dirty="0" err="1">
                <a:solidFill>
                  <a:srgbClr val="002060"/>
                </a:solidFill>
                <a:latin typeface="Calibri" panose="020F0502020204030204" pitchFamily="34" charset="0"/>
                <a:cs typeface="Calibri" panose="020F0502020204030204" pitchFamily="34" charset="0"/>
              </a:rPr>
              <a:t>altfond</a:t>
            </a:r>
            <a:r>
              <a:rPr lang="ru-RU" sz="1350" dirty="0">
                <a:solidFill>
                  <a:srgbClr val="002060"/>
                </a:solidFill>
                <a:latin typeface="Calibri" panose="020F0502020204030204" pitchFamily="34" charset="0"/>
                <a:cs typeface="Calibri" panose="020F0502020204030204" pitchFamily="34" charset="0"/>
              </a:rPr>
              <a:t>22_</a:t>
            </a:r>
            <a:r>
              <a:rPr lang="en-US" sz="1350" dirty="0" err="1">
                <a:solidFill>
                  <a:srgbClr val="002060"/>
                </a:solidFill>
                <a:latin typeface="Calibri" panose="020F0502020204030204" pitchFamily="34" charset="0"/>
                <a:cs typeface="Calibri" panose="020F0502020204030204" pitchFamily="34" charset="0"/>
              </a:rPr>
              <a:t>cpe</a:t>
            </a:r>
            <a:endParaRPr lang="ru-RU" sz="1350" dirty="0">
              <a:solidFill>
                <a:srgbClr val="002060"/>
              </a:solidFill>
              <a:latin typeface="Calibri" panose="020F0502020204030204" pitchFamily="34" charset="0"/>
              <a:cs typeface="Calibri" panose="020F0502020204030204" pitchFamily="34" charset="0"/>
            </a:endParaRPr>
          </a:p>
          <a:p>
            <a:pPr algn="ctr">
              <a:lnSpc>
                <a:spcPct val="107000"/>
              </a:lnSpc>
              <a:spcAft>
                <a:spcPts val="600"/>
              </a:spcAft>
            </a:pPr>
            <a:r>
              <a:rPr lang="ru-RU" sz="1350" dirty="0">
                <a:solidFill>
                  <a:srgbClr val="002060"/>
                </a:solidFill>
                <a:latin typeface="Calibri" panose="020F0502020204030204" pitchFamily="34" charset="0"/>
                <a:cs typeface="Calibri" panose="020F0502020204030204" pitchFamily="34" charset="0"/>
              </a:rPr>
              <a:t>Инстаграм</a:t>
            </a:r>
            <a:r>
              <a:rPr lang="en-US" sz="1350" dirty="0">
                <a:solidFill>
                  <a:srgbClr val="002060"/>
                </a:solidFill>
                <a:latin typeface="Calibri" panose="020F0502020204030204" pitchFamily="34" charset="0"/>
                <a:cs typeface="Calibri" panose="020F0502020204030204" pitchFamily="34" charset="0"/>
              </a:rPr>
              <a:t>: </a:t>
            </a:r>
            <a:r>
              <a:rPr lang="en-US" sz="1350" dirty="0" err="1">
                <a:solidFill>
                  <a:srgbClr val="002060"/>
                </a:solidFill>
                <a:latin typeface="Calibri" panose="020F0502020204030204" pitchFamily="34" charset="0"/>
                <a:cs typeface="Calibri" panose="020F0502020204030204" pitchFamily="34" charset="0"/>
              </a:rPr>
              <a:t>export_supporting_center</a:t>
            </a:r>
            <a:endParaRPr lang="ru-RU" sz="1350" dirty="0">
              <a:solidFill>
                <a:srgbClr val="00206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B3DDD4D-6954-4BE7-8116-3F1D6168CBB2}"/>
              </a:ext>
            </a:extLst>
          </p:cNvPr>
          <p:cNvSpPr txBox="1"/>
          <p:nvPr/>
        </p:nvSpPr>
        <p:spPr>
          <a:xfrm>
            <a:off x="2367300" y="3766394"/>
            <a:ext cx="5004461" cy="715581"/>
          </a:xfrm>
          <a:prstGeom prst="rect">
            <a:avLst/>
          </a:prstGeom>
          <a:noFill/>
        </p:spPr>
        <p:txBody>
          <a:bodyPr wrap="square" rtlCol="0">
            <a:spAutoFit/>
          </a:bodyPr>
          <a:lstStyle/>
          <a:p>
            <a:pPr algn="ctr"/>
            <a:r>
              <a:rPr lang="ru-RU" sz="1350" b="1" dirty="0">
                <a:solidFill>
                  <a:srgbClr val="002060"/>
                </a:solidFill>
                <a:latin typeface="Calibri" panose="020F0502020204030204" pitchFamily="34" charset="0"/>
                <a:cs typeface="Calibri" panose="020F0502020204030204" pitchFamily="34" charset="0"/>
              </a:rPr>
              <a:t>Горячая линия: 8-800-222 -83-22 </a:t>
            </a:r>
          </a:p>
          <a:p>
            <a:pPr algn="ctr"/>
            <a:r>
              <a:rPr lang="ru-RU" sz="1350" dirty="0">
                <a:solidFill>
                  <a:srgbClr val="002060"/>
                </a:solidFill>
                <a:latin typeface="Calibri" panose="020F0502020204030204" pitchFamily="34" charset="0"/>
                <a:cs typeface="Calibri" panose="020F0502020204030204" pitchFamily="34" charset="0"/>
              </a:rPr>
              <a:t>Тел.: +7 (3852) 57-32-66                               </a:t>
            </a:r>
          </a:p>
          <a:p>
            <a:pPr algn="ctr"/>
            <a:r>
              <a:rPr lang="ru-RU" sz="1350" dirty="0">
                <a:solidFill>
                  <a:srgbClr val="002060"/>
                </a:solidFill>
                <a:latin typeface="Calibri" panose="020F0502020204030204" pitchFamily="34" charset="0"/>
                <a:cs typeface="Calibri" panose="020F0502020204030204" pitchFamily="34" charset="0"/>
              </a:rPr>
              <a:t>Адрес: центр «Мой бизнес», ул. Мало-Тобольская, д.19</a:t>
            </a:r>
          </a:p>
        </p:txBody>
      </p:sp>
      <p:pic>
        <p:nvPicPr>
          <p:cNvPr id="10" name="Рисунок 9">
            <a:extLst>
              <a:ext uri="{FF2B5EF4-FFF2-40B4-BE49-F238E27FC236}">
                <a16:creationId xmlns:a16="http://schemas.microsoft.com/office/drawing/2014/main" id="{2EFF8928-C99D-4251-BDAE-2B982FB867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9042" y="146745"/>
            <a:ext cx="2356515" cy="718442"/>
          </a:xfrm>
          <a:prstGeom prst="rect">
            <a:avLst/>
          </a:prstGeom>
        </p:spPr>
      </p:pic>
      <p:pic>
        <p:nvPicPr>
          <p:cNvPr id="12" name="Рисунок 11">
            <a:extLst>
              <a:ext uri="{FF2B5EF4-FFF2-40B4-BE49-F238E27FC236}">
                <a16:creationId xmlns:a16="http://schemas.microsoft.com/office/drawing/2014/main" id="{93863B2F-0E79-4CEE-91E9-650A17C19704}"/>
              </a:ext>
            </a:extLst>
          </p:cNvPr>
          <p:cNvPicPr>
            <a:picLocks noChangeAspect="1"/>
          </p:cNvPicPr>
          <p:nvPr/>
        </p:nvPicPr>
        <p:blipFill>
          <a:blip r:embed="rId5"/>
          <a:stretch>
            <a:fillRect/>
          </a:stretch>
        </p:blipFill>
        <p:spPr>
          <a:xfrm>
            <a:off x="7416576" y="172938"/>
            <a:ext cx="1944216" cy="590889"/>
          </a:xfrm>
          <a:prstGeom prst="rect">
            <a:avLst/>
          </a:prstGeom>
        </p:spPr>
      </p:pic>
      <p:pic>
        <p:nvPicPr>
          <p:cNvPr id="4" name="Рисунок 3">
            <a:extLst>
              <a:ext uri="{FF2B5EF4-FFF2-40B4-BE49-F238E27FC236}">
                <a16:creationId xmlns:a16="http://schemas.microsoft.com/office/drawing/2014/main" id="{3FC2D23D-DA50-4290-B12B-AEBB22049B58}"/>
              </a:ext>
            </a:extLst>
          </p:cNvPr>
          <p:cNvPicPr>
            <a:picLocks noChangeAspect="1"/>
          </p:cNvPicPr>
          <p:nvPr/>
        </p:nvPicPr>
        <p:blipFill>
          <a:blip r:embed="rId6"/>
          <a:stretch>
            <a:fillRect/>
          </a:stretch>
        </p:blipFill>
        <p:spPr>
          <a:xfrm>
            <a:off x="-4072" y="0"/>
            <a:ext cx="415986" cy="5670550"/>
          </a:xfrm>
          <a:prstGeom prst="rect">
            <a:avLst/>
          </a:prstGeom>
        </p:spPr>
      </p:pic>
    </p:spTree>
    <p:extLst>
      <p:ext uri="{BB962C8B-B14F-4D97-AF65-F5344CB8AC3E}">
        <p14:creationId xmlns:p14="http://schemas.microsoft.com/office/powerpoint/2010/main" val="3589145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0F654093-8601-4DF7-8C5B-6CFCC545F4D3}"/>
              </a:ext>
            </a:extLst>
          </p:cNvPr>
          <p:cNvSpPr/>
          <p:nvPr/>
        </p:nvSpPr>
        <p:spPr>
          <a:xfrm>
            <a:off x="1030322" y="3553526"/>
            <a:ext cx="8019982" cy="211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t>В 19  международных выставках приняли участие 83 СМСП:</a:t>
            </a:r>
          </a:p>
        </p:txBody>
      </p:sp>
      <p:sp>
        <p:nvSpPr>
          <p:cNvPr id="10" name="TextBox 9">
            <a:extLst>
              <a:ext uri="{FF2B5EF4-FFF2-40B4-BE49-F238E27FC236}">
                <a16:creationId xmlns:a16="http://schemas.microsoft.com/office/drawing/2014/main" id="{D7CEF0D0-9DCB-44FF-90AE-7367665AFF9D}"/>
              </a:ext>
            </a:extLst>
          </p:cNvPr>
          <p:cNvSpPr txBox="1"/>
          <p:nvPr/>
        </p:nvSpPr>
        <p:spPr>
          <a:xfrm>
            <a:off x="1592571" y="1146108"/>
            <a:ext cx="6895483" cy="3647415"/>
          </a:xfrm>
          <a:prstGeom prst="rect">
            <a:avLst/>
          </a:prstGeom>
          <a:noFill/>
        </p:spPr>
        <p:txBody>
          <a:bodyPr wrap="square" lIns="68581" tIns="34293" rIns="68581" bIns="34293" rtlCol="0">
            <a:spAutoFit/>
          </a:bodyPr>
          <a:lstStyle/>
          <a:p>
            <a:pPr algn="ctr"/>
            <a:r>
              <a:rPr lang="ru-RU" sz="6001" b="1" dirty="0">
                <a:solidFill>
                  <a:srgbClr val="002060"/>
                </a:solidFill>
                <a:latin typeface="Calibri" panose="020F0502020204030204" pitchFamily="34" charset="0"/>
                <a:cs typeface="Calibri" panose="020F0502020204030204" pitchFamily="34" charset="0"/>
              </a:rPr>
              <a:t>Экспортировать просто!</a:t>
            </a:r>
          </a:p>
          <a:p>
            <a:pPr algn="ctr"/>
            <a:endParaRPr lang="ru-RU" sz="2250" b="1" dirty="0">
              <a:solidFill>
                <a:srgbClr val="002060"/>
              </a:solidFill>
              <a:latin typeface="Calibri" panose="020F0502020204030204" pitchFamily="34" charset="0"/>
              <a:cs typeface="Calibri" panose="020F0502020204030204" pitchFamily="34" charset="0"/>
            </a:endParaRPr>
          </a:p>
          <a:p>
            <a:pPr algn="ctr"/>
            <a:r>
              <a:rPr lang="ru-RU" sz="3000" b="1" dirty="0">
                <a:solidFill>
                  <a:srgbClr val="002060"/>
                </a:solidFill>
                <a:latin typeface="Calibri" panose="020F0502020204030204" pitchFamily="34" charset="0"/>
                <a:cs typeface="Calibri" panose="020F0502020204030204" pitchFamily="34" charset="0"/>
              </a:rPr>
              <a:t>вместе с </a:t>
            </a:r>
          </a:p>
          <a:p>
            <a:pPr algn="ctr"/>
            <a:r>
              <a:rPr lang="ru-RU" sz="3000" b="1" dirty="0">
                <a:solidFill>
                  <a:srgbClr val="002060"/>
                </a:solidFill>
                <a:latin typeface="Calibri" panose="020F0502020204030204" pitchFamily="34" charset="0"/>
                <a:cs typeface="Calibri" panose="020F0502020204030204" pitchFamily="34" charset="0"/>
              </a:rPr>
              <a:t>Центром поддержки экспорта </a:t>
            </a:r>
          </a:p>
          <a:p>
            <a:pPr algn="ctr"/>
            <a:r>
              <a:rPr lang="ru-RU" sz="3000" b="1" dirty="0">
                <a:solidFill>
                  <a:srgbClr val="002060"/>
                </a:solidFill>
                <a:latin typeface="Calibri" panose="020F0502020204030204" pitchFamily="34" charset="0"/>
                <a:cs typeface="Calibri" panose="020F0502020204030204" pitchFamily="34" charset="0"/>
              </a:rPr>
              <a:t>Алтайского фонда МСП</a:t>
            </a:r>
          </a:p>
        </p:txBody>
      </p:sp>
      <p:pic>
        <p:nvPicPr>
          <p:cNvPr id="7" name="Рисунок 6">
            <a:extLst>
              <a:ext uri="{FF2B5EF4-FFF2-40B4-BE49-F238E27FC236}">
                <a16:creationId xmlns:a16="http://schemas.microsoft.com/office/drawing/2014/main" id="{F2F7D97F-27A3-41DF-8A2B-B53E7CE71B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2996" y="269326"/>
            <a:ext cx="2356515" cy="718442"/>
          </a:xfrm>
          <a:prstGeom prst="rect">
            <a:avLst/>
          </a:prstGeom>
        </p:spPr>
      </p:pic>
      <p:pic>
        <p:nvPicPr>
          <p:cNvPr id="6" name="Рисунок 5">
            <a:extLst>
              <a:ext uri="{FF2B5EF4-FFF2-40B4-BE49-F238E27FC236}">
                <a16:creationId xmlns:a16="http://schemas.microsoft.com/office/drawing/2014/main" id="{E4328E98-2796-42A7-B6F9-CB886CD7C027}"/>
              </a:ext>
            </a:extLst>
          </p:cNvPr>
          <p:cNvPicPr>
            <a:picLocks noChangeAspect="1"/>
          </p:cNvPicPr>
          <p:nvPr/>
        </p:nvPicPr>
        <p:blipFill>
          <a:blip r:embed="rId3"/>
          <a:stretch>
            <a:fillRect/>
          </a:stretch>
        </p:blipFill>
        <p:spPr>
          <a:xfrm>
            <a:off x="7416576" y="172938"/>
            <a:ext cx="1944216" cy="590889"/>
          </a:xfrm>
          <a:prstGeom prst="rect">
            <a:avLst/>
          </a:prstGeom>
        </p:spPr>
      </p:pic>
      <p:pic>
        <p:nvPicPr>
          <p:cNvPr id="3" name="Рисунок 2">
            <a:extLst>
              <a:ext uri="{FF2B5EF4-FFF2-40B4-BE49-F238E27FC236}">
                <a16:creationId xmlns:a16="http://schemas.microsoft.com/office/drawing/2014/main" id="{340218B6-654B-4F63-81D2-C4CC35226D7F}"/>
              </a:ext>
            </a:extLst>
          </p:cNvPr>
          <p:cNvPicPr>
            <a:picLocks noChangeAspect="1"/>
          </p:cNvPicPr>
          <p:nvPr/>
        </p:nvPicPr>
        <p:blipFill>
          <a:blip r:embed="rId4"/>
          <a:stretch>
            <a:fillRect/>
          </a:stretch>
        </p:blipFill>
        <p:spPr>
          <a:xfrm>
            <a:off x="0" y="0"/>
            <a:ext cx="415986" cy="5670550"/>
          </a:xfrm>
          <a:prstGeom prst="rect">
            <a:avLst/>
          </a:prstGeom>
        </p:spPr>
      </p:pic>
    </p:spTree>
    <p:extLst>
      <p:ext uri="{BB962C8B-B14F-4D97-AF65-F5344CB8AC3E}">
        <p14:creationId xmlns:p14="http://schemas.microsoft.com/office/powerpoint/2010/main" val="3916260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52" y="531019"/>
            <a:ext cx="4752528" cy="1008111"/>
          </a:xfrm>
        </p:spPr>
        <p:txBody>
          <a:bodyPr>
            <a:noAutofit/>
          </a:bodyPr>
          <a:lstStyle/>
          <a:p>
            <a:r>
              <a:rPr lang="ru-RU" sz="1800" b="1" dirty="0">
                <a:solidFill>
                  <a:schemeClr val="accent5">
                    <a:lumMod val="75000"/>
                  </a:schemeClr>
                </a:solidFill>
              </a:rPr>
              <a:t>Территории-лидеры </a:t>
            </a:r>
            <a:br>
              <a:rPr lang="ru-RU" sz="1800" b="1" dirty="0">
                <a:solidFill>
                  <a:schemeClr val="accent5">
                    <a:lumMod val="75000"/>
                  </a:schemeClr>
                </a:solidFill>
              </a:rPr>
            </a:br>
            <a:r>
              <a:rPr lang="ru-RU" sz="1800" b="1" dirty="0">
                <a:solidFill>
                  <a:schemeClr val="accent5">
                    <a:lumMod val="75000"/>
                  </a:schemeClr>
                </a:solidFill>
              </a:rPr>
              <a:t>по итогам 1 квартала</a:t>
            </a:r>
            <a:br>
              <a:rPr lang="ru-RU" sz="2646" b="1" dirty="0"/>
            </a:br>
            <a:br>
              <a:rPr lang="ru-RU" sz="2646" b="1" dirty="0"/>
            </a:br>
            <a:br>
              <a:rPr lang="ru-RU" sz="2646" b="1" dirty="0"/>
            </a:br>
            <a:endParaRPr lang="ru-RU" sz="2646" b="1" dirty="0"/>
          </a:p>
        </p:txBody>
      </p:sp>
      <p:pic>
        <p:nvPicPr>
          <p:cNvPr id="8" name="Рисунок 7">
            <a:extLst>
              <a:ext uri="{FF2B5EF4-FFF2-40B4-BE49-F238E27FC236}">
                <a16:creationId xmlns:a16="http://schemas.microsoft.com/office/drawing/2014/main" id="{9E31647E-403B-48C7-A2C6-6153E707B215}"/>
              </a:ext>
            </a:extLst>
          </p:cNvPr>
          <p:cNvPicPr>
            <a:picLocks noChangeAspect="1"/>
          </p:cNvPicPr>
          <p:nvPr/>
        </p:nvPicPr>
        <p:blipFill>
          <a:blip r:embed="rId2"/>
          <a:stretch>
            <a:fillRect/>
          </a:stretch>
        </p:blipFill>
        <p:spPr>
          <a:xfrm>
            <a:off x="1295896" y="558824"/>
            <a:ext cx="2638425" cy="952500"/>
          </a:xfrm>
          <a:prstGeom prst="rect">
            <a:avLst/>
          </a:prstGeom>
        </p:spPr>
      </p:pic>
      <p:sp>
        <p:nvSpPr>
          <p:cNvPr id="6" name="TextBox 5">
            <a:extLst>
              <a:ext uri="{FF2B5EF4-FFF2-40B4-BE49-F238E27FC236}">
                <a16:creationId xmlns:a16="http://schemas.microsoft.com/office/drawing/2014/main" id="{15A2C22C-BB54-4984-AD36-348677BE3DDB}"/>
              </a:ext>
            </a:extLst>
          </p:cNvPr>
          <p:cNvSpPr txBox="1"/>
          <p:nvPr/>
        </p:nvSpPr>
        <p:spPr>
          <a:xfrm>
            <a:off x="1655936" y="2331219"/>
            <a:ext cx="7102678" cy="601255"/>
          </a:xfrm>
          <a:prstGeom prst="rect">
            <a:avLst/>
          </a:prstGeom>
          <a:noFill/>
        </p:spPr>
        <p:txBody>
          <a:bodyPr wrap="square" rtlCol="0">
            <a:spAutoFit/>
          </a:bodyPr>
          <a:lstStyle/>
          <a:p>
            <a:pPr algn="ctr"/>
            <a:r>
              <a:rPr lang="ru-RU" sz="3307" dirty="0">
                <a:solidFill>
                  <a:schemeClr val="accent4">
                    <a:lumMod val="75000"/>
                  </a:schemeClr>
                </a:solidFill>
                <a:latin typeface="Arial" panose="020B0604020202020204" pitchFamily="34" charset="0"/>
                <a:cs typeface="Arial" panose="020B0604020202020204" pitchFamily="34" charset="0"/>
              </a:rPr>
              <a:t>Кредитно-гарантийная поддержка</a:t>
            </a:r>
          </a:p>
        </p:txBody>
      </p:sp>
      <p:pic>
        <p:nvPicPr>
          <p:cNvPr id="7" name="Picture 3" descr="O:\Осипова\Осипова\Фонд\Фонд\15.png">
            <a:extLst>
              <a:ext uri="{FF2B5EF4-FFF2-40B4-BE49-F238E27FC236}">
                <a16:creationId xmlns:a16="http://schemas.microsoft.com/office/drawing/2014/main" id="{55753C6B-19C9-4852-8A5E-A56138FE7200}"/>
              </a:ext>
            </a:extLst>
          </p:cNvPr>
          <p:cNvPicPr>
            <a:picLocks noChangeAspect="1" noChangeArrowheads="1"/>
          </p:cNvPicPr>
          <p:nvPr/>
        </p:nvPicPr>
        <p:blipFill>
          <a:blip r:embed="rId3" cstate="print"/>
          <a:srcRect/>
          <a:stretch>
            <a:fillRect/>
          </a:stretch>
        </p:blipFill>
        <p:spPr bwMode="auto">
          <a:xfrm>
            <a:off x="1295896" y="3987403"/>
            <a:ext cx="3963584" cy="498689"/>
          </a:xfrm>
          <a:prstGeom prst="rect">
            <a:avLst/>
          </a:prstGeom>
          <a:noFill/>
        </p:spPr>
      </p:pic>
    </p:spTree>
    <p:extLst>
      <p:ext uri="{BB962C8B-B14F-4D97-AF65-F5344CB8AC3E}">
        <p14:creationId xmlns:p14="http://schemas.microsoft.com/office/powerpoint/2010/main" val="4208941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52" y="531019"/>
            <a:ext cx="4752528" cy="1008111"/>
          </a:xfrm>
        </p:spPr>
        <p:txBody>
          <a:bodyPr>
            <a:noAutofit/>
          </a:bodyPr>
          <a:lstStyle/>
          <a:p>
            <a:r>
              <a:rPr lang="ru-RU" sz="1800" b="1" dirty="0">
                <a:solidFill>
                  <a:schemeClr val="accent5">
                    <a:lumMod val="75000"/>
                  </a:schemeClr>
                </a:solidFill>
              </a:rPr>
              <a:t>Территории-лидеры </a:t>
            </a:r>
            <a:br>
              <a:rPr lang="ru-RU" sz="1800" b="1" dirty="0">
                <a:solidFill>
                  <a:schemeClr val="accent5">
                    <a:lumMod val="75000"/>
                  </a:schemeClr>
                </a:solidFill>
              </a:rPr>
            </a:br>
            <a:r>
              <a:rPr lang="ru-RU" sz="1800" b="1" dirty="0">
                <a:solidFill>
                  <a:schemeClr val="accent5">
                    <a:lumMod val="75000"/>
                  </a:schemeClr>
                </a:solidFill>
              </a:rPr>
              <a:t>по итогам 1 квартала</a:t>
            </a:r>
            <a:br>
              <a:rPr lang="ru-RU" sz="2646" b="1" dirty="0"/>
            </a:br>
            <a:br>
              <a:rPr lang="ru-RU" sz="2646" b="1" dirty="0"/>
            </a:br>
            <a:br>
              <a:rPr lang="ru-RU" sz="2646" b="1" dirty="0"/>
            </a:br>
            <a:endParaRPr lang="ru-RU" sz="2646" b="1" dirty="0"/>
          </a:p>
        </p:txBody>
      </p:sp>
      <p:pic>
        <p:nvPicPr>
          <p:cNvPr id="8" name="Рисунок 7">
            <a:extLst>
              <a:ext uri="{FF2B5EF4-FFF2-40B4-BE49-F238E27FC236}">
                <a16:creationId xmlns:a16="http://schemas.microsoft.com/office/drawing/2014/main" id="{9E31647E-403B-48C7-A2C6-6153E707B215}"/>
              </a:ext>
            </a:extLst>
          </p:cNvPr>
          <p:cNvPicPr>
            <a:picLocks noChangeAspect="1"/>
          </p:cNvPicPr>
          <p:nvPr/>
        </p:nvPicPr>
        <p:blipFill>
          <a:blip r:embed="rId2"/>
          <a:stretch>
            <a:fillRect/>
          </a:stretch>
        </p:blipFill>
        <p:spPr>
          <a:xfrm>
            <a:off x="1113033" y="314995"/>
            <a:ext cx="2638425" cy="952500"/>
          </a:xfrm>
          <a:prstGeom prst="rect">
            <a:avLst/>
          </a:prstGeom>
        </p:spPr>
      </p:pic>
      <p:pic>
        <p:nvPicPr>
          <p:cNvPr id="14" name="Рисунок 13">
            <a:extLst>
              <a:ext uri="{FF2B5EF4-FFF2-40B4-BE49-F238E27FC236}">
                <a16:creationId xmlns:a16="http://schemas.microsoft.com/office/drawing/2014/main" id="{0C4A57D3-189D-4435-B438-9D15B37A294C}"/>
              </a:ext>
            </a:extLst>
          </p:cNvPr>
          <p:cNvPicPr>
            <a:picLocks noChangeAspect="1"/>
          </p:cNvPicPr>
          <p:nvPr/>
        </p:nvPicPr>
        <p:blipFill>
          <a:blip r:embed="rId3"/>
          <a:stretch>
            <a:fillRect/>
          </a:stretch>
        </p:blipFill>
        <p:spPr>
          <a:xfrm>
            <a:off x="6696496" y="939055"/>
            <a:ext cx="2971800" cy="600075"/>
          </a:xfrm>
          <a:prstGeom prst="rect">
            <a:avLst/>
          </a:prstGeom>
        </p:spPr>
      </p:pic>
      <p:pic>
        <p:nvPicPr>
          <p:cNvPr id="16" name="Рисунок 15">
            <a:extLst>
              <a:ext uri="{FF2B5EF4-FFF2-40B4-BE49-F238E27FC236}">
                <a16:creationId xmlns:a16="http://schemas.microsoft.com/office/drawing/2014/main" id="{9E8D9999-1888-4F34-8EBA-0B94991DFF5D}"/>
              </a:ext>
            </a:extLst>
          </p:cNvPr>
          <p:cNvPicPr>
            <a:picLocks noChangeAspect="1"/>
          </p:cNvPicPr>
          <p:nvPr/>
        </p:nvPicPr>
        <p:blipFill>
          <a:blip r:embed="rId4"/>
          <a:stretch>
            <a:fillRect/>
          </a:stretch>
        </p:blipFill>
        <p:spPr>
          <a:xfrm>
            <a:off x="519772" y="1677552"/>
            <a:ext cx="9534055" cy="3053943"/>
          </a:xfrm>
          <a:prstGeom prst="rect">
            <a:avLst/>
          </a:prstGeom>
        </p:spPr>
      </p:pic>
    </p:spTree>
    <p:extLst>
      <p:ext uri="{BB962C8B-B14F-4D97-AF65-F5344CB8AC3E}">
        <p14:creationId xmlns:p14="http://schemas.microsoft.com/office/powerpoint/2010/main" val="3078531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52" y="531019"/>
            <a:ext cx="4752528" cy="1008111"/>
          </a:xfrm>
        </p:spPr>
        <p:txBody>
          <a:bodyPr>
            <a:noAutofit/>
          </a:bodyPr>
          <a:lstStyle/>
          <a:p>
            <a:r>
              <a:rPr lang="ru-RU" sz="1800" b="1" dirty="0">
                <a:solidFill>
                  <a:schemeClr val="accent5">
                    <a:lumMod val="75000"/>
                  </a:schemeClr>
                </a:solidFill>
              </a:rPr>
              <a:t>Территории-лидеры </a:t>
            </a:r>
            <a:br>
              <a:rPr lang="ru-RU" sz="1800" b="1" dirty="0">
                <a:solidFill>
                  <a:schemeClr val="accent5">
                    <a:lumMod val="75000"/>
                  </a:schemeClr>
                </a:solidFill>
              </a:rPr>
            </a:br>
            <a:r>
              <a:rPr lang="ru-RU" sz="1800" b="1" dirty="0">
                <a:solidFill>
                  <a:schemeClr val="accent5">
                    <a:lumMod val="75000"/>
                  </a:schemeClr>
                </a:solidFill>
              </a:rPr>
              <a:t>по итогам 1 квартала</a:t>
            </a:r>
            <a:br>
              <a:rPr lang="ru-RU" sz="2646" b="1" dirty="0"/>
            </a:br>
            <a:br>
              <a:rPr lang="ru-RU" sz="2646" b="1" dirty="0"/>
            </a:br>
            <a:br>
              <a:rPr lang="ru-RU" sz="2646" b="1" dirty="0"/>
            </a:br>
            <a:endParaRPr lang="ru-RU" sz="2646" b="1" dirty="0"/>
          </a:p>
        </p:txBody>
      </p:sp>
      <p:pic>
        <p:nvPicPr>
          <p:cNvPr id="8" name="Рисунок 7">
            <a:extLst>
              <a:ext uri="{FF2B5EF4-FFF2-40B4-BE49-F238E27FC236}">
                <a16:creationId xmlns:a16="http://schemas.microsoft.com/office/drawing/2014/main" id="{9E31647E-403B-48C7-A2C6-6153E707B215}"/>
              </a:ext>
            </a:extLst>
          </p:cNvPr>
          <p:cNvPicPr>
            <a:picLocks noChangeAspect="1"/>
          </p:cNvPicPr>
          <p:nvPr/>
        </p:nvPicPr>
        <p:blipFill>
          <a:blip r:embed="rId2"/>
          <a:stretch>
            <a:fillRect/>
          </a:stretch>
        </p:blipFill>
        <p:spPr>
          <a:xfrm>
            <a:off x="1113033" y="314995"/>
            <a:ext cx="2638425" cy="952500"/>
          </a:xfrm>
          <a:prstGeom prst="rect">
            <a:avLst/>
          </a:prstGeom>
        </p:spPr>
      </p:pic>
      <p:pic>
        <p:nvPicPr>
          <p:cNvPr id="4" name="Рисунок 3">
            <a:extLst>
              <a:ext uri="{FF2B5EF4-FFF2-40B4-BE49-F238E27FC236}">
                <a16:creationId xmlns:a16="http://schemas.microsoft.com/office/drawing/2014/main" id="{71C975EC-E201-469F-8A2D-679C7114775C}"/>
              </a:ext>
            </a:extLst>
          </p:cNvPr>
          <p:cNvPicPr>
            <a:picLocks noChangeAspect="1"/>
          </p:cNvPicPr>
          <p:nvPr/>
        </p:nvPicPr>
        <p:blipFill>
          <a:blip r:embed="rId3"/>
          <a:stretch>
            <a:fillRect/>
          </a:stretch>
        </p:blipFill>
        <p:spPr>
          <a:xfrm>
            <a:off x="5149546" y="844074"/>
            <a:ext cx="4143375" cy="533400"/>
          </a:xfrm>
          <a:prstGeom prst="rect">
            <a:avLst/>
          </a:prstGeom>
        </p:spPr>
      </p:pic>
      <p:pic>
        <p:nvPicPr>
          <p:cNvPr id="6" name="Рисунок 5">
            <a:extLst>
              <a:ext uri="{FF2B5EF4-FFF2-40B4-BE49-F238E27FC236}">
                <a16:creationId xmlns:a16="http://schemas.microsoft.com/office/drawing/2014/main" id="{68607FFC-292A-4119-B2B5-EDC66A7D989B}"/>
              </a:ext>
            </a:extLst>
          </p:cNvPr>
          <p:cNvPicPr>
            <a:picLocks noChangeAspect="1"/>
          </p:cNvPicPr>
          <p:nvPr/>
        </p:nvPicPr>
        <p:blipFill>
          <a:blip r:embed="rId4"/>
          <a:stretch>
            <a:fillRect/>
          </a:stretch>
        </p:blipFill>
        <p:spPr>
          <a:xfrm>
            <a:off x="540159" y="1755154"/>
            <a:ext cx="9218773" cy="2859637"/>
          </a:xfrm>
          <a:prstGeom prst="rect">
            <a:avLst/>
          </a:prstGeom>
        </p:spPr>
      </p:pic>
    </p:spTree>
    <p:extLst>
      <p:ext uri="{BB962C8B-B14F-4D97-AF65-F5344CB8AC3E}">
        <p14:creationId xmlns:p14="http://schemas.microsoft.com/office/powerpoint/2010/main" val="11772782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52" y="531019"/>
            <a:ext cx="4752528" cy="1008111"/>
          </a:xfrm>
        </p:spPr>
        <p:txBody>
          <a:bodyPr>
            <a:noAutofit/>
          </a:bodyPr>
          <a:lstStyle/>
          <a:p>
            <a:r>
              <a:rPr lang="ru-RU" sz="1800" b="1" dirty="0">
                <a:solidFill>
                  <a:schemeClr val="accent5">
                    <a:lumMod val="75000"/>
                  </a:schemeClr>
                </a:solidFill>
              </a:rPr>
              <a:t>Территории-лидеры </a:t>
            </a:r>
            <a:br>
              <a:rPr lang="ru-RU" sz="1800" b="1" dirty="0">
                <a:solidFill>
                  <a:schemeClr val="accent5">
                    <a:lumMod val="75000"/>
                  </a:schemeClr>
                </a:solidFill>
              </a:rPr>
            </a:br>
            <a:r>
              <a:rPr lang="ru-RU" sz="1800" b="1" dirty="0">
                <a:solidFill>
                  <a:schemeClr val="accent5">
                    <a:lumMod val="75000"/>
                  </a:schemeClr>
                </a:solidFill>
              </a:rPr>
              <a:t>по итогам 1 квартала</a:t>
            </a:r>
            <a:br>
              <a:rPr lang="ru-RU" sz="2646" b="1" dirty="0"/>
            </a:br>
            <a:br>
              <a:rPr lang="ru-RU" sz="2646" b="1" dirty="0"/>
            </a:br>
            <a:br>
              <a:rPr lang="ru-RU" sz="2646" b="1" dirty="0"/>
            </a:br>
            <a:endParaRPr lang="ru-RU" sz="2646" b="1" dirty="0"/>
          </a:p>
        </p:txBody>
      </p:sp>
      <p:pic>
        <p:nvPicPr>
          <p:cNvPr id="8" name="Рисунок 7">
            <a:extLst>
              <a:ext uri="{FF2B5EF4-FFF2-40B4-BE49-F238E27FC236}">
                <a16:creationId xmlns:a16="http://schemas.microsoft.com/office/drawing/2014/main" id="{9E31647E-403B-48C7-A2C6-6153E707B215}"/>
              </a:ext>
            </a:extLst>
          </p:cNvPr>
          <p:cNvPicPr>
            <a:picLocks noChangeAspect="1"/>
          </p:cNvPicPr>
          <p:nvPr/>
        </p:nvPicPr>
        <p:blipFill>
          <a:blip r:embed="rId2"/>
          <a:stretch>
            <a:fillRect/>
          </a:stretch>
        </p:blipFill>
        <p:spPr>
          <a:xfrm>
            <a:off x="1113033" y="314995"/>
            <a:ext cx="2638425" cy="952500"/>
          </a:xfrm>
          <a:prstGeom prst="rect">
            <a:avLst/>
          </a:prstGeom>
        </p:spPr>
      </p:pic>
      <p:pic>
        <p:nvPicPr>
          <p:cNvPr id="4" name="Рисунок 3">
            <a:extLst>
              <a:ext uri="{FF2B5EF4-FFF2-40B4-BE49-F238E27FC236}">
                <a16:creationId xmlns:a16="http://schemas.microsoft.com/office/drawing/2014/main" id="{71C975EC-E201-469F-8A2D-679C7114775C}"/>
              </a:ext>
            </a:extLst>
          </p:cNvPr>
          <p:cNvPicPr>
            <a:picLocks noChangeAspect="1"/>
          </p:cNvPicPr>
          <p:nvPr/>
        </p:nvPicPr>
        <p:blipFill>
          <a:blip r:embed="rId3"/>
          <a:stretch>
            <a:fillRect/>
          </a:stretch>
        </p:blipFill>
        <p:spPr>
          <a:xfrm>
            <a:off x="5149546" y="844074"/>
            <a:ext cx="4143375" cy="533400"/>
          </a:xfrm>
          <a:prstGeom prst="rect">
            <a:avLst/>
          </a:prstGeom>
        </p:spPr>
      </p:pic>
      <p:pic>
        <p:nvPicPr>
          <p:cNvPr id="5" name="Рисунок 4">
            <a:extLst>
              <a:ext uri="{FF2B5EF4-FFF2-40B4-BE49-F238E27FC236}">
                <a16:creationId xmlns:a16="http://schemas.microsoft.com/office/drawing/2014/main" id="{8A820614-B95F-409B-8EC9-DEC7F6D31BC4}"/>
              </a:ext>
            </a:extLst>
          </p:cNvPr>
          <p:cNvPicPr>
            <a:picLocks noChangeAspect="1"/>
          </p:cNvPicPr>
          <p:nvPr/>
        </p:nvPicPr>
        <p:blipFill>
          <a:blip r:embed="rId4"/>
          <a:stretch>
            <a:fillRect/>
          </a:stretch>
        </p:blipFill>
        <p:spPr>
          <a:xfrm>
            <a:off x="651425" y="1608444"/>
            <a:ext cx="8996242" cy="3275092"/>
          </a:xfrm>
          <a:prstGeom prst="rect">
            <a:avLst/>
          </a:prstGeom>
        </p:spPr>
      </p:pic>
    </p:spTree>
    <p:extLst>
      <p:ext uri="{BB962C8B-B14F-4D97-AF65-F5344CB8AC3E}">
        <p14:creationId xmlns:p14="http://schemas.microsoft.com/office/powerpoint/2010/main" val="2774776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52" y="531019"/>
            <a:ext cx="4752528" cy="1008111"/>
          </a:xfrm>
        </p:spPr>
        <p:txBody>
          <a:bodyPr>
            <a:noAutofit/>
          </a:bodyPr>
          <a:lstStyle/>
          <a:p>
            <a:r>
              <a:rPr lang="ru-RU" sz="1800" b="1" dirty="0">
                <a:solidFill>
                  <a:schemeClr val="accent5">
                    <a:lumMod val="75000"/>
                  </a:schemeClr>
                </a:solidFill>
              </a:rPr>
              <a:t>Территории-лидеры </a:t>
            </a:r>
            <a:br>
              <a:rPr lang="ru-RU" sz="1800" b="1" dirty="0">
                <a:solidFill>
                  <a:schemeClr val="accent5">
                    <a:lumMod val="75000"/>
                  </a:schemeClr>
                </a:solidFill>
              </a:rPr>
            </a:br>
            <a:r>
              <a:rPr lang="ru-RU" sz="1800" b="1" dirty="0">
                <a:solidFill>
                  <a:schemeClr val="accent5">
                    <a:lumMod val="75000"/>
                  </a:schemeClr>
                </a:solidFill>
              </a:rPr>
              <a:t>по итогам 1 квартала</a:t>
            </a:r>
            <a:br>
              <a:rPr lang="ru-RU" sz="2646" b="1" dirty="0"/>
            </a:br>
            <a:br>
              <a:rPr lang="ru-RU" sz="2646" b="1" dirty="0"/>
            </a:br>
            <a:br>
              <a:rPr lang="ru-RU" sz="2646" b="1" dirty="0"/>
            </a:br>
            <a:endParaRPr lang="ru-RU" sz="2646" b="1" dirty="0"/>
          </a:p>
        </p:txBody>
      </p:sp>
      <p:pic>
        <p:nvPicPr>
          <p:cNvPr id="8" name="Рисунок 7">
            <a:extLst>
              <a:ext uri="{FF2B5EF4-FFF2-40B4-BE49-F238E27FC236}">
                <a16:creationId xmlns:a16="http://schemas.microsoft.com/office/drawing/2014/main" id="{9E31647E-403B-48C7-A2C6-6153E707B215}"/>
              </a:ext>
            </a:extLst>
          </p:cNvPr>
          <p:cNvPicPr>
            <a:picLocks noChangeAspect="1"/>
          </p:cNvPicPr>
          <p:nvPr/>
        </p:nvPicPr>
        <p:blipFill>
          <a:blip r:embed="rId2"/>
          <a:stretch>
            <a:fillRect/>
          </a:stretch>
        </p:blipFill>
        <p:spPr>
          <a:xfrm>
            <a:off x="1113033" y="314995"/>
            <a:ext cx="2638425" cy="952500"/>
          </a:xfrm>
          <a:prstGeom prst="rect">
            <a:avLst/>
          </a:prstGeom>
        </p:spPr>
      </p:pic>
      <p:pic>
        <p:nvPicPr>
          <p:cNvPr id="4" name="Рисунок 3">
            <a:extLst>
              <a:ext uri="{FF2B5EF4-FFF2-40B4-BE49-F238E27FC236}">
                <a16:creationId xmlns:a16="http://schemas.microsoft.com/office/drawing/2014/main" id="{71C975EC-E201-469F-8A2D-679C7114775C}"/>
              </a:ext>
            </a:extLst>
          </p:cNvPr>
          <p:cNvPicPr>
            <a:picLocks noChangeAspect="1"/>
          </p:cNvPicPr>
          <p:nvPr/>
        </p:nvPicPr>
        <p:blipFill>
          <a:blip r:embed="rId3"/>
          <a:stretch>
            <a:fillRect/>
          </a:stretch>
        </p:blipFill>
        <p:spPr>
          <a:xfrm>
            <a:off x="5149546" y="844074"/>
            <a:ext cx="4143375" cy="533400"/>
          </a:xfrm>
          <a:prstGeom prst="rect">
            <a:avLst/>
          </a:prstGeom>
        </p:spPr>
      </p:pic>
      <p:pic>
        <p:nvPicPr>
          <p:cNvPr id="6" name="Рисунок 5">
            <a:extLst>
              <a:ext uri="{FF2B5EF4-FFF2-40B4-BE49-F238E27FC236}">
                <a16:creationId xmlns:a16="http://schemas.microsoft.com/office/drawing/2014/main" id="{559DDA06-7CE3-46B5-953F-A0F31C77C98A}"/>
              </a:ext>
            </a:extLst>
          </p:cNvPr>
          <p:cNvPicPr>
            <a:picLocks noChangeAspect="1"/>
          </p:cNvPicPr>
          <p:nvPr/>
        </p:nvPicPr>
        <p:blipFill>
          <a:blip r:embed="rId4"/>
          <a:stretch>
            <a:fillRect/>
          </a:stretch>
        </p:blipFill>
        <p:spPr>
          <a:xfrm>
            <a:off x="844332" y="1769344"/>
            <a:ext cx="8391959" cy="2884736"/>
          </a:xfrm>
          <a:prstGeom prst="rect">
            <a:avLst/>
          </a:prstGeom>
        </p:spPr>
      </p:pic>
    </p:spTree>
    <p:extLst>
      <p:ext uri="{BB962C8B-B14F-4D97-AF65-F5344CB8AC3E}">
        <p14:creationId xmlns:p14="http://schemas.microsoft.com/office/powerpoint/2010/main" val="11134121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52" y="531019"/>
            <a:ext cx="4752528" cy="1008111"/>
          </a:xfrm>
        </p:spPr>
        <p:txBody>
          <a:bodyPr>
            <a:noAutofit/>
          </a:bodyPr>
          <a:lstStyle/>
          <a:p>
            <a:r>
              <a:rPr lang="ru-RU" sz="1800" b="1" dirty="0">
                <a:solidFill>
                  <a:schemeClr val="accent5">
                    <a:lumMod val="75000"/>
                  </a:schemeClr>
                </a:solidFill>
              </a:rPr>
              <a:t>Территории-лидеры </a:t>
            </a:r>
            <a:br>
              <a:rPr lang="ru-RU" sz="1800" b="1" dirty="0">
                <a:solidFill>
                  <a:schemeClr val="accent5">
                    <a:lumMod val="75000"/>
                  </a:schemeClr>
                </a:solidFill>
              </a:rPr>
            </a:br>
            <a:r>
              <a:rPr lang="ru-RU" sz="1800" b="1" dirty="0">
                <a:solidFill>
                  <a:schemeClr val="accent5">
                    <a:lumMod val="75000"/>
                  </a:schemeClr>
                </a:solidFill>
              </a:rPr>
              <a:t>по итогам 1 квартала</a:t>
            </a:r>
            <a:br>
              <a:rPr lang="ru-RU" sz="2646" b="1" dirty="0"/>
            </a:br>
            <a:br>
              <a:rPr lang="ru-RU" sz="2646" b="1" dirty="0"/>
            </a:br>
            <a:br>
              <a:rPr lang="ru-RU" sz="2646" b="1" dirty="0"/>
            </a:br>
            <a:endParaRPr lang="ru-RU" sz="2646" b="1" dirty="0"/>
          </a:p>
        </p:txBody>
      </p:sp>
      <p:pic>
        <p:nvPicPr>
          <p:cNvPr id="8" name="Рисунок 7">
            <a:extLst>
              <a:ext uri="{FF2B5EF4-FFF2-40B4-BE49-F238E27FC236}">
                <a16:creationId xmlns:a16="http://schemas.microsoft.com/office/drawing/2014/main" id="{9E31647E-403B-48C7-A2C6-6153E707B215}"/>
              </a:ext>
            </a:extLst>
          </p:cNvPr>
          <p:cNvPicPr>
            <a:picLocks noChangeAspect="1"/>
          </p:cNvPicPr>
          <p:nvPr/>
        </p:nvPicPr>
        <p:blipFill>
          <a:blip r:embed="rId2"/>
          <a:stretch>
            <a:fillRect/>
          </a:stretch>
        </p:blipFill>
        <p:spPr>
          <a:xfrm>
            <a:off x="1113033" y="314995"/>
            <a:ext cx="2638425" cy="952500"/>
          </a:xfrm>
          <a:prstGeom prst="rect">
            <a:avLst/>
          </a:prstGeom>
        </p:spPr>
      </p:pic>
      <p:pic>
        <p:nvPicPr>
          <p:cNvPr id="4" name="Рисунок 3">
            <a:extLst>
              <a:ext uri="{FF2B5EF4-FFF2-40B4-BE49-F238E27FC236}">
                <a16:creationId xmlns:a16="http://schemas.microsoft.com/office/drawing/2014/main" id="{71C975EC-E201-469F-8A2D-679C7114775C}"/>
              </a:ext>
            </a:extLst>
          </p:cNvPr>
          <p:cNvPicPr>
            <a:picLocks noChangeAspect="1"/>
          </p:cNvPicPr>
          <p:nvPr/>
        </p:nvPicPr>
        <p:blipFill>
          <a:blip r:embed="rId3"/>
          <a:stretch>
            <a:fillRect/>
          </a:stretch>
        </p:blipFill>
        <p:spPr>
          <a:xfrm>
            <a:off x="5149546" y="844074"/>
            <a:ext cx="4143375" cy="533400"/>
          </a:xfrm>
          <a:prstGeom prst="rect">
            <a:avLst/>
          </a:prstGeom>
        </p:spPr>
      </p:pic>
      <p:pic>
        <p:nvPicPr>
          <p:cNvPr id="5" name="Рисунок 4">
            <a:extLst>
              <a:ext uri="{FF2B5EF4-FFF2-40B4-BE49-F238E27FC236}">
                <a16:creationId xmlns:a16="http://schemas.microsoft.com/office/drawing/2014/main" id="{979184A9-3DA2-414F-916E-AB6A783420FD}"/>
              </a:ext>
            </a:extLst>
          </p:cNvPr>
          <p:cNvPicPr>
            <a:picLocks noChangeAspect="1"/>
          </p:cNvPicPr>
          <p:nvPr/>
        </p:nvPicPr>
        <p:blipFill>
          <a:blip r:embed="rId4"/>
          <a:stretch>
            <a:fillRect/>
          </a:stretch>
        </p:blipFill>
        <p:spPr>
          <a:xfrm>
            <a:off x="647824" y="1707127"/>
            <a:ext cx="9178991" cy="3194067"/>
          </a:xfrm>
          <a:prstGeom prst="rect">
            <a:avLst/>
          </a:prstGeom>
        </p:spPr>
      </p:pic>
    </p:spTree>
    <p:extLst>
      <p:ext uri="{BB962C8B-B14F-4D97-AF65-F5344CB8AC3E}">
        <p14:creationId xmlns:p14="http://schemas.microsoft.com/office/powerpoint/2010/main" val="106090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C481B305-FE9A-4649-8C5E-891F46FBCECF}"/>
              </a:ext>
            </a:extLst>
          </p:cNvPr>
          <p:cNvSpPr>
            <a:spLocks noGrp="1"/>
          </p:cNvSpPr>
          <p:nvPr>
            <p:ph idx="1"/>
          </p:nvPr>
        </p:nvSpPr>
        <p:spPr>
          <a:xfrm>
            <a:off x="504031" y="1424430"/>
            <a:ext cx="9072563" cy="3149039"/>
          </a:xfrm>
        </p:spPr>
        <p:txBody>
          <a:bodyPr>
            <a:normAutofit fontScale="47500" lnSpcReduction="20000"/>
          </a:bodyPr>
          <a:lstStyle/>
          <a:p>
            <a:pPr marL="515988" indent="-425265" algn="ctr">
              <a:buAutoNum type="arabicPeriod"/>
            </a:pPr>
            <a:r>
              <a:rPr lang="ru-RU" b="1" u="sng" dirty="0">
                <a:solidFill>
                  <a:srgbClr val="B05B26"/>
                </a:solidFill>
                <a:latin typeface="Arial" panose="020B0604020202020204" pitchFamily="34" charset="0"/>
                <a:cs typeface="Arial" panose="020B0604020202020204" pitchFamily="34" charset="0"/>
              </a:rPr>
              <a:t>Консультационная </a:t>
            </a:r>
            <a:r>
              <a:rPr lang="ru-RU" sz="1654" b="1" i="1" dirty="0">
                <a:latin typeface="Arial" panose="020B0604020202020204" pitchFamily="34" charset="0"/>
                <a:cs typeface="Arial" panose="020B0604020202020204" pitchFamily="34" charset="0"/>
              </a:rPr>
              <a:t>по вопросам:</a:t>
            </a:r>
          </a:p>
          <a:p>
            <a:pPr>
              <a:buFont typeface="Wingdings" panose="05000000000000000000" pitchFamily="2" charset="2"/>
              <a:buChar char="Ø"/>
            </a:pPr>
            <a:r>
              <a:rPr lang="ru-RU" b="1" dirty="0">
                <a:cs typeface="Arial" panose="020B0604020202020204" pitchFamily="34" charset="0"/>
              </a:rPr>
              <a:t>регистрации предпринимательской деятельности;</a:t>
            </a:r>
          </a:p>
          <a:p>
            <a:pPr>
              <a:buFont typeface="Wingdings" panose="05000000000000000000" pitchFamily="2" charset="2"/>
              <a:buChar char="Ø"/>
            </a:pPr>
            <a:r>
              <a:rPr lang="ru-RU" b="1" dirty="0">
                <a:cs typeface="Arial" panose="020B0604020202020204" pitchFamily="34" charset="0"/>
              </a:rPr>
              <a:t>бухгалтерского учета и налогообложения;</a:t>
            </a:r>
          </a:p>
          <a:p>
            <a:pPr>
              <a:buFont typeface="Wingdings" panose="05000000000000000000" pitchFamily="2" charset="2"/>
              <a:buChar char="Ø"/>
            </a:pPr>
            <a:r>
              <a:rPr lang="ru-RU" b="1" dirty="0">
                <a:cs typeface="Arial" panose="020B0604020202020204" pitchFamily="34" charset="0"/>
              </a:rPr>
              <a:t>бизнес-планирования;</a:t>
            </a:r>
          </a:p>
          <a:p>
            <a:pPr>
              <a:buFont typeface="Wingdings" panose="05000000000000000000" pitchFamily="2" charset="2"/>
              <a:buChar char="Ø"/>
            </a:pPr>
            <a:r>
              <a:rPr lang="ru-RU" b="1" dirty="0">
                <a:cs typeface="Arial" panose="020B0604020202020204" pitchFamily="34" charset="0"/>
              </a:rPr>
              <a:t>маркетинга;</a:t>
            </a:r>
          </a:p>
          <a:p>
            <a:pPr>
              <a:buFont typeface="Wingdings" panose="05000000000000000000" pitchFamily="2" charset="2"/>
              <a:buChar char="Ø"/>
            </a:pPr>
            <a:r>
              <a:rPr lang="ru-RU" b="1" dirty="0">
                <a:cs typeface="Arial" panose="020B0604020202020204" pitchFamily="34" charset="0"/>
              </a:rPr>
              <a:t>государственной поддержки;</a:t>
            </a:r>
          </a:p>
          <a:p>
            <a:pPr>
              <a:buFont typeface="Wingdings" panose="05000000000000000000" pitchFamily="2" charset="2"/>
              <a:buChar char="Ø"/>
            </a:pPr>
            <a:r>
              <a:rPr lang="ru-RU" b="1" dirty="0">
                <a:cs typeface="Arial" panose="020B0604020202020204" pitchFamily="34" charset="0"/>
              </a:rPr>
              <a:t>правовым вопросам.</a:t>
            </a:r>
          </a:p>
          <a:p>
            <a:pPr>
              <a:buFont typeface="Wingdings" panose="05000000000000000000" pitchFamily="2" charset="2"/>
              <a:buChar char="Ø"/>
            </a:pPr>
            <a:endParaRPr lang="en-US" b="1" dirty="0">
              <a:cs typeface="Arial" panose="020B0604020202020204" pitchFamily="34" charset="0"/>
            </a:endParaRPr>
          </a:p>
          <a:p>
            <a:pPr marL="90723" indent="0">
              <a:buNone/>
            </a:pPr>
            <a:r>
              <a:rPr lang="ru-RU" b="1" i="1" u="sng" dirty="0">
                <a:solidFill>
                  <a:srgbClr val="B05B26"/>
                </a:solidFill>
                <a:cs typeface="Arial" panose="020B0604020202020204" pitchFamily="34" charset="0"/>
              </a:rPr>
              <a:t>Как получить?</a:t>
            </a:r>
            <a:r>
              <a:rPr lang="ru-RU" dirty="0">
                <a:solidFill>
                  <a:srgbClr val="B05B26"/>
                </a:solidFill>
                <a:cs typeface="Arial" panose="020B0604020202020204" pitchFamily="34" charset="0"/>
              </a:rPr>
              <a:t> </a:t>
            </a:r>
          </a:p>
          <a:p>
            <a:pPr marL="90723" indent="0">
              <a:buNone/>
            </a:pPr>
            <a:r>
              <a:rPr lang="ru-RU" b="1" dirty="0">
                <a:cs typeface="Arial" panose="020B0604020202020204" pitchFamily="34" charset="0"/>
              </a:rPr>
              <a:t>лично во фронт-офисе, </a:t>
            </a:r>
          </a:p>
          <a:p>
            <a:pPr marL="90723" indent="0">
              <a:buNone/>
            </a:pPr>
            <a:r>
              <a:rPr lang="ru-RU" b="1" dirty="0">
                <a:cs typeface="Arial" panose="020B0604020202020204" pitchFamily="34" charset="0"/>
              </a:rPr>
              <a:t>по горячей линии 8-800-222-8322,</a:t>
            </a:r>
          </a:p>
          <a:p>
            <a:pPr marL="90723" indent="0">
              <a:buNone/>
            </a:pPr>
            <a:r>
              <a:rPr lang="ru-RU" b="1" dirty="0">
                <a:cs typeface="Arial" panose="020B0604020202020204" pitchFamily="34" charset="0"/>
              </a:rPr>
              <a:t>на сайте мойбизнес22.рф</a:t>
            </a:r>
          </a:p>
          <a:p>
            <a:pPr>
              <a:buFontTx/>
              <a:buChar char="-"/>
            </a:pPr>
            <a:endParaRPr lang="ru-RU" b="1" dirty="0">
              <a:latin typeface="Arial" panose="020B0604020202020204" pitchFamily="34" charset="0"/>
              <a:cs typeface="Arial" panose="020B0604020202020204" pitchFamily="34" charset="0"/>
            </a:endParaRPr>
          </a:p>
          <a:p>
            <a:pPr marL="90723" indent="0">
              <a:buNone/>
            </a:pPr>
            <a:endParaRPr lang="ru-RU"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1EA9C6F-2E73-435D-AA3A-125B281AE224}"/>
              </a:ext>
            </a:extLst>
          </p:cNvPr>
          <p:cNvSpPr txBox="1"/>
          <p:nvPr/>
        </p:nvSpPr>
        <p:spPr>
          <a:xfrm>
            <a:off x="2473916" y="663081"/>
            <a:ext cx="7102678" cy="601255"/>
          </a:xfrm>
          <a:prstGeom prst="rect">
            <a:avLst/>
          </a:prstGeom>
          <a:noFill/>
        </p:spPr>
        <p:txBody>
          <a:bodyPr wrap="square" rtlCol="0">
            <a:spAutoFit/>
          </a:bodyPr>
          <a:lstStyle/>
          <a:p>
            <a:pPr algn="r"/>
            <a:r>
              <a:rPr lang="ru-RU" sz="3307" dirty="0">
                <a:solidFill>
                  <a:schemeClr val="accent4">
                    <a:lumMod val="75000"/>
                  </a:schemeClr>
                </a:solidFill>
                <a:latin typeface="Arial" panose="020B0604020202020204" pitchFamily="34" charset="0"/>
                <a:cs typeface="Arial" panose="020B0604020202020204" pitchFamily="34" charset="0"/>
              </a:rPr>
              <a:t>Виды поддержки</a:t>
            </a:r>
          </a:p>
        </p:txBody>
      </p:sp>
      <p:cxnSp>
        <p:nvCxnSpPr>
          <p:cNvPr id="9" name="Прямая соединительная линия 8">
            <a:extLst>
              <a:ext uri="{FF2B5EF4-FFF2-40B4-BE49-F238E27FC236}">
                <a16:creationId xmlns:a16="http://schemas.microsoft.com/office/drawing/2014/main" id="{B9A31F3E-5B7C-4456-B1C3-68067D50D17A}"/>
              </a:ext>
            </a:extLst>
          </p:cNvPr>
          <p:cNvCxnSpPr>
            <a:cxnSpLocks/>
          </p:cNvCxnSpPr>
          <p:nvPr/>
        </p:nvCxnSpPr>
        <p:spPr>
          <a:xfrm>
            <a:off x="1727116" y="1254593"/>
            <a:ext cx="7941960"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5" name="Рисунок 4">
            <a:extLst>
              <a:ext uri="{FF2B5EF4-FFF2-40B4-BE49-F238E27FC236}">
                <a16:creationId xmlns:a16="http://schemas.microsoft.com/office/drawing/2014/main" id="{0308EE1F-5BCD-4023-86AC-DEBB564CD288}"/>
              </a:ext>
            </a:extLst>
          </p:cNvPr>
          <p:cNvPicPr>
            <a:picLocks noChangeAspect="1"/>
          </p:cNvPicPr>
          <p:nvPr/>
        </p:nvPicPr>
        <p:blipFill>
          <a:blip r:embed="rId2"/>
          <a:stretch>
            <a:fillRect/>
          </a:stretch>
        </p:blipFill>
        <p:spPr>
          <a:xfrm>
            <a:off x="535225" y="4893656"/>
            <a:ext cx="2840982" cy="707197"/>
          </a:xfrm>
          <a:prstGeom prst="rect">
            <a:avLst/>
          </a:prstGeom>
        </p:spPr>
      </p:pic>
      <p:pic>
        <p:nvPicPr>
          <p:cNvPr id="6" name="Picture 4" descr="C:\Users\PRESS\Pictures\_лого\лого шестигранники\цпп прозр.png">
            <a:extLst>
              <a:ext uri="{FF2B5EF4-FFF2-40B4-BE49-F238E27FC236}">
                <a16:creationId xmlns:a16="http://schemas.microsoft.com/office/drawing/2014/main" id="{3D6A7025-2B85-4019-9758-7804DE0BE2E9}"/>
              </a:ext>
            </a:extLst>
          </p:cNvPr>
          <p:cNvPicPr>
            <a:picLocks noChangeAspect="1" noChangeArrowheads="1"/>
          </p:cNvPicPr>
          <p:nvPr/>
        </p:nvPicPr>
        <p:blipFill>
          <a:blip r:embed="rId3" cstate="print"/>
          <a:srcRect/>
          <a:stretch>
            <a:fillRect/>
          </a:stretch>
        </p:blipFill>
        <p:spPr bwMode="auto">
          <a:xfrm>
            <a:off x="1727116" y="4275435"/>
            <a:ext cx="2743200" cy="1828800"/>
          </a:xfrm>
          <a:prstGeom prst="rect">
            <a:avLst/>
          </a:prstGeom>
          <a:noFill/>
        </p:spPr>
      </p:pic>
    </p:spTree>
    <p:extLst>
      <p:ext uri="{BB962C8B-B14F-4D97-AF65-F5344CB8AC3E}">
        <p14:creationId xmlns:p14="http://schemas.microsoft.com/office/powerpoint/2010/main" val="3531187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52" y="531019"/>
            <a:ext cx="4752528" cy="1008111"/>
          </a:xfrm>
        </p:spPr>
        <p:txBody>
          <a:bodyPr>
            <a:noAutofit/>
          </a:bodyPr>
          <a:lstStyle/>
          <a:p>
            <a:r>
              <a:rPr lang="ru-RU" sz="1800" b="1" dirty="0">
                <a:solidFill>
                  <a:schemeClr val="accent5">
                    <a:lumMod val="75000"/>
                  </a:schemeClr>
                </a:solidFill>
              </a:rPr>
              <a:t>Территории-лидеры </a:t>
            </a:r>
            <a:br>
              <a:rPr lang="ru-RU" sz="1800" b="1" dirty="0">
                <a:solidFill>
                  <a:schemeClr val="accent5">
                    <a:lumMod val="75000"/>
                  </a:schemeClr>
                </a:solidFill>
              </a:rPr>
            </a:br>
            <a:r>
              <a:rPr lang="ru-RU" sz="1800" b="1" dirty="0">
                <a:solidFill>
                  <a:schemeClr val="accent5">
                    <a:lumMod val="75000"/>
                  </a:schemeClr>
                </a:solidFill>
              </a:rPr>
              <a:t>по итогам 1 квартала</a:t>
            </a:r>
            <a:br>
              <a:rPr lang="ru-RU" sz="2646" b="1" dirty="0"/>
            </a:br>
            <a:br>
              <a:rPr lang="ru-RU" sz="2646" b="1" dirty="0"/>
            </a:br>
            <a:br>
              <a:rPr lang="ru-RU" sz="2646" b="1" dirty="0"/>
            </a:br>
            <a:endParaRPr lang="ru-RU" sz="2646" b="1" dirty="0"/>
          </a:p>
        </p:txBody>
      </p:sp>
      <p:pic>
        <p:nvPicPr>
          <p:cNvPr id="8" name="Рисунок 7">
            <a:extLst>
              <a:ext uri="{FF2B5EF4-FFF2-40B4-BE49-F238E27FC236}">
                <a16:creationId xmlns:a16="http://schemas.microsoft.com/office/drawing/2014/main" id="{9E31647E-403B-48C7-A2C6-6153E707B215}"/>
              </a:ext>
            </a:extLst>
          </p:cNvPr>
          <p:cNvPicPr>
            <a:picLocks noChangeAspect="1"/>
          </p:cNvPicPr>
          <p:nvPr/>
        </p:nvPicPr>
        <p:blipFill>
          <a:blip r:embed="rId2"/>
          <a:stretch>
            <a:fillRect/>
          </a:stretch>
        </p:blipFill>
        <p:spPr>
          <a:xfrm>
            <a:off x="1113033" y="314995"/>
            <a:ext cx="2638425" cy="952500"/>
          </a:xfrm>
          <a:prstGeom prst="rect">
            <a:avLst/>
          </a:prstGeom>
        </p:spPr>
      </p:pic>
      <p:pic>
        <p:nvPicPr>
          <p:cNvPr id="6" name="Рисунок 5">
            <a:extLst>
              <a:ext uri="{FF2B5EF4-FFF2-40B4-BE49-F238E27FC236}">
                <a16:creationId xmlns:a16="http://schemas.microsoft.com/office/drawing/2014/main" id="{7DD453CF-C929-4911-A871-5BE9229FA4CD}"/>
              </a:ext>
            </a:extLst>
          </p:cNvPr>
          <p:cNvPicPr>
            <a:picLocks noChangeAspect="1"/>
          </p:cNvPicPr>
          <p:nvPr/>
        </p:nvPicPr>
        <p:blipFill>
          <a:blip r:embed="rId3"/>
          <a:stretch>
            <a:fillRect/>
          </a:stretch>
        </p:blipFill>
        <p:spPr>
          <a:xfrm>
            <a:off x="5741866" y="929530"/>
            <a:ext cx="3629025" cy="609600"/>
          </a:xfrm>
          <a:prstGeom prst="rect">
            <a:avLst/>
          </a:prstGeom>
        </p:spPr>
      </p:pic>
      <p:pic>
        <p:nvPicPr>
          <p:cNvPr id="10" name="Рисунок 9">
            <a:extLst>
              <a:ext uri="{FF2B5EF4-FFF2-40B4-BE49-F238E27FC236}">
                <a16:creationId xmlns:a16="http://schemas.microsoft.com/office/drawing/2014/main" id="{50E67E00-7841-4112-B7D0-AF16E977FBFB}"/>
              </a:ext>
            </a:extLst>
          </p:cNvPr>
          <p:cNvPicPr>
            <a:picLocks noChangeAspect="1"/>
          </p:cNvPicPr>
          <p:nvPr/>
        </p:nvPicPr>
        <p:blipFill>
          <a:blip r:embed="rId4"/>
          <a:stretch>
            <a:fillRect/>
          </a:stretch>
        </p:blipFill>
        <p:spPr>
          <a:xfrm>
            <a:off x="503808" y="1767142"/>
            <a:ext cx="9490313" cy="2457092"/>
          </a:xfrm>
          <a:prstGeom prst="rect">
            <a:avLst/>
          </a:prstGeom>
        </p:spPr>
      </p:pic>
    </p:spTree>
    <p:extLst>
      <p:ext uri="{BB962C8B-B14F-4D97-AF65-F5344CB8AC3E}">
        <p14:creationId xmlns:p14="http://schemas.microsoft.com/office/powerpoint/2010/main" val="6075087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52" y="531019"/>
            <a:ext cx="4752528" cy="1008111"/>
          </a:xfrm>
        </p:spPr>
        <p:txBody>
          <a:bodyPr>
            <a:noAutofit/>
          </a:bodyPr>
          <a:lstStyle/>
          <a:p>
            <a:r>
              <a:rPr lang="ru-RU" sz="1800" b="1" dirty="0">
                <a:solidFill>
                  <a:schemeClr val="accent5">
                    <a:lumMod val="75000"/>
                  </a:schemeClr>
                </a:solidFill>
              </a:rPr>
              <a:t>Территории-лидеры </a:t>
            </a:r>
            <a:br>
              <a:rPr lang="ru-RU" sz="1800" b="1" dirty="0">
                <a:solidFill>
                  <a:schemeClr val="accent5">
                    <a:lumMod val="75000"/>
                  </a:schemeClr>
                </a:solidFill>
              </a:rPr>
            </a:br>
            <a:r>
              <a:rPr lang="ru-RU" sz="1800" b="1" dirty="0">
                <a:solidFill>
                  <a:schemeClr val="accent5">
                    <a:lumMod val="75000"/>
                  </a:schemeClr>
                </a:solidFill>
              </a:rPr>
              <a:t>по итогам 1 квартала</a:t>
            </a:r>
            <a:br>
              <a:rPr lang="ru-RU" sz="2646" b="1" dirty="0"/>
            </a:br>
            <a:br>
              <a:rPr lang="ru-RU" sz="2646" b="1" dirty="0"/>
            </a:br>
            <a:br>
              <a:rPr lang="ru-RU" sz="2646" b="1" dirty="0"/>
            </a:br>
            <a:endParaRPr lang="ru-RU" sz="2646" b="1" dirty="0"/>
          </a:p>
        </p:txBody>
      </p:sp>
      <p:pic>
        <p:nvPicPr>
          <p:cNvPr id="8" name="Рисунок 7">
            <a:extLst>
              <a:ext uri="{FF2B5EF4-FFF2-40B4-BE49-F238E27FC236}">
                <a16:creationId xmlns:a16="http://schemas.microsoft.com/office/drawing/2014/main" id="{9E31647E-403B-48C7-A2C6-6153E707B215}"/>
              </a:ext>
            </a:extLst>
          </p:cNvPr>
          <p:cNvPicPr>
            <a:picLocks noChangeAspect="1"/>
          </p:cNvPicPr>
          <p:nvPr/>
        </p:nvPicPr>
        <p:blipFill>
          <a:blip r:embed="rId2"/>
          <a:stretch>
            <a:fillRect/>
          </a:stretch>
        </p:blipFill>
        <p:spPr>
          <a:xfrm>
            <a:off x="1113033" y="314995"/>
            <a:ext cx="2638425" cy="952500"/>
          </a:xfrm>
          <a:prstGeom prst="rect">
            <a:avLst/>
          </a:prstGeom>
        </p:spPr>
      </p:pic>
      <p:pic>
        <p:nvPicPr>
          <p:cNvPr id="6" name="Рисунок 5">
            <a:extLst>
              <a:ext uri="{FF2B5EF4-FFF2-40B4-BE49-F238E27FC236}">
                <a16:creationId xmlns:a16="http://schemas.microsoft.com/office/drawing/2014/main" id="{7DD453CF-C929-4911-A871-5BE9229FA4CD}"/>
              </a:ext>
            </a:extLst>
          </p:cNvPr>
          <p:cNvPicPr>
            <a:picLocks noChangeAspect="1"/>
          </p:cNvPicPr>
          <p:nvPr/>
        </p:nvPicPr>
        <p:blipFill>
          <a:blip r:embed="rId3"/>
          <a:stretch>
            <a:fillRect/>
          </a:stretch>
        </p:blipFill>
        <p:spPr>
          <a:xfrm>
            <a:off x="5741866" y="929530"/>
            <a:ext cx="3629025" cy="609600"/>
          </a:xfrm>
          <a:prstGeom prst="rect">
            <a:avLst/>
          </a:prstGeom>
        </p:spPr>
      </p:pic>
      <p:pic>
        <p:nvPicPr>
          <p:cNvPr id="4" name="Рисунок 3">
            <a:extLst>
              <a:ext uri="{FF2B5EF4-FFF2-40B4-BE49-F238E27FC236}">
                <a16:creationId xmlns:a16="http://schemas.microsoft.com/office/drawing/2014/main" id="{4A35819A-CC08-4B80-930D-0AD9168D662E}"/>
              </a:ext>
            </a:extLst>
          </p:cNvPr>
          <p:cNvPicPr>
            <a:picLocks noChangeAspect="1"/>
          </p:cNvPicPr>
          <p:nvPr/>
        </p:nvPicPr>
        <p:blipFill>
          <a:blip r:embed="rId4"/>
          <a:stretch>
            <a:fillRect/>
          </a:stretch>
        </p:blipFill>
        <p:spPr>
          <a:xfrm>
            <a:off x="504641" y="1749628"/>
            <a:ext cx="9368666" cy="3317895"/>
          </a:xfrm>
          <a:prstGeom prst="rect">
            <a:avLst/>
          </a:prstGeom>
        </p:spPr>
      </p:pic>
    </p:spTree>
    <p:extLst>
      <p:ext uri="{BB962C8B-B14F-4D97-AF65-F5344CB8AC3E}">
        <p14:creationId xmlns:p14="http://schemas.microsoft.com/office/powerpoint/2010/main" val="3699888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067" y="975636"/>
            <a:ext cx="9072563" cy="468852"/>
          </a:xfrm>
        </p:spPr>
        <p:txBody>
          <a:bodyPr>
            <a:normAutofit/>
          </a:bodyPr>
          <a:lstStyle/>
          <a:p>
            <a:pPr algn="ctr"/>
            <a:r>
              <a:rPr lang="ru-RU" sz="1984" b="1" dirty="0">
                <a:solidFill>
                  <a:schemeClr val="tx2">
                    <a:lumMod val="75000"/>
                  </a:schemeClr>
                </a:solidFill>
                <a:latin typeface="Tahoma" pitchFamily="34" charset="0"/>
                <a:ea typeface="Tahoma" pitchFamily="34" charset="0"/>
                <a:cs typeface="Tahoma" pitchFamily="34" charset="0"/>
              </a:rPr>
              <a:t>О Центре предоставления гарантий</a:t>
            </a:r>
          </a:p>
        </p:txBody>
      </p:sp>
      <p:sp>
        <p:nvSpPr>
          <p:cNvPr id="3" name="Содержимое 2"/>
          <p:cNvSpPr>
            <a:spLocks noGrp="1"/>
          </p:cNvSpPr>
          <p:nvPr>
            <p:ph idx="1"/>
          </p:nvPr>
        </p:nvSpPr>
        <p:spPr>
          <a:xfrm>
            <a:off x="756045" y="1489624"/>
            <a:ext cx="9072563" cy="3932572"/>
          </a:xfrm>
        </p:spPr>
        <p:txBody>
          <a:bodyPr>
            <a:normAutofit lnSpcReduction="10000"/>
          </a:bodyPr>
          <a:lstStyle/>
          <a:p>
            <a:pPr algn="just">
              <a:buFont typeface="Wingdings" pitchFamily="2" charset="2"/>
              <a:buChar char="ü"/>
              <a:defRPr/>
            </a:pPr>
            <a:r>
              <a:rPr lang="ru-RU" sz="1654" dirty="0">
                <a:solidFill>
                  <a:srgbClr val="008756"/>
                </a:solidFill>
                <a:latin typeface="Tahoma" pitchFamily="34" charset="0"/>
                <a:ea typeface="Tahoma" pitchFamily="34" charset="0"/>
                <a:cs typeface="Tahoma" pitchFamily="34" charset="0"/>
              </a:rPr>
              <a:t>Центр предоставляет субъектам малого и среднего предпринимательства </a:t>
            </a:r>
            <a:r>
              <a:rPr lang="ru-RU" sz="1654" b="1" dirty="0">
                <a:solidFill>
                  <a:srgbClr val="008756"/>
                </a:solidFill>
                <a:latin typeface="Tahoma" pitchFamily="34" charset="0"/>
                <a:ea typeface="Tahoma" pitchFamily="34" charset="0"/>
                <a:cs typeface="Tahoma" pitchFamily="34" charset="0"/>
              </a:rPr>
              <a:t>поручительства перед финансовыми организациями </a:t>
            </a:r>
            <a:r>
              <a:rPr lang="ru-RU" sz="1654" dirty="0">
                <a:solidFill>
                  <a:srgbClr val="008756"/>
                </a:solidFill>
                <a:latin typeface="Tahoma" pitchFamily="34" charset="0"/>
                <a:ea typeface="Tahoma" pitchFamily="34" charset="0"/>
                <a:cs typeface="Tahoma" pitchFamily="34" charset="0"/>
              </a:rPr>
              <a:t>по кредитам/займам, </a:t>
            </a:r>
            <a:r>
              <a:rPr lang="ru-RU" sz="1654" b="1" dirty="0">
                <a:solidFill>
                  <a:srgbClr val="008756"/>
                </a:solidFill>
                <a:latin typeface="Tahoma" pitchFamily="34" charset="0"/>
                <a:ea typeface="Tahoma" pitchFamily="34" charset="0"/>
                <a:cs typeface="Tahoma" pitchFamily="34" charset="0"/>
              </a:rPr>
              <a:t>в случае недостаточности залогового обеспечения по сделке</a:t>
            </a:r>
            <a:r>
              <a:rPr lang="ru-RU" sz="1654" dirty="0">
                <a:solidFill>
                  <a:srgbClr val="008756"/>
                </a:solidFill>
                <a:latin typeface="Tahoma" pitchFamily="34" charset="0"/>
                <a:ea typeface="Tahoma" pitchFamily="34" charset="0"/>
                <a:cs typeface="Tahoma" pitchFamily="34" charset="0"/>
              </a:rPr>
              <a:t>.  </a:t>
            </a:r>
          </a:p>
          <a:p>
            <a:pPr algn="just">
              <a:buNone/>
              <a:defRPr/>
            </a:pPr>
            <a:endParaRPr lang="ru-RU" sz="1654" dirty="0">
              <a:solidFill>
                <a:schemeClr val="tx2"/>
              </a:solidFill>
              <a:latin typeface="Tahoma" pitchFamily="34" charset="0"/>
              <a:ea typeface="Tahoma" pitchFamily="34" charset="0"/>
              <a:cs typeface="Tahoma" pitchFamily="34" charset="0"/>
            </a:endParaRPr>
          </a:p>
          <a:p>
            <a:pPr algn="just">
              <a:buFont typeface="Wingdings" pitchFamily="2" charset="2"/>
              <a:buChar char="ü"/>
              <a:defRPr/>
            </a:pPr>
            <a:r>
              <a:rPr lang="ru-RU" sz="1654" dirty="0">
                <a:solidFill>
                  <a:srgbClr val="0070C0"/>
                </a:solidFill>
                <a:latin typeface="Tahoma" pitchFamily="34" charset="0"/>
                <a:ea typeface="Tahoma" pitchFamily="34" charset="0"/>
                <a:cs typeface="Tahoma" pitchFamily="34" charset="0"/>
              </a:rPr>
              <a:t>Гарантийный капитал на 01.04.2021 г. – </a:t>
            </a:r>
            <a:r>
              <a:rPr lang="ru-RU" sz="1654" b="1" dirty="0">
                <a:solidFill>
                  <a:srgbClr val="0070C0"/>
                </a:solidFill>
                <a:latin typeface="Tahoma" pitchFamily="34" charset="0"/>
                <a:ea typeface="Tahoma" pitchFamily="34" charset="0"/>
                <a:cs typeface="Tahoma" pitchFamily="34" charset="0"/>
              </a:rPr>
              <a:t>744,99 </a:t>
            </a:r>
            <a:r>
              <a:rPr lang="ru-RU" sz="1654" b="1" u="sng" dirty="0">
                <a:solidFill>
                  <a:srgbClr val="0070C0"/>
                </a:solidFill>
                <a:latin typeface="Tahoma" pitchFamily="34" charset="0"/>
                <a:ea typeface="Tahoma" pitchFamily="34" charset="0"/>
                <a:cs typeface="Tahoma" pitchFamily="34" charset="0"/>
              </a:rPr>
              <a:t>млн. рублей</a:t>
            </a:r>
            <a:r>
              <a:rPr lang="ru-RU" sz="1654" b="1" dirty="0">
                <a:solidFill>
                  <a:srgbClr val="0070C0"/>
                </a:solidFill>
                <a:latin typeface="Tahoma" pitchFamily="34" charset="0"/>
                <a:ea typeface="Tahoma" pitchFamily="34" charset="0"/>
                <a:cs typeface="Tahoma" pitchFamily="34" charset="0"/>
              </a:rPr>
              <a:t>.</a:t>
            </a:r>
            <a:r>
              <a:rPr lang="ru-RU" sz="1654" b="1" dirty="0">
                <a:solidFill>
                  <a:schemeClr val="tx2"/>
                </a:solidFill>
                <a:latin typeface="Tahoma" pitchFamily="34" charset="0"/>
                <a:ea typeface="Tahoma" pitchFamily="34" charset="0"/>
                <a:cs typeface="Tahoma" pitchFamily="34" charset="0"/>
              </a:rPr>
              <a:t> </a:t>
            </a:r>
          </a:p>
          <a:p>
            <a:pPr algn="just">
              <a:buFont typeface="Wingdings" pitchFamily="2" charset="2"/>
              <a:buChar char="ü"/>
              <a:defRPr/>
            </a:pPr>
            <a:endParaRPr lang="ru-RU" sz="1654" dirty="0">
              <a:solidFill>
                <a:schemeClr val="tx2"/>
              </a:solidFill>
              <a:latin typeface="Tahoma" pitchFamily="34" charset="0"/>
              <a:ea typeface="Tahoma" pitchFamily="34" charset="0"/>
              <a:cs typeface="Tahoma" pitchFamily="34" charset="0"/>
            </a:endParaRPr>
          </a:p>
          <a:p>
            <a:pPr algn="just">
              <a:buFont typeface="Wingdings" pitchFamily="2" charset="2"/>
              <a:buChar char="ü"/>
              <a:defRPr/>
            </a:pPr>
            <a:r>
              <a:rPr lang="ru-RU" sz="1654" b="1" dirty="0">
                <a:solidFill>
                  <a:srgbClr val="C12031"/>
                </a:solidFill>
                <a:latin typeface="Tahoma" pitchFamily="34" charset="0"/>
                <a:ea typeface="Tahoma" pitchFamily="34" charset="0"/>
                <a:cs typeface="Tahoma" pitchFamily="34" charset="0"/>
              </a:rPr>
              <a:t>Максимальный лимит </a:t>
            </a:r>
            <a:r>
              <a:rPr lang="ru-RU" sz="1654" dirty="0">
                <a:solidFill>
                  <a:srgbClr val="C12031"/>
                </a:solidFill>
                <a:latin typeface="Tahoma" pitchFamily="34" charset="0"/>
                <a:ea typeface="Tahoma" pitchFamily="34" charset="0"/>
                <a:cs typeface="Tahoma" pitchFamily="34" charset="0"/>
              </a:rPr>
              <a:t>ответственности Фонда </a:t>
            </a:r>
            <a:r>
              <a:rPr lang="ru-RU" sz="1654" b="1" dirty="0">
                <a:solidFill>
                  <a:srgbClr val="C12031"/>
                </a:solidFill>
                <a:latin typeface="Tahoma" pitchFamily="34" charset="0"/>
                <a:ea typeface="Tahoma" pitchFamily="34" charset="0"/>
                <a:cs typeface="Tahoma" pitchFamily="34" charset="0"/>
              </a:rPr>
              <a:t>по одному </a:t>
            </a:r>
            <a:r>
              <a:rPr lang="ru-RU" sz="1654" dirty="0">
                <a:solidFill>
                  <a:srgbClr val="C12031"/>
                </a:solidFill>
                <a:latin typeface="Tahoma" pitchFamily="34" charset="0"/>
                <a:ea typeface="Tahoma" pitchFamily="34" charset="0"/>
                <a:cs typeface="Tahoma" pitchFamily="34" charset="0"/>
              </a:rPr>
              <a:t>заключенному </a:t>
            </a:r>
            <a:r>
              <a:rPr lang="ru-RU" sz="1654" b="1" dirty="0">
                <a:solidFill>
                  <a:srgbClr val="C12031"/>
                </a:solidFill>
                <a:latin typeface="Tahoma" pitchFamily="34" charset="0"/>
                <a:ea typeface="Tahoma" pitchFamily="34" charset="0"/>
                <a:cs typeface="Tahoma" pitchFamily="34" charset="0"/>
              </a:rPr>
              <a:t>договору </a:t>
            </a:r>
            <a:r>
              <a:rPr lang="ru-RU" sz="1654" dirty="0">
                <a:solidFill>
                  <a:srgbClr val="C12031"/>
                </a:solidFill>
                <a:latin typeface="Tahoma" pitchFamily="34" charset="0"/>
                <a:ea typeface="Tahoma" pitchFamily="34" charset="0"/>
                <a:cs typeface="Tahoma" pitchFamily="34" charset="0"/>
              </a:rPr>
              <a:t>поручительства - </a:t>
            </a:r>
            <a:r>
              <a:rPr lang="ru-RU" sz="1654" b="1" u="sng" dirty="0">
                <a:solidFill>
                  <a:srgbClr val="C12031"/>
                </a:solidFill>
                <a:latin typeface="Tahoma" pitchFamily="34" charset="0"/>
                <a:ea typeface="Tahoma" pitchFamily="34" charset="0"/>
                <a:cs typeface="Tahoma" pitchFamily="34" charset="0"/>
              </a:rPr>
              <a:t>25 млн. рублей</a:t>
            </a:r>
            <a:r>
              <a:rPr lang="ru-RU" sz="1654" b="1" dirty="0">
                <a:solidFill>
                  <a:srgbClr val="C12031"/>
                </a:solidFill>
                <a:latin typeface="Tahoma" pitchFamily="34" charset="0"/>
                <a:ea typeface="Tahoma" pitchFamily="34" charset="0"/>
                <a:cs typeface="Tahoma" pitchFamily="34" charset="0"/>
              </a:rPr>
              <a:t>, но не более 70% </a:t>
            </a:r>
            <a:r>
              <a:rPr lang="ru-RU" sz="1654" dirty="0">
                <a:solidFill>
                  <a:srgbClr val="C12031"/>
                </a:solidFill>
                <a:latin typeface="Tahoma" pitchFamily="34" charset="0"/>
                <a:ea typeface="Tahoma" pitchFamily="34" charset="0"/>
                <a:cs typeface="Tahoma" pitchFamily="34" charset="0"/>
              </a:rPr>
              <a:t>от суммы не исполненных заемщиком обязательств по заключенному с  финансовой организацией договору, на момент предъявления требования.</a:t>
            </a:r>
          </a:p>
          <a:p>
            <a:pPr algn="just">
              <a:buFont typeface="Wingdings" pitchFamily="2" charset="2"/>
              <a:buChar char="ü"/>
              <a:defRPr/>
            </a:pPr>
            <a:endParaRPr lang="ru-RU" sz="1654" dirty="0">
              <a:solidFill>
                <a:srgbClr val="C12031"/>
              </a:solidFill>
              <a:latin typeface="Tahoma" pitchFamily="34" charset="0"/>
              <a:ea typeface="Tahoma" pitchFamily="34" charset="0"/>
              <a:cs typeface="Tahoma" pitchFamily="34" charset="0"/>
            </a:endParaRPr>
          </a:p>
          <a:p>
            <a:pPr algn="just">
              <a:buFont typeface="Wingdings" pitchFamily="2" charset="2"/>
              <a:buChar char="ü"/>
              <a:defRPr/>
            </a:pPr>
            <a:r>
              <a:rPr lang="ru-RU" sz="1654" dirty="0">
                <a:solidFill>
                  <a:srgbClr val="0070C0"/>
                </a:solidFill>
                <a:latin typeface="Tahoma" pitchFamily="34" charset="0"/>
                <a:ea typeface="Tahoma" pitchFamily="34" charset="0"/>
                <a:cs typeface="Tahoma" pitchFamily="34" charset="0"/>
              </a:rPr>
              <a:t>Гарантийный </a:t>
            </a:r>
            <a:r>
              <a:rPr lang="ru-RU" sz="1654" b="1" dirty="0">
                <a:solidFill>
                  <a:srgbClr val="0070C0"/>
                </a:solidFill>
                <a:latin typeface="Tahoma" pitchFamily="34" charset="0"/>
                <a:ea typeface="Tahoma" pitchFamily="34" charset="0"/>
                <a:cs typeface="Tahoma" pitchFamily="34" charset="0"/>
              </a:rPr>
              <a:t>лимит на одного заемщика </a:t>
            </a:r>
            <a:r>
              <a:rPr lang="ru-RU" sz="1654" dirty="0">
                <a:solidFill>
                  <a:srgbClr val="0070C0"/>
                </a:solidFill>
                <a:latin typeface="Tahoma" pitchFamily="34" charset="0"/>
                <a:ea typeface="Tahoma" pitchFamily="34" charset="0"/>
                <a:cs typeface="Tahoma" pitchFamily="34" charset="0"/>
              </a:rPr>
              <a:t>либо ГСЛ – </a:t>
            </a:r>
            <a:r>
              <a:rPr lang="ru-RU" sz="1654" b="1" dirty="0">
                <a:solidFill>
                  <a:srgbClr val="0070C0"/>
                </a:solidFill>
                <a:latin typeface="Tahoma" pitchFamily="34" charset="0"/>
                <a:ea typeface="Tahoma" pitchFamily="34" charset="0"/>
                <a:cs typeface="Tahoma" pitchFamily="34" charset="0"/>
              </a:rPr>
              <a:t>74 млн. руб. </a:t>
            </a:r>
          </a:p>
          <a:p>
            <a:pPr algn="just">
              <a:buFont typeface="Wingdings" pitchFamily="2" charset="2"/>
              <a:buChar char="ü"/>
              <a:defRPr/>
            </a:pPr>
            <a:endParaRPr lang="ru-RU" sz="1654" b="1" dirty="0">
              <a:solidFill>
                <a:srgbClr val="0070C0"/>
              </a:solidFill>
              <a:latin typeface="Tahoma" pitchFamily="34" charset="0"/>
              <a:ea typeface="Tahoma" pitchFamily="34" charset="0"/>
              <a:cs typeface="Tahoma" pitchFamily="34" charset="0"/>
            </a:endParaRPr>
          </a:p>
          <a:p>
            <a:pPr algn="just">
              <a:buFont typeface="Wingdings" pitchFamily="2" charset="2"/>
              <a:buChar char="ü"/>
              <a:defRPr/>
            </a:pPr>
            <a:r>
              <a:rPr lang="ru-RU" sz="1654" dirty="0">
                <a:solidFill>
                  <a:srgbClr val="008756"/>
                </a:solidFill>
                <a:latin typeface="Tahoma" pitchFamily="34" charset="0"/>
                <a:ea typeface="Tahoma" pitchFamily="34" charset="0"/>
                <a:cs typeface="Tahoma" pitchFamily="34" charset="0"/>
              </a:rPr>
              <a:t>Операционный лимит </a:t>
            </a:r>
            <a:r>
              <a:rPr lang="ru-RU" sz="1654" b="1" dirty="0">
                <a:solidFill>
                  <a:srgbClr val="008756"/>
                </a:solidFill>
                <a:latin typeface="Tahoma" pitchFamily="34" charset="0"/>
                <a:ea typeface="Tahoma" pitchFamily="34" charset="0"/>
                <a:cs typeface="Tahoma" pitchFamily="34" charset="0"/>
              </a:rPr>
              <a:t>на вновь принятые условные обязательства на 2021 г</a:t>
            </a:r>
            <a:r>
              <a:rPr lang="ru-RU" sz="1654" dirty="0">
                <a:solidFill>
                  <a:srgbClr val="008756"/>
                </a:solidFill>
                <a:latin typeface="Tahoma" pitchFamily="34" charset="0"/>
                <a:ea typeface="Tahoma" pitchFamily="34" charset="0"/>
                <a:cs typeface="Tahoma" pitchFamily="34" charset="0"/>
              </a:rPr>
              <a:t>. – </a:t>
            </a:r>
            <a:r>
              <a:rPr lang="ru-RU" sz="1654" b="1" dirty="0">
                <a:solidFill>
                  <a:srgbClr val="008756"/>
                </a:solidFill>
                <a:latin typeface="Tahoma" pitchFamily="34" charset="0"/>
                <a:ea typeface="Tahoma" pitchFamily="34" charset="0"/>
                <a:cs typeface="Tahoma" pitchFamily="34" charset="0"/>
              </a:rPr>
              <a:t>3 761,7 млн. руб. </a:t>
            </a:r>
          </a:p>
        </p:txBody>
      </p:sp>
      <p:pic>
        <p:nvPicPr>
          <p:cNvPr id="9" name="Picture 3" descr="O:\Осипова\Осипова\Фонд\Фонд\15.png"/>
          <p:cNvPicPr>
            <a:picLocks noChangeAspect="1" noChangeArrowheads="1"/>
          </p:cNvPicPr>
          <p:nvPr/>
        </p:nvPicPr>
        <p:blipFill>
          <a:blip r:embed="rId2" cstate="print"/>
          <a:srcRect/>
          <a:stretch>
            <a:fillRect/>
          </a:stretch>
        </p:blipFill>
        <p:spPr bwMode="auto">
          <a:xfrm>
            <a:off x="1439912" y="248354"/>
            <a:ext cx="2818944" cy="354673"/>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1248" y="273747"/>
            <a:ext cx="5935534" cy="630798"/>
          </a:xfrm>
        </p:spPr>
        <p:txBody>
          <a:bodyPr>
            <a:noAutofit/>
          </a:bodyPr>
          <a:lstStyle/>
          <a:p>
            <a:pPr algn="ctr"/>
            <a:r>
              <a:rPr lang="ru-RU" sz="1984" b="1" dirty="0">
                <a:latin typeface="Microsoft YaHei" pitchFamily="34" charset="-122"/>
                <a:ea typeface="Microsoft YaHei" pitchFamily="34" charset="-122"/>
              </a:rPr>
              <a:t>Финансовые организации-партнёры</a:t>
            </a:r>
            <a:br>
              <a:rPr lang="ru-RU" sz="1984" b="1" dirty="0">
                <a:latin typeface="Microsoft YaHei" pitchFamily="34" charset="-122"/>
                <a:ea typeface="Microsoft YaHei" pitchFamily="34" charset="-122"/>
              </a:rPr>
            </a:br>
            <a:r>
              <a:rPr lang="ru-RU" sz="1984" b="1" dirty="0">
                <a:latin typeface="Microsoft YaHei" pitchFamily="34" charset="-122"/>
                <a:ea typeface="Microsoft YaHei" pitchFamily="34" charset="-122"/>
              </a:rPr>
              <a:t> НО «Алтайский фонд МСП»</a:t>
            </a:r>
          </a:p>
        </p:txBody>
      </p:sp>
      <p:pic>
        <p:nvPicPr>
          <p:cNvPr id="5" name="Picture 19" descr="C:\Alexander\работа\АГФ\Банки\banks\sbr.jpg"/>
          <p:cNvPicPr>
            <a:picLocks noChangeAspect="1" noChangeArrowheads="1"/>
          </p:cNvPicPr>
          <p:nvPr/>
        </p:nvPicPr>
        <p:blipFill>
          <a:blip r:embed="rId2" cstate="print"/>
          <a:srcRect/>
          <a:stretch>
            <a:fillRect/>
          </a:stretch>
        </p:blipFill>
        <p:spPr bwMode="auto">
          <a:xfrm>
            <a:off x="612810" y="1163347"/>
            <a:ext cx="1798220" cy="505059"/>
          </a:xfrm>
          <a:prstGeom prst="rect">
            <a:avLst/>
          </a:prstGeom>
          <a:noFill/>
          <a:ln w="9525">
            <a:noFill/>
            <a:miter lim="800000"/>
            <a:headEnd/>
            <a:tailEnd/>
          </a:ln>
        </p:spPr>
      </p:pic>
      <p:pic>
        <p:nvPicPr>
          <p:cNvPr id="6" name="Рисунок 1"/>
          <p:cNvPicPr>
            <a:picLocks noChangeAspect="1"/>
          </p:cNvPicPr>
          <p:nvPr/>
        </p:nvPicPr>
        <p:blipFill>
          <a:blip r:embed="rId3" cstate="print"/>
          <a:srcRect/>
          <a:stretch>
            <a:fillRect/>
          </a:stretch>
        </p:blipFill>
        <p:spPr bwMode="auto">
          <a:xfrm>
            <a:off x="3179326" y="3046176"/>
            <a:ext cx="1839053" cy="600028"/>
          </a:xfrm>
          <a:prstGeom prst="rect">
            <a:avLst/>
          </a:prstGeom>
          <a:noFill/>
          <a:ln w="9525">
            <a:noFill/>
            <a:miter lim="800000"/>
            <a:headEnd/>
            <a:tailEnd/>
          </a:ln>
        </p:spPr>
      </p:pic>
      <p:pic>
        <p:nvPicPr>
          <p:cNvPr id="7" name="Рисунок 1"/>
          <p:cNvPicPr>
            <a:picLocks noChangeAspect="1"/>
          </p:cNvPicPr>
          <p:nvPr/>
        </p:nvPicPr>
        <p:blipFill>
          <a:blip r:embed="rId4" cstate="print"/>
          <a:srcRect/>
          <a:stretch>
            <a:fillRect/>
          </a:stretch>
        </p:blipFill>
        <p:spPr bwMode="auto">
          <a:xfrm>
            <a:off x="652542" y="3044622"/>
            <a:ext cx="1861240" cy="614288"/>
          </a:xfrm>
          <a:prstGeom prst="rect">
            <a:avLst/>
          </a:prstGeom>
          <a:noFill/>
          <a:ln w="9525">
            <a:noFill/>
            <a:miter lim="800000"/>
            <a:headEnd/>
            <a:tailEnd/>
          </a:ln>
        </p:spPr>
      </p:pic>
      <p:pic>
        <p:nvPicPr>
          <p:cNvPr id="8" name="Picture 15" descr="C:\Alexander\работа\АГФ\Банки\banks\altkap.gif"/>
          <p:cNvPicPr>
            <a:picLocks noChangeAspect="1" noChangeArrowheads="1"/>
          </p:cNvPicPr>
          <p:nvPr/>
        </p:nvPicPr>
        <p:blipFill>
          <a:blip r:embed="rId5" cstate="print"/>
          <a:srcRect/>
          <a:stretch>
            <a:fillRect/>
          </a:stretch>
        </p:blipFill>
        <p:spPr bwMode="auto">
          <a:xfrm>
            <a:off x="814152" y="1958785"/>
            <a:ext cx="1540321" cy="684834"/>
          </a:xfrm>
          <a:prstGeom prst="rect">
            <a:avLst/>
          </a:prstGeom>
          <a:noFill/>
          <a:ln w="9525">
            <a:noFill/>
            <a:miter lim="800000"/>
            <a:headEnd/>
            <a:tailEnd/>
          </a:ln>
        </p:spPr>
      </p:pic>
      <p:pic>
        <p:nvPicPr>
          <p:cNvPr id="9" name="Рисунок 23" descr="abb_blok_rus_v2.jpg"/>
          <p:cNvPicPr>
            <a:picLocks noChangeAspect="1"/>
          </p:cNvPicPr>
          <p:nvPr/>
        </p:nvPicPr>
        <p:blipFill>
          <a:blip r:embed="rId6" cstate="print"/>
          <a:srcRect/>
          <a:stretch>
            <a:fillRect/>
          </a:stretch>
        </p:blipFill>
        <p:spPr bwMode="auto">
          <a:xfrm>
            <a:off x="8123208" y="2497614"/>
            <a:ext cx="1268064" cy="808644"/>
          </a:xfrm>
          <a:prstGeom prst="rect">
            <a:avLst/>
          </a:prstGeom>
          <a:noFill/>
          <a:ln w="9525">
            <a:noFill/>
            <a:miter lim="800000"/>
            <a:headEnd/>
            <a:tailEnd/>
          </a:ln>
        </p:spPr>
      </p:pic>
      <p:pic>
        <p:nvPicPr>
          <p:cNvPr id="10" name="Picture 7"/>
          <p:cNvPicPr>
            <a:picLocks noChangeAspect="1" noChangeArrowheads="1"/>
          </p:cNvPicPr>
          <p:nvPr/>
        </p:nvPicPr>
        <p:blipFill>
          <a:blip r:embed="rId7" cstate="print"/>
          <a:srcRect/>
          <a:stretch>
            <a:fillRect/>
          </a:stretch>
        </p:blipFill>
        <p:spPr bwMode="auto">
          <a:xfrm>
            <a:off x="5485168" y="1302558"/>
            <a:ext cx="1680104" cy="526345"/>
          </a:xfrm>
          <a:prstGeom prst="rect">
            <a:avLst/>
          </a:prstGeom>
          <a:noFill/>
          <a:ln w="9525">
            <a:noFill/>
            <a:miter lim="800000"/>
            <a:headEnd/>
            <a:tailEnd/>
          </a:ln>
        </p:spPr>
      </p:pic>
      <p:pic>
        <p:nvPicPr>
          <p:cNvPr id="11" name="Picture 12" descr="http://www.raexpert.ru/companies/bank_accept_logo.gif"/>
          <p:cNvPicPr>
            <a:picLocks noChangeAspect="1" noChangeArrowheads="1"/>
          </p:cNvPicPr>
          <p:nvPr/>
        </p:nvPicPr>
        <p:blipFill>
          <a:blip r:embed="rId8" cstate="print"/>
          <a:srcRect/>
          <a:stretch>
            <a:fillRect/>
          </a:stretch>
        </p:blipFill>
        <p:spPr bwMode="auto">
          <a:xfrm>
            <a:off x="6926164" y="3943601"/>
            <a:ext cx="1956049" cy="400771"/>
          </a:xfrm>
          <a:prstGeom prst="rect">
            <a:avLst/>
          </a:prstGeom>
          <a:noFill/>
          <a:ln w="9525">
            <a:noFill/>
            <a:miter lim="800000"/>
            <a:headEnd/>
            <a:tailEnd/>
          </a:ln>
        </p:spPr>
      </p:pic>
      <p:pic>
        <p:nvPicPr>
          <p:cNvPr id="12" name="Picture 2" descr="Promsvyazbank">
            <a:hlinkClick r:id="rId9"/>
          </p:cNvPr>
          <p:cNvPicPr>
            <a:picLocks noChangeAspect="1" noChangeArrowheads="1"/>
          </p:cNvPicPr>
          <p:nvPr/>
        </p:nvPicPr>
        <p:blipFill>
          <a:blip r:embed="rId10" cstate="print"/>
          <a:srcRect/>
          <a:stretch>
            <a:fillRect/>
          </a:stretch>
        </p:blipFill>
        <p:spPr bwMode="auto">
          <a:xfrm>
            <a:off x="2900685" y="2153205"/>
            <a:ext cx="2360021" cy="460716"/>
          </a:xfrm>
          <a:prstGeom prst="rect">
            <a:avLst/>
          </a:prstGeom>
          <a:noFill/>
          <a:ln w="9525">
            <a:noFill/>
            <a:miter lim="800000"/>
            <a:headEnd/>
            <a:tailEnd/>
          </a:ln>
        </p:spPr>
      </p:pic>
      <p:pic>
        <p:nvPicPr>
          <p:cNvPr id="13" name="Picture 25" descr="D:\Alexander\87.jpg"/>
          <p:cNvPicPr>
            <a:picLocks noChangeAspect="1" noChangeArrowheads="1"/>
          </p:cNvPicPr>
          <p:nvPr/>
        </p:nvPicPr>
        <p:blipFill>
          <a:blip r:embed="rId11" cstate="print"/>
          <a:srcRect/>
          <a:stretch>
            <a:fillRect/>
          </a:stretch>
        </p:blipFill>
        <p:spPr bwMode="auto">
          <a:xfrm>
            <a:off x="5645371" y="2144260"/>
            <a:ext cx="2182823" cy="535533"/>
          </a:xfrm>
          <a:prstGeom prst="rect">
            <a:avLst/>
          </a:prstGeom>
          <a:noFill/>
          <a:ln w="9525">
            <a:noFill/>
            <a:miter lim="800000"/>
            <a:headEnd/>
            <a:tailEnd/>
          </a:ln>
        </p:spPr>
      </p:pic>
      <p:pic>
        <p:nvPicPr>
          <p:cNvPr id="14" name="Picture 14" descr="http://www.vkpress.ru/upload/iblock/6c9/6c90e8cae2af8d5ee284ad451e7fc5f9.jpeg"/>
          <p:cNvPicPr>
            <a:picLocks noChangeAspect="1" noChangeArrowheads="1"/>
          </p:cNvPicPr>
          <p:nvPr/>
        </p:nvPicPr>
        <p:blipFill>
          <a:blip r:embed="rId12" cstate="print"/>
          <a:srcRect t="34615" b="36539"/>
          <a:stretch>
            <a:fillRect/>
          </a:stretch>
        </p:blipFill>
        <p:spPr bwMode="auto">
          <a:xfrm>
            <a:off x="3076665" y="1344365"/>
            <a:ext cx="1980686" cy="476467"/>
          </a:xfrm>
          <a:prstGeom prst="rect">
            <a:avLst/>
          </a:prstGeom>
          <a:noFill/>
          <a:ln w="9525">
            <a:noFill/>
            <a:miter lim="800000"/>
            <a:headEnd/>
            <a:tailEnd/>
          </a:ln>
        </p:spPr>
      </p:pic>
      <p:pic>
        <p:nvPicPr>
          <p:cNvPr id="4098" name="Picture 2" descr="C:\Users\Priem\Desktop\логотип втб.jpg"/>
          <p:cNvPicPr>
            <a:picLocks noChangeAspect="1" noChangeArrowheads="1"/>
          </p:cNvPicPr>
          <p:nvPr/>
        </p:nvPicPr>
        <p:blipFill>
          <a:blip r:embed="rId13" cstate="print"/>
          <a:srcRect t="16075" b="36466"/>
          <a:stretch>
            <a:fillRect/>
          </a:stretch>
        </p:blipFill>
        <p:spPr bwMode="auto">
          <a:xfrm>
            <a:off x="5737840" y="2942985"/>
            <a:ext cx="1353718" cy="619411"/>
          </a:xfrm>
          <a:prstGeom prst="rect">
            <a:avLst/>
          </a:prstGeom>
          <a:noFill/>
        </p:spPr>
      </p:pic>
      <p:pic>
        <p:nvPicPr>
          <p:cNvPr id="4099" name="Picture 3" descr="C:\Users\Priem\Desktop\интеза банк.jpg"/>
          <p:cNvPicPr>
            <a:picLocks noChangeAspect="1" noChangeArrowheads="1"/>
          </p:cNvPicPr>
          <p:nvPr/>
        </p:nvPicPr>
        <p:blipFill>
          <a:blip r:embed="rId14" cstate="print"/>
          <a:srcRect/>
          <a:stretch>
            <a:fillRect/>
          </a:stretch>
        </p:blipFill>
        <p:spPr bwMode="auto">
          <a:xfrm>
            <a:off x="3105148" y="3965370"/>
            <a:ext cx="1988283" cy="546778"/>
          </a:xfrm>
          <a:prstGeom prst="rect">
            <a:avLst/>
          </a:prstGeom>
          <a:noFill/>
        </p:spPr>
      </p:pic>
      <p:pic>
        <p:nvPicPr>
          <p:cNvPr id="4100" name="Picture 4" descr="C:\Users\Priem\Desktop\MSPlogo2.jpg"/>
          <p:cNvPicPr>
            <a:picLocks noChangeAspect="1" noChangeArrowheads="1"/>
          </p:cNvPicPr>
          <p:nvPr/>
        </p:nvPicPr>
        <p:blipFill>
          <a:blip r:embed="rId15" cstate="print"/>
          <a:srcRect/>
          <a:stretch>
            <a:fillRect/>
          </a:stretch>
        </p:blipFill>
        <p:spPr bwMode="auto">
          <a:xfrm>
            <a:off x="564708" y="4051360"/>
            <a:ext cx="1966452" cy="478194"/>
          </a:xfrm>
          <a:prstGeom prst="rect">
            <a:avLst/>
          </a:prstGeom>
          <a:noFill/>
        </p:spPr>
      </p:pic>
      <p:sp>
        <p:nvSpPr>
          <p:cNvPr id="7170" name="AutoShape 2" descr="ÐÐ°ÑÑÐ¸Ð½ÐºÐ¸ Ð¿Ð¾ Ð·Ð°Ð¿ÑÐ¾ÑÑ ÐÐÐ¬Ð¤Ð ÐÐÐÐ"/>
          <p:cNvSpPr>
            <a:spLocks noChangeAspect="1" noChangeArrowheads="1"/>
          </p:cNvSpPr>
          <p:nvPr/>
        </p:nvSpPr>
        <p:spPr bwMode="auto">
          <a:xfrm>
            <a:off x="128632" y="-119345"/>
            <a:ext cx="252016" cy="252016"/>
          </a:xfrm>
          <a:prstGeom prst="rect">
            <a:avLst/>
          </a:prstGeom>
          <a:noFill/>
        </p:spPr>
        <p:txBody>
          <a:bodyPr vert="horz" wrap="square" lIns="75605" tIns="37802" rIns="75605" bIns="37802" numCol="1" anchor="t" anchorCtr="0" compatLnSpc="1">
            <a:prstTxWarp prst="textNoShape">
              <a:avLst/>
            </a:prstTxWarp>
          </a:bodyPr>
          <a:lstStyle/>
          <a:p>
            <a:endParaRPr lang="ru-RU" sz="1488"/>
          </a:p>
        </p:txBody>
      </p:sp>
      <p:sp>
        <p:nvSpPr>
          <p:cNvPr id="7172" name="AutoShape 4" descr="ÐÐ°ÑÑÐ¸Ð½ÐºÐ¸ Ð¿Ð¾ Ð·Ð°Ð¿ÑÐ¾ÑÑ ÐÐÐ¬Ð¤Ð ÐÐÐÐ"/>
          <p:cNvSpPr>
            <a:spLocks noChangeAspect="1" noChangeArrowheads="1"/>
          </p:cNvSpPr>
          <p:nvPr/>
        </p:nvSpPr>
        <p:spPr bwMode="auto">
          <a:xfrm>
            <a:off x="128632" y="-119345"/>
            <a:ext cx="252016" cy="252016"/>
          </a:xfrm>
          <a:prstGeom prst="rect">
            <a:avLst/>
          </a:prstGeom>
          <a:noFill/>
        </p:spPr>
        <p:txBody>
          <a:bodyPr vert="horz" wrap="square" lIns="75605" tIns="37802" rIns="75605" bIns="37802" numCol="1" anchor="t" anchorCtr="0" compatLnSpc="1">
            <a:prstTxWarp prst="textNoShape">
              <a:avLst/>
            </a:prstTxWarp>
          </a:bodyPr>
          <a:lstStyle/>
          <a:p>
            <a:endParaRPr lang="ru-RU" sz="1488"/>
          </a:p>
        </p:txBody>
      </p:sp>
      <p:pic>
        <p:nvPicPr>
          <p:cNvPr id="7174" name="Picture 6" descr="http://www.altfond.ru/images/pages/agf/329.jpg"/>
          <p:cNvPicPr>
            <a:picLocks noChangeAspect="1" noChangeArrowheads="1"/>
          </p:cNvPicPr>
          <p:nvPr/>
        </p:nvPicPr>
        <p:blipFill>
          <a:blip r:embed="rId16" cstate="print"/>
          <a:srcRect/>
          <a:stretch>
            <a:fillRect/>
          </a:stretch>
        </p:blipFill>
        <p:spPr bwMode="auto">
          <a:xfrm>
            <a:off x="8038452" y="1115773"/>
            <a:ext cx="1316216" cy="1005771"/>
          </a:xfrm>
          <a:prstGeom prst="rect">
            <a:avLst/>
          </a:prstGeom>
          <a:noFill/>
        </p:spPr>
      </p:pic>
      <p:sp>
        <p:nvSpPr>
          <p:cNvPr id="5122" name="AutoShape 2" descr="Инвестиционный портал Алтайского края - Инвесторам"/>
          <p:cNvSpPr>
            <a:spLocks noChangeAspect="1" noChangeArrowheads="1"/>
          </p:cNvSpPr>
          <p:nvPr/>
        </p:nvSpPr>
        <p:spPr bwMode="auto">
          <a:xfrm>
            <a:off x="128632" y="-119345"/>
            <a:ext cx="252016" cy="252016"/>
          </a:xfrm>
          <a:prstGeom prst="rect">
            <a:avLst/>
          </a:prstGeom>
          <a:noFill/>
        </p:spPr>
        <p:txBody>
          <a:bodyPr vert="horz" wrap="square" lIns="75605" tIns="37802" rIns="75605" bIns="37802" numCol="1" anchor="t" anchorCtr="0" compatLnSpc="1">
            <a:prstTxWarp prst="textNoShape">
              <a:avLst/>
            </a:prstTxWarp>
          </a:bodyPr>
          <a:lstStyle/>
          <a:p>
            <a:endParaRPr lang="ru-RU" sz="1488"/>
          </a:p>
        </p:txBody>
      </p:sp>
      <p:pic>
        <p:nvPicPr>
          <p:cNvPr id="5123" name="Picture 3" descr="X:\ЦЕНТР ПРЕДОСТАВЛЕНИЯ ГАРАНТИЙ\Экспертный совет\2020\май\07.05.2020\Без названия.jpg"/>
          <p:cNvPicPr>
            <a:picLocks noChangeAspect="1" noChangeArrowheads="1"/>
          </p:cNvPicPr>
          <p:nvPr/>
        </p:nvPicPr>
        <p:blipFill>
          <a:blip r:embed="rId17" cstate="print"/>
          <a:srcRect/>
          <a:stretch>
            <a:fillRect/>
          </a:stretch>
        </p:blipFill>
        <p:spPr bwMode="auto">
          <a:xfrm>
            <a:off x="2018571" y="4591739"/>
            <a:ext cx="1851834" cy="997172"/>
          </a:xfrm>
          <a:prstGeom prst="rect">
            <a:avLst/>
          </a:prstGeom>
          <a:noFill/>
        </p:spPr>
      </p:pic>
      <p:sp>
        <p:nvSpPr>
          <p:cNvPr id="5125" name="AutoShape 5" descr="Новости в сфере предпринимательства. Администрация ..."/>
          <p:cNvSpPr>
            <a:spLocks noChangeAspect="1" noChangeArrowheads="1"/>
          </p:cNvSpPr>
          <p:nvPr/>
        </p:nvSpPr>
        <p:spPr bwMode="auto">
          <a:xfrm>
            <a:off x="128632" y="-119345"/>
            <a:ext cx="252016" cy="252016"/>
          </a:xfrm>
          <a:prstGeom prst="rect">
            <a:avLst/>
          </a:prstGeom>
          <a:noFill/>
        </p:spPr>
        <p:txBody>
          <a:bodyPr vert="horz" wrap="square" lIns="75605" tIns="37802" rIns="75605" bIns="37802" numCol="1" anchor="t" anchorCtr="0" compatLnSpc="1">
            <a:prstTxWarp prst="textNoShape">
              <a:avLst/>
            </a:prstTxWarp>
          </a:bodyPr>
          <a:lstStyle/>
          <a:p>
            <a:endParaRPr lang="ru-RU" sz="1488"/>
          </a:p>
        </p:txBody>
      </p:sp>
      <p:pic>
        <p:nvPicPr>
          <p:cNvPr id="27" name="Picture 2" descr="СМП Банк (Северный морской путь)">
            <a:extLst>
              <a:ext uri="{FF2B5EF4-FFF2-40B4-BE49-F238E27FC236}">
                <a16:creationId xmlns:a16="http://schemas.microsoft.com/office/drawing/2014/main" id="{EF9DC831-730F-4541-81D3-1B3AC269047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169194" y="4512148"/>
            <a:ext cx="1189415" cy="8920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Алтайский фонд микрозаймов | ВКонтакте">
            <a:extLst>
              <a:ext uri="{FF2B5EF4-FFF2-40B4-BE49-F238E27FC236}">
                <a16:creationId xmlns:a16="http://schemas.microsoft.com/office/drawing/2014/main" id="{EF805C0A-EAA8-4973-BC77-9A23E0CE73C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08877" y="4367993"/>
            <a:ext cx="997153" cy="11068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0267" y="1220704"/>
            <a:ext cx="3813634" cy="601195"/>
          </a:xfrm>
        </p:spPr>
        <p:txBody>
          <a:bodyPr anchor="t">
            <a:normAutofit/>
          </a:bodyPr>
          <a:lstStyle/>
          <a:p>
            <a:pPr algn="ctr"/>
            <a:r>
              <a:rPr lang="ru-RU" sz="1323" b="1" dirty="0">
                <a:solidFill>
                  <a:schemeClr val="tx2">
                    <a:lumMod val="75000"/>
                  </a:schemeClr>
                </a:solidFill>
                <a:latin typeface="Microsoft YaHei" pitchFamily="34" charset="-122"/>
                <a:ea typeface="Microsoft YaHei" pitchFamily="34" charset="-122"/>
              </a:rPr>
              <a:t>Схема взаимодействия при получении поручительства Фонда</a:t>
            </a:r>
          </a:p>
        </p:txBody>
      </p:sp>
      <p:pic>
        <p:nvPicPr>
          <p:cNvPr id="2052" name="Picture 4" descr="C:\Users\Priem\Desktop\обрезк2.png"/>
          <p:cNvPicPr>
            <a:picLocks noGrp="1" noChangeAspect="1" noChangeArrowheads="1"/>
          </p:cNvPicPr>
          <p:nvPr>
            <p:ph sz="half" idx="2"/>
          </p:nvPr>
        </p:nvPicPr>
        <p:blipFill>
          <a:blip r:embed="rId2" cstate="print"/>
          <a:srcRect/>
          <a:stretch>
            <a:fillRect/>
          </a:stretch>
        </p:blipFill>
        <p:spPr bwMode="auto">
          <a:xfrm>
            <a:off x="5333825" y="1721689"/>
            <a:ext cx="3906782" cy="3078855"/>
          </a:xfrm>
          <a:prstGeom prst="rect">
            <a:avLst/>
          </a:prstGeom>
          <a:noFill/>
        </p:spPr>
      </p:pic>
      <p:pic>
        <p:nvPicPr>
          <p:cNvPr id="2053" name="Picture 5" descr="C:\Users\Priem\Desktop\обрезка 3.png"/>
          <p:cNvPicPr>
            <a:picLocks noGrp="1" noChangeAspect="1" noChangeArrowheads="1"/>
          </p:cNvPicPr>
          <p:nvPr>
            <p:ph sz="half" idx="1"/>
          </p:nvPr>
        </p:nvPicPr>
        <p:blipFill>
          <a:blip r:embed="rId3" cstate="print"/>
          <a:srcRect/>
          <a:stretch>
            <a:fillRect/>
          </a:stretch>
        </p:blipFill>
        <p:spPr bwMode="auto">
          <a:xfrm>
            <a:off x="528188" y="1747776"/>
            <a:ext cx="3980765" cy="2959707"/>
          </a:xfrm>
          <a:prstGeom prst="rect">
            <a:avLst/>
          </a:prstGeom>
          <a:noFill/>
        </p:spPr>
      </p:pic>
      <p:sp>
        <p:nvSpPr>
          <p:cNvPr id="14" name="TextBox 13"/>
          <p:cNvSpPr txBox="1"/>
          <p:nvPr/>
        </p:nvSpPr>
        <p:spPr>
          <a:xfrm>
            <a:off x="5738669" y="1175160"/>
            <a:ext cx="3142605" cy="499496"/>
          </a:xfrm>
          <a:prstGeom prst="rect">
            <a:avLst/>
          </a:prstGeom>
          <a:noFill/>
        </p:spPr>
        <p:txBody>
          <a:bodyPr wrap="square" rtlCol="0">
            <a:spAutoFit/>
          </a:bodyPr>
          <a:lstStyle/>
          <a:p>
            <a:pPr algn="ctr"/>
            <a:r>
              <a:rPr lang="ru-RU" sz="1323" b="1" dirty="0">
                <a:solidFill>
                  <a:schemeClr val="tx2">
                    <a:lumMod val="75000"/>
                  </a:schemeClr>
                </a:solidFill>
                <a:latin typeface="Microsoft YaHei" pitchFamily="34" charset="-122"/>
                <a:ea typeface="Microsoft YaHei" pitchFamily="34" charset="-122"/>
              </a:rPr>
              <a:t>Сроки рассмотрения заявок на предоставление поручительства</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663" y="809855"/>
            <a:ext cx="7426185" cy="623349"/>
          </a:xfrm>
        </p:spPr>
        <p:txBody>
          <a:bodyPr>
            <a:normAutofit/>
          </a:bodyPr>
          <a:lstStyle/>
          <a:p>
            <a:pPr algn="ctr"/>
            <a:r>
              <a:rPr lang="ru-RU" sz="1984" b="1" dirty="0">
                <a:solidFill>
                  <a:schemeClr val="tx2">
                    <a:lumMod val="75000"/>
                  </a:schemeClr>
                </a:solidFill>
                <a:latin typeface="Tahoma" pitchFamily="34" charset="0"/>
                <a:ea typeface="Tahoma" pitchFamily="34" charset="0"/>
                <a:cs typeface="Tahoma" pitchFamily="34" charset="0"/>
              </a:rPr>
              <a:t>Основные требования к субъектам МСП:</a:t>
            </a:r>
          </a:p>
        </p:txBody>
      </p:sp>
      <p:pic>
        <p:nvPicPr>
          <p:cNvPr id="1026" name="Picture 2" descr="N:\docs\Магель\2016-2017-2018-2019\мероприятия\2019\Бизнес Успех\Без названия.png"/>
          <p:cNvPicPr>
            <a:picLocks noGrp="1" noChangeAspect="1" noChangeArrowheads="1"/>
          </p:cNvPicPr>
          <p:nvPr>
            <p:ph idx="1"/>
          </p:nvPr>
        </p:nvPicPr>
        <p:blipFill>
          <a:blip r:embed="rId2" cstate="print"/>
          <a:srcRect/>
          <a:stretch>
            <a:fillRect/>
          </a:stretch>
        </p:blipFill>
        <p:spPr bwMode="auto">
          <a:xfrm>
            <a:off x="613000" y="1084251"/>
            <a:ext cx="1385900" cy="1579799"/>
          </a:xfrm>
          <a:prstGeom prst="rect">
            <a:avLst/>
          </a:prstGeom>
          <a:noFill/>
        </p:spPr>
      </p:pic>
      <p:sp>
        <p:nvSpPr>
          <p:cNvPr id="9" name="Прямоугольник 8"/>
          <p:cNvSpPr/>
          <p:nvPr/>
        </p:nvSpPr>
        <p:spPr>
          <a:xfrm>
            <a:off x="1681358" y="1342930"/>
            <a:ext cx="8158535" cy="15797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23" b="1" dirty="0">
                <a:solidFill>
                  <a:schemeClr val="tx1"/>
                </a:solidFill>
              </a:rPr>
              <a:t>Регистрация на территории Алтайского края;</a:t>
            </a:r>
          </a:p>
          <a:p>
            <a:endParaRPr lang="ru-RU" sz="1323" b="1" dirty="0">
              <a:solidFill>
                <a:schemeClr val="tx1"/>
              </a:solidFill>
            </a:endParaRPr>
          </a:p>
          <a:p>
            <a:r>
              <a:rPr lang="ru-RU" sz="1323" b="1" dirty="0">
                <a:solidFill>
                  <a:schemeClr val="tx1"/>
                </a:solidFill>
              </a:rPr>
              <a:t>Наличие статуса «Субъект МСП»;</a:t>
            </a:r>
          </a:p>
          <a:p>
            <a:endParaRPr lang="ru-RU" sz="1323" b="1" dirty="0">
              <a:solidFill>
                <a:schemeClr val="tx1"/>
              </a:solidFill>
            </a:endParaRPr>
          </a:p>
          <a:p>
            <a:r>
              <a:rPr lang="ru-RU" sz="1323" b="1" dirty="0">
                <a:solidFill>
                  <a:schemeClr val="tx1"/>
                </a:solidFill>
              </a:rPr>
              <a:t>Размер среднемесячной заработной платы не менее 13 000 рублей (за последний отчетный квартал).</a:t>
            </a:r>
          </a:p>
        </p:txBody>
      </p:sp>
      <p:pic>
        <p:nvPicPr>
          <p:cNvPr id="1027" name="Picture 3" descr="N:\docs\Магель\2016-2017-2018-2019\мероприятия\2019\Бизнес Успех\Без названия (1).png"/>
          <p:cNvPicPr>
            <a:picLocks noChangeAspect="1" noChangeArrowheads="1"/>
          </p:cNvPicPr>
          <p:nvPr/>
        </p:nvPicPr>
        <p:blipFill>
          <a:blip r:embed="rId3" cstate="print"/>
          <a:srcRect/>
          <a:stretch>
            <a:fillRect/>
          </a:stretch>
        </p:blipFill>
        <p:spPr bwMode="auto">
          <a:xfrm>
            <a:off x="715112" y="3999438"/>
            <a:ext cx="780053" cy="780053"/>
          </a:xfrm>
          <a:prstGeom prst="rect">
            <a:avLst/>
          </a:prstGeom>
          <a:noFill/>
        </p:spPr>
      </p:pic>
      <p:sp>
        <p:nvSpPr>
          <p:cNvPr id="10" name="Прямоугольник 9"/>
          <p:cNvSpPr/>
          <p:nvPr/>
        </p:nvSpPr>
        <p:spPr>
          <a:xfrm>
            <a:off x="1676717" y="2953761"/>
            <a:ext cx="8158534" cy="25671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323" b="1" dirty="0">
              <a:solidFill>
                <a:schemeClr val="tx1"/>
              </a:solidFill>
            </a:endParaRPr>
          </a:p>
          <a:p>
            <a:r>
              <a:rPr lang="ru-RU" sz="1323" b="1" dirty="0">
                <a:solidFill>
                  <a:schemeClr val="tx1"/>
                </a:solidFill>
              </a:rPr>
              <a:t>Наличие стадии банкротства в отношении заемщика(ГСЛ)</a:t>
            </a:r>
            <a:r>
              <a:rPr lang="ru-RU" sz="1323" b="1" i="1" dirty="0">
                <a:solidFill>
                  <a:srgbClr val="008756"/>
                </a:solidFill>
              </a:rPr>
              <a:t> требование не применяется при действии режима ПГ и/или ЧС</a:t>
            </a:r>
            <a:r>
              <a:rPr lang="ru-RU" sz="1323" b="1" dirty="0">
                <a:solidFill>
                  <a:schemeClr val="tx1"/>
                </a:solidFill>
              </a:rPr>
              <a:t>;</a:t>
            </a:r>
          </a:p>
          <a:p>
            <a:endParaRPr lang="ru-RU" sz="1323" b="1" dirty="0">
              <a:solidFill>
                <a:schemeClr val="tx1"/>
              </a:solidFill>
            </a:endParaRPr>
          </a:p>
          <a:p>
            <a:r>
              <a:rPr lang="ru-RU" sz="1323" b="1" dirty="0">
                <a:solidFill>
                  <a:schemeClr val="tx1"/>
                </a:solidFill>
              </a:rPr>
              <a:t>Наличие задолженности перед работниками по заработной плате более 3-х месяцев</a:t>
            </a:r>
            <a:r>
              <a:rPr lang="ru-RU" sz="1323" b="1" i="1" dirty="0">
                <a:solidFill>
                  <a:srgbClr val="008756"/>
                </a:solidFill>
              </a:rPr>
              <a:t> требование не применяется при действии режима ПГ и/или ЧС</a:t>
            </a:r>
            <a:r>
              <a:rPr lang="ru-RU" sz="1323" b="1" dirty="0">
                <a:solidFill>
                  <a:schemeClr val="tx1"/>
                </a:solidFill>
              </a:rPr>
              <a:t>;</a:t>
            </a:r>
          </a:p>
          <a:p>
            <a:endParaRPr lang="ru-RU" sz="1323" b="1" dirty="0">
              <a:solidFill>
                <a:schemeClr val="tx1"/>
              </a:solidFill>
            </a:endParaRPr>
          </a:p>
          <a:p>
            <a:r>
              <a:rPr lang="ru-RU" sz="1323" b="1" dirty="0">
                <a:solidFill>
                  <a:schemeClr val="tx1"/>
                </a:solidFill>
              </a:rPr>
              <a:t>Просроченная задолженность по налогам и </a:t>
            </a:r>
            <a:r>
              <a:rPr lang="ru-RU" sz="1323" b="1">
                <a:solidFill>
                  <a:schemeClr val="tx1"/>
                </a:solidFill>
              </a:rPr>
              <a:t>сборам  </a:t>
            </a:r>
            <a:r>
              <a:rPr lang="ru-RU" sz="1323" b="1" dirty="0">
                <a:solidFill>
                  <a:schemeClr val="tx1"/>
                </a:solidFill>
              </a:rPr>
              <a:t>более 50 000 рублей–</a:t>
            </a:r>
            <a:r>
              <a:rPr lang="ru-RU" sz="1323" b="1" i="1" dirty="0">
                <a:solidFill>
                  <a:srgbClr val="008756"/>
                </a:solidFill>
              </a:rPr>
              <a:t>требование не применяется при действии режима ПГ и/или ЧС.</a:t>
            </a:r>
          </a:p>
          <a:p>
            <a:endParaRPr lang="ru-RU" sz="1488" b="1" i="1" dirty="0">
              <a:solidFill>
                <a:srgbClr val="008756"/>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9997" y="646721"/>
            <a:ext cx="9082381" cy="610658"/>
          </a:xfrm>
        </p:spPr>
        <p:txBody>
          <a:bodyPr>
            <a:normAutofit/>
          </a:bodyPr>
          <a:lstStyle/>
          <a:p>
            <a:pPr algn="ctr"/>
            <a:r>
              <a:rPr lang="ru-RU" sz="1654" b="1" dirty="0">
                <a:solidFill>
                  <a:schemeClr val="tx2">
                    <a:lumMod val="75000"/>
                  </a:schemeClr>
                </a:solidFill>
                <a:latin typeface="Microsoft YaHei" pitchFamily="34" charset="-122"/>
                <a:ea typeface="Microsoft YaHei" pitchFamily="34" charset="-122"/>
              </a:rPr>
              <a:t>Программы предоставления поручительств Фонда </a:t>
            </a:r>
          </a:p>
        </p:txBody>
      </p:sp>
      <p:sp>
        <p:nvSpPr>
          <p:cNvPr id="7" name="Содержимое 2"/>
          <p:cNvSpPr>
            <a:spLocks noGrp="1"/>
          </p:cNvSpPr>
          <p:nvPr>
            <p:ph idx="1"/>
          </p:nvPr>
        </p:nvSpPr>
        <p:spPr>
          <a:xfrm>
            <a:off x="1359252" y="1918744"/>
            <a:ext cx="8028064" cy="3350016"/>
          </a:xfrm>
        </p:spPr>
        <p:txBody>
          <a:bodyPr>
            <a:normAutofit/>
          </a:bodyPr>
          <a:lstStyle/>
          <a:p>
            <a:pPr algn="just">
              <a:buNone/>
              <a:defRPr/>
            </a:pPr>
            <a:endParaRPr lang="ru-RU" sz="1488" dirty="0">
              <a:solidFill>
                <a:schemeClr val="tx2"/>
              </a:solidFill>
              <a:latin typeface="Tahoma" pitchFamily="34" charset="0"/>
              <a:ea typeface="Tahoma" pitchFamily="34" charset="0"/>
              <a:cs typeface="Tahoma" pitchFamily="34" charset="0"/>
            </a:endParaRPr>
          </a:p>
          <a:p>
            <a:pPr algn="just">
              <a:buNone/>
              <a:defRPr/>
            </a:pPr>
            <a:endParaRPr lang="ru-RU" sz="1488" b="1" dirty="0">
              <a:solidFill>
                <a:schemeClr val="tx2"/>
              </a:solidFill>
              <a:latin typeface="Tahoma" pitchFamily="34" charset="0"/>
              <a:ea typeface="Tahoma" pitchFamily="34" charset="0"/>
              <a:cs typeface="Tahoma" pitchFamily="34" charset="0"/>
            </a:endParaRPr>
          </a:p>
          <a:p>
            <a:pPr>
              <a:buNone/>
            </a:pPr>
            <a:endParaRPr lang="ru-RU" sz="1488" dirty="0">
              <a:solidFill>
                <a:schemeClr val="tx2">
                  <a:lumMod val="75000"/>
                </a:schemeClr>
              </a:solidFill>
              <a:latin typeface="Tahoma" pitchFamily="34" charset="0"/>
              <a:ea typeface="Tahoma" pitchFamily="34" charset="0"/>
              <a:cs typeface="Tahoma" pitchFamily="34" charset="0"/>
            </a:endParaRPr>
          </a:p>
        </p:txBody>
      </p:sp>
      <p:graphicFrame>
        <p:nvGraphicFramePr>
          <p:cNvPr id="8" name="Таблица 7"/>
          <p:cNvGraphicFramePr>
            <a:graphicFrameLocks noGrp="1"/>
          </p:cNvGraphicFramePr>
          <p:nvPr/>
        </p:nvGraphicFramePr>
        <p:xfrm>
          <a:off x="589577" y="1089664"/>
          <a:ext cx="9003423" cy="4179095"/>
        </p:xfrm>
        <a:graphic>
          <a:graphicData uri="http://schemas.openxmlformats.org/drawingml/2006/table">
            <a:tbl>
              <a:tblPr firstRow="1" bandRow="1">
                <a:tableStyleId>{5C22544A-7EE6-4342-B048-85BDC9FD1C3A}</a:tableStyleId>
              </a:tblPr>
              <a:tblGrid>
                <a:gridCol w="1521070">
                  <a:extLst>
                    <a:ext uri="{9D8B030D-6E8A-4147-A177-3AD203B41FA5}">
                      <a16:colId xmlns:a16="http://schemas.microsoft.com/office/drawing/2014/main" val="20000"/>
                    </a:ext>
                  </a:extLst>
                </a:gridCol>
                <a:gridCol w="1929087">
                  <a:extLst>
                    <a:ext uri="{9D8B030D-6E8A-4147-A177-3AD203B41FA5}">
                      <a16:colId xmlns:a16="http://schemas.microsoft.com/office/drawing/2014/main" val="20001"/>
                    </a:ext>
                  </a:extLst>
                </a:gridCol>
                <a:gridCol w="2776633">
                  <a:extLst>
                    <a:ext uri="{9D8B030D-6E8A-4147-A177-3AD203B41FA5}">
                      <a16:colId xmlns:a16="http://schemas.microsoft.com/office/drawing/2014/main" val="20002"/>
                    </a:ext>
                  </a:extLst>
                </a:gridCol>
                <a:gridCol w="2776633">
                  <a:extLst>
                    <a:ext uri="{9D8B030D-6E8A-4147-A177-3AD203B41FA5}">
                      <a16:colId xmlns:a16="http://schemas.microsoft.com/office/drawing/2014/main" val="20003"/>
                    </a:ext>
                  </a:extLst>
                </a:gridCol>
              </a:tblGrid>
              <a:tr h="465310">
                <a:tc>
                  <a:txBody>
                    <a:bodyPr/>
                    <a:lstStyle/>
                    <a:p>
                      <a:r>
                        <a:rPr lang="ru-RU" sz="1200" dirty="0">
                          <a:solidFill>
                            <a:schemeClr val="tx1"/>
                          </a:solidFill>
                        </a:rPr>
                        <a:t>Программа</a:t>
                      </a:r>
                    </a:p>
                  </a:txBody>
                  <a:tcPr marL="75605" marR="75605" marT="37802" marB="37802">
                    <a:solidFill>
                      <a:schemeClr val="accent1"/>
                    </a:solidFill>
                  </a:tcPr>
                </a:tc>
                <a:tc>
                  <a:txBody>
                    <a:bodyPr/>
                    <a:lstStyle/>
                    <a:p>
                      <a:r>
                        <a:rPr lang="ru-RU" sz="1200" dirty="0">
                          <a:solidFill>
                            <a:schemeClr val="tx1"/>
                          </a:solidFill>
                        </a:rPr>
                        <a:t>Лимит поручительства</a:t>
                      </a:r>
                    </a:p>
                  </a:txBody>
                  <a:tcPr marL="75605" marR="75605" marT="37802" marB="37802">
                    <a:solidFill>
                      <a:schemeClr val="accent1"/>
                    </a:solidFill>
                  </a:tcPr>
                </a:tc>
                <a:tc>
                  <a:txBody>
                    <a:bodyPr/>
                    <a:lstStyle/>
                    <a:p>
                      <a:r>
                        <a:rPr lang="ru-RU" sz="1200" dirty="0">
                          <a:solidFill>
                            <a:schemeClr val="tx1"/>
                          </a:solidFill>
                        </a:rPr>
                        <a:t>Максимальный</a:t>
                      </a:r>
                      <a:r>
                        <a:rPr lang="ru-RU" sz="1200" baseline="0" dirty="0">
                          <a:solidFill>
                            <a:schemeClr val="tx1"/>
                          </a:solidFill>
                        </a:rPr>
                        <a:t> размер поручительства</a:t>
                      </a:r>
                      <a:endParaRPr lang="ru-RU" sz="1200" dirty="0">
                        <a:solidFill>
                          <a:schemeClr val="tx1"/>
                        </a:solidFill>
                      </a:endParaRPr>
                    </a:p>
                  </a:txBody>
                  <a:tcPr marL="75605" marR="75605" marT="37802" marB="37802">
                    <a:solidFill>
                      <a:schemeClr val="accent1"/>
                    </a:solidFill>
                  </a:tcPr>
                </a:tc>
                <a:tc>
                  <a:txBody>
                    <a:bodyPr/>
                    <a:lstStyle/>
                    <a:p>
                      <a:r>
                        <a:rPr lang="ru-RU" sz="1200" dirty="0">
                          <a:solidFill>
                            <a:schemeClr val="tx1"/>
                          </a:solidFill>
                        </a:rPr>
                        <a:t>Размер комиссии</a:t>
                      </a:r>
                    </a:p>
                  </a:txBody>
                  <a:tcPr marL="75605" marR="75605" marT="37802" marB="37802">
                    <a:solidFill>
                      <a:schemeClr val="accent1"/>
                    </a:solidFill>
                  </a:tcPr>
                </a:tc>
                <a:extLst>
                  <a:ext uri="{0D108BD9-81ED-4DB2-BD59-A6C34878D82A}">
                    <a16:rowId xmlns:a16="http://schemas.microsoft.com/office/drawing/2014/main" val="10000"/>
                  </a:ext>
                </a:extLst>
              </a:tr>
              <a:tr h="392590">
                <a:tc>
                  <a:txBody>
                    <a:bodyPr/>
                    <a:lstStyle/>
                    <a:p>
                      <a:r>
                        <a:rPr lang="ru-RU" sz="1200" b="1" dirty="0"/>
                        <a:t>Приоритет </a:t>
                      </a:r>
                    </a:p>
                  </a:txBody>
                  <a:tcPr marL="75605" marR="75605" marT="37802" marB="37802">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algn="ctr"/>
                      <a:r>
                        <a:rPr lang="ru-RU" sz="1200" dirty="0"/>
                        <a:t>До</a:t>
                      </a:r>
                      <a:r>
                        <a:rPr lang="ru-RU" sz="1200" baseline="0" dirty="0"/>
                        <a:t> 70%</a:t>
                      </a:r>
                      <a:endParaRPr lang="ru-RU" sz="1200" dirty="0"/>
                    </a:p>
                  </a:txBody>
                  <a:tcPr marL="75605" marR="75605" marT="37802" marB="37802">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rowSpan="6">
                  <a:txBody>
                    <a:bodyPr/>
                    <a:lstStyle/>
                    <a:p>
                      <a:pPr algn="ctr"/>
                      <a:endParaRPr lang="ru-RU" sz="1200" dirty="0"/>
                    </a:p>
                    <a:p>
                      <a:pPr algn="ctr"/>
                      <a:endParaRPr lang="ru-RU" sz="1200" dirty="0"/>
                    </a:p>
                    <a:p>
                      <a:pPr algn="ctr"/>
                      <a:endParaRPr lang="ru-RU" sz="1200" dirty="0"/>
                    </a:p>
                    <a:p>
                      <a:pPr algn="ctr"/>
                      <a:endParaRPr lang="ru-RU" sz="1200" dirty="0"/>
                    </a:p>
                    <a:p>
                      <a:pPr algn="ctr"/>
                      <a:endParaRPr lang="ru-RU" sz="1200" dirty="0"/>
                    </a:p>
                    <a:p>
                      <a:pPr algn="ctr"/>
                      <a:r>
                        <a:rPr lang="ru-RU" sz="1200" dirty="0"/>
                        <a:t>25 млн.</a:t>
                      </a:r>
                      <a:r>
                        <a:rPr lang="ru-RU" sz="1200" baseline="0" dirty="0"/>
                        <a:t> руб. на одну сделку</a:t>
                      </a:r>
                      <a:endParaRPr lang="ru-RU" sz="1200" dirty="0"/>
                    </a:p>
                  </a:txBody>
                  <a:tcPr marL="75605" marR="75605" marT="37802" marB="37802">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algn="ctr"/>
                      <a:r>
                        <a:rPr lang="ru-RU" sz="1200" dirty="0"/>
                        <a:t>0,5%годовых</a:t>
                      </a:r>
                    </a:p>
                  </a:txBody>
                  <a:tcPr marL="75605" marR="75605" marT="37802" marB="37802">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extLst>
                  <a:ext uri="{0D108BD9-81ED-4DB2-BD59-A6C34878D82A}">
                    <a16:rowId xmlns:a16="http://schemas.microsoft.com/office/drawing/2014/main" val="10001"/>
                  </a:ext>
                </a:extLst>
              </a:tr>
              <a:tr h="428952">
                <a:tc>
                  <a:txBody>
                    <a:bodyPr/>
                    <a:lstStyle/>
                    <a:p>
                      <a:r>
                        <a:rPr lang="ru-RU" sz="1200" b="1" dirty="0"/>
                        <a:t>Стандарт</a:t>
                      </a:r>
                    </a:p>
                  </a:txBody>
                  <a:tcPr marL="75605" marR="75605" marT="37802" marB="37802">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algn="ctr"/>
                      <a:r>
                        <a:rPr lang="ru-RU" sz="1200" dirty="0"/>
                        <a:t>До 50%</a:t>
                      </a:r>
                    </a:p>
                  </a:txBody>
                  <a:tcPr marL="75605" marR="75605" marT="37802" marB="37802">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vMerge="1">
                  <a:txBody>
                    <a:bodyPr/>
                    <a:lstStyle/>
                    <a:p>
                      <a:endParaRPr lang="ru-RU"/>
                    </a:p>
                  </a:txBody>
                  <a:tcPr/>
                </a:tc>
                <a:tc>
                  <a:txBody>
                    <a:bodyPr/>
                    <a:lstStyle/>
                    <a:p>
                      <a:pPr algn="ctr"/>
                      <a:r>
                        <a:rPr lang="ru-RU" sz="1200" dirty="0"/>
                        <a:t>1%годовых</a:t>
                      </a:r>
                    </a:p>
                  </a:txBody>
                  <a:tcPr marL="75605" marR="75605" marT="37802" marB="37802">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extLst>
                  <a:ext uri="{0D108BD9-81ED-4DB2-BD59-A6C34878D82A}">
                    <a16:rowId xmlns:a16="http://schemas.microsoft.com/office/drawing/2014/main" val="10002"/>
                  </a:ext>
                </a:extLst>
              </a:tr>
              <a:tr h="417047">
                <a:tc>
                  <a:txBody>
                    <a:bodyPr/>
                    <a:lstStyle/>
                    <a:p>
                      <a:r>
                        <a:rPr lang="ru-RU" sz="1200" b="1" dirty="0"/>
                        <a:t>Партнер</a:t>
                      </a:r>
                    </a:p>
                  </a:txBody>
                  <a:tcPr marL="75605" marR="75605" marT="37802" marB="37802">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algn="ctr"/>
                      <a:r>
                        <a:rPr lang="ru-RU" sz="1200" dirty="0"/>
                        <a:t>До 70%</a:t>
                      </a:r>
                    </a:p>
                  </a:txBody>
                  <a:tcPr marL="75605" marR="75605" marT="37802" marB="37802">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vMerge="1">
                  <a:txBody>
                    <a:bodyPr/>
                    <a:lstStyle/>
                    <a:p>
                      <a:endParaRPr lang="ru-RU"/>
                    </a:p>
                  </a:txBody>
                  <a:tcPr/>
                </a:tc>
                <a:tc>
                  <a:txBody>
                    <a:bodyPr/>
                    <a:lstStyle/>
                    <a:p>
                      <a:pPr algn="ctr"/>
                      <a:r>
                        <a:rPr lang="ru-RU" sz="1200" dirty="0"/>
                        <a:t>0,5-</a:t>
                      </a:r>
                      <a:r>
                        <a:rPr lang="ru-RU" sz="1200" baseline="0" dirty="0"/>
                        <a:t> </a:t>
                      </a:r>
                      <a:r>
                        <a:rPr lang="ru-RU" sz="1200" dirty="0"/>
                        <a:t>0,75</a:t>
                      </a:r>
                      <a:r>
                        <a:rPr lang="ru-RU" sz="1200" baseline="0" dirty="0"/>
                        <a:t> % годовых</a:t>
                      </a:r>
                      <a:endParaRPr lang="ru-RU" sz="1200" dirty="0"/>
                    </a:p>
                  </a:txBody>
                  <a:tcPr marL="75605" marR="75605" marT="37802" marB="37802">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extLst>
                  <a:ext uri="{0D108BD9-81ED-4DB2-BD59-A6C34878D82A}">
                    <a16:rowId xmlns:a16="http://schemas.microsoft.com/office/drawing/2014/main" val="10003"/>
                  </a:ext>
                </a:extLst>
              </a:tr>
              <a:tr h="384587">
                <a:tc rowSpan="2">
                  <a:txBody>
                    <a:bodyPr/>
                    <a:lstStyle/>
                    <a:p>
                      <a:r>
                        <a:rPr lang="ru-RU" sz="1200" b="1" dirty="0"/>
                        <a:t>Кооперация</a:t>
                      </a:r>
                    </a:p>
                  </a:txBody>
                  <a:tcPr marL="75605" marR="75605" marT="37802" marB="37802">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t>До 75%</a:t>
                      </a:r>
                    </a:p>
                  </a:txBody>
                  <a:tcPr marL="75605" marR="75605" marT="37802" marB="37802">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vMerge="1">
                  <a:txBody>
                    <a:bodyPr/>
                    <a:lstStyle/>
                    <a:p>
                      <a:pPr algn="ctr"/>
                      <a:endParaRPr lang="ru-RU"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algn="ctr"/>
                      <a:r>
                        <a:rPr lang="ru-RU" sz="1200" dirty="0"/>
                        <a:t>0,5% годовых</a:t>
                      </a:r>
                    </a:p>
                  </a:txBody>
                  <a:tcPr marL="75605" marR="75605" marT="37802" marB="37802">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extLst>
                  <a:ext uri="{0D108BD9-81ED-4DB2-BD59-A6C34878D82A}">
                    <a16:rowId xmlns:a16="http://schemas.microsoft.com/office/drawing/2014/main" val="10004"/>
                  </a:ext>
                </a:extLst>
              </a:tr>
              <a:tr h="63865">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t>0,5% годовых</a:t>
                      </a:r>
                    </a:p>
                    <a:p>
                      <a:pPr algn="ctr"/>
                      <a:endParaRPr lang="ru-RU" sz="1200" dirty="0"/>
                    </a:p>
                  </a:txBody>
                  <a:tcPr marL="75605" marR="75605" marT="37802" marB="37802">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extLst>
                  <a:ext uri="{0D108BD9-81ED-4DB2-BD59-A6C34878D82A}">
                    <a16:rowId xmlns:a16="http://schemas.microsoft.com/office/drawing/2014/main" val="10005"/>
                  </a:ext>
                </a:extLst>
              </a:tr>
              <a:tr h="401444">
                <a:tc>
                  <a:txBody>
                    <a:bodyPr/>
                    <a:lstStyle/>
                    <a:p>
                      <a:r>
                        <a:rPr lang="ru-RU" sz="1200" b="1" dirty="0"/>
                        <a:t>Экспортёр</a:t>
                      </a:r>
                    </a:p>
                  </a:txBody>
                  <a:tcPr marL="75605" marR="75605" marT="37802" marB="37802">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algn="ctr"/>
                      <a:r>
                        <a:rPr lang="ru-RU" sz="1200" dirty="0"/>
                        <a:t>До 70%</a:t>
                      </a:r>
                    </a:p>
                  </a:txBody>
                  <a:tcPr marL="75605" marR="75605" marT="37802" marB="37802">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6"/>
                  </a:ext>
                </a:extLst>
              </a:tr>
              <a:tr h="510140">
                <a:tc>
                  <a:txBody>
                    <a:bodyPr/>
                    <a:lstStyle/>
                    <a:p>
                      <a:r>
                        <a:rPr lang="ru-RU" sz="1200" b="1" dirty="0"/>
                        <a:t> Развитие</a:t>
                      </a:r>
                    </a:p>
                  </a:txBody>
                  <a:tcPr marL="75605" marR="75605" marT="37802" marB="37802">
                    <a:solidFill>
                      <a:schemeClr val="accent1">
                        <a:lumMod val="60000"/>
                        <a:lumOff val="40000"/>
                      </a:schemeClr>
                    </a:solidFill>
                  </a:tcPr>
                </a:tc>
                <a:tc>
                  <a:txBody>
                    <a:bodyPr/>
                    <a:lstStyle/>
                    <a:p>
                      <a:pPr algn="ctr"/>
                      <a:r>
                        <a:rPr lang="ru-RU" sz="1200" dirty="0"/>
                        <a:t>До 50% </a:t>
                      </a:r>
                    </a:p>
                  </a:txBody>
                  <a:tcPr marL="75605" marR="75605" marT="37802" marB="37802">
                    <a:solidFill>
                      <a:schemeClr val="accent1">
                        <a:lumMod val="60000"/>
                        <a:lumOff val="40000"/>
                      </a:schemeClr>
                    </a:solidFill>
                  </a:tcPr>
                </a:tc>
                <a:tc>
                  <a:txBody>
                    <a:bodyPr/>
                    <a:lstStyle/>
                    <a:p>
                      <a:pPr algn="ctr"/>
                      <a:r>
                        <a:rPr lang="ru-RU" sz="1200" dirty="0"/>
                        <a:t>3</a:t>
                      </a:r>
                      <a:r>
                        <a:rPr lang="ru-RU" sz="1200" baseline="0" dirty="0"/>
                        <a:t> млн. руб.</a:t>
                      </a:r>
                      <a:endParaRPr lang="ru-RU" sz="1200" dirty="0"/>
                    </a:p>
                  </a:txBody>
                  <a:tcPr marL="75605" marR="75605" marT="37802" marB="37802">
                    <a:solidFill>
                      <a:schemeClr val="accent1">
                        <a:lumMod val="60000"/>
                        <a:lumOff val="40000"/>
                      </a:schemeClr>
                    </a:solidFill>
                  </a:tcPr>
                </a:tc>
                <a:tc>
                  <a:txBody>
                    <a:bodyPr/>
                    <a:lstStyle/>
                    <a:p>
                      <a:pPr algn="ctr"/>
                      <a:r>
                        <a:rPr lang="ru-RU" sz="1200" dirty="0"/>
                        <a:t>0,75-1% годовых</a:t>
                      </a:r>
                    </a:p>
                  </a:txBody>
                  <a:tcPr marL="75605" marR="75605" marT="37802" marB="37802">
                    <a:solidFill>
                      <a:schemeClr val="accent1">
                        <a:lumMod val="60000"/>
                        <a:lumOff val="40000"/>
                      </a:schemeClr>
                    </a:solidFill>
                  </a:tcPr>
                </a:tc>
                <a:extLst>
                  <a:ext uri="{0D108BD9-81ED-4DB2-BD59-A6C34878D82A}">
                    <a16:rowId xmlns:a16="http://schemas.microsoft.com/office/drawing/2014/main" val="10007"/>
                  </a:ext>
                </a:extLst>
              </a:tr>
              <a:tr h="428952">
                <a:tc>
                  <a:txBody>
                    <a:bodyPr/>
                    <a:lstStyle/>
                    <a:p>
                      <a:r>
                        <a:rPr lang="ru-RU" sz="1200" b="1" dirty="0" err="1"/>
                        <a:t>Микрозаём</a:t>
                      </a:r>
                      <a:r>
                        <a:rPr lang="ru-RU" sz="1200" b="1" dirty="0"/>
                        <a:t> </a:t>
                      </a:r>
                    </a:p>
                  </a:txBody>
                  <a:tcPr marL="75605" marR="75605" marT="37802" marB="37802">
                    <a:solidFill>
                      <a:schemeClr val="accent1">
                        <a:lumMod val="60000"/>
                        <a:lumOff val="40000"/>
                      </a:schemeClr>
                    </a:solidFill>
                  </a:tcPr>
                </a:tc>
                <a:tc>
                  <a:txBody>
                    <a:bodyPr/>
                    <a:lstStyle/>
                    <a:p>
                      <a:pPr algn="ctr"/>
                      <a:r>
                        <a:rPr lang="ru-RU" sz="1200" dirty="0"/>
                        <a:t>До</a:t>
                      </a:r>
                      <a:r>
                        <a:rPr lang="ru-RU" sz="1200" baseline="0" dirty="0"/>
                        <a:t> 30%</a:t>
                      </a:r>
                      <a:endParaRPr lang="ru-RU" sz="1200" dirty="0"/>
                    </a:p>
                  </a:txBody>
                  <a:tcPr marL="75605" marR="75605" marT="37802" marB="37802">
                    <a:solidFill>
                      <a:schemeClr val="accent1">
                        <a:lumMod val="60000"/>
                        <a:lumOff val="40000"/>
                      </a:schemeClr>
                    </a:solidFill>
                  </a:tcPr>
                </a:tc>
                <a:tc>
                  <a:txBody>
                    <a:bodyPr/>
                    <a:lstStyle/>
                    <a:p>
                      <a:pPr algn="ctr"/>
                      <a:r>
                        <a:rPr lang="ru-RU" sz="1200" dirty="0"/>
                        <a:t>1,5 млн. руб.</a:t>
                      </a:r>
                    </a:p>
                  </a:txBody>
                  <a:tcPr marL="75605" marR="75605" marT="37802" marB="37802">
                    <a:solidFill>
                      <a:schemeClr val="accent1">
                        <a:lumMod val="60000"/>
                        <a:lumOff val="40000"/>
                      </a:schemeClr>
                    </a:solidFill>
                  </a:tcPr>
                </a:tc>
                <a:tc>
                  <a:txBody>
                    <a:bodyPr/>
                    <a:lstStyle/>
                    <a:p>
                      <a:pPr algn="ctr"/>
                      <a:r>
                        <a:rPr lang="ru-RU" sz="1200" dirty="0"/>
                        <a:t>0,5-1%</a:t>
                      </a:r>
                      <a:r>
                        <a:rPr lang="ru-RU" sz="1200" baseline="0" dirty="0"/>
                        <a:t> годовых</a:t>
                      </a:r>
                      <a:endParaRPr lang="ru-RU" sz="1200" dirty="0"/>
                    </a:p>
                  </a:txBody>
                  <a:tcPr marL="75605" marR="75605" marT="37802" marB="37802">
                    <a:solidFill>
                      <a:schemeClr val="accent1">
                        <a:lumMod val="60000"/>
                        <a:lumOff val="40000"/>
                      </a:schemeClr>
                    </a:solidFill>
                  </a:tcPr>
                </a:tc>
                <a:extLst>
                  <a:ext uri="{0D108BD9-81ED-4DB2-BD59-A6C34878D82A}">
                    <a16:rowId xmlns:a16="http://schemas.microsoft.com/office/drawing/2014/main" val="10008"/>
                  </a:ext>
                </a:extLst>
              </a:tr>
              <a:tr h="686208">
                <a:tc>
                  <a:txBody>
                    <a:bodyPr/>
                    <a:lstStyle/>
                    <a:p>
                      <a:r>
                        <a:rPr lang="ru-RU" sz="1200" b="1" dirty="0"/>
                        <a:t>Поддержка самозанятых</a:t>
                      </a:r>
                    </a:p>
                  </a:txBody>
                  <a:tcPr marL="75605" marR="75605" marT="37802" marB="37802">
                    <a:solidFill>
                      <a:schemeClr val="accent1">
                        <a:lumMod val="60000"/>
                        <a:lumOff val="40000"/>
                      </a:schemeClr>
                    </a:solidFill>
                  </a:tcPr>
                </a:tc>
                <a:tc>
                  <a:txBody>
                    <a:bodyPr/>
                    <a:lstStyle/>
                    <a:p>
                      <a:pPr algn="ctr"/>
                      <a:endParaRPr lang="ru-RU" sz="1200" dirty="0"/>
                    </a:p>
                    <a:p>
                      <a:pPr algn="ctr"/>
                      <a:r>
                        <a:rPr lang="ru-RU" sz="1200" dirty="0"/>
                        <a:t>До 50%</a:t>
                      </a:r>
                    </a:p>
                  </a:txBody>
                  <a:tcPr marL="75605" marR="75605" marT="37802" marB="37802">
                    <a:solidFill>
                      <a:schemeClr val="accent1">
                        <a:lumMod val="60000"/>
                        <a:lumOff val="40000"/>
                      </a:schemeClr>
                    </a:solidFill>
                  </a:tcPr>
                </a:tc>
                <a:tc>
                  <a:txBody>
                    <a:bodyPr/>
                    <a:lstStyle/>
                    <a:p>
                      <a:pPr algn="ctr"/>
                      <a:endParaRPr lang="ru-RU" sz="1200" dirty="0"/>
                    </a:p>
                    <a:p>
                      <a:pPr algn="ctr"/>
                      <a:r>
                        <a:rPr lang="ru-RU" sz="1200" dirty="0"/>
                        <a:t>0,5 млн. руб.</a:t>
                      </a:r>
                    </a:p>
                  </a:txBody>
                  <a:tcPr marL="75605" marR="75605" marT="37802" marB="37802">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p>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t>1% годовых</a:t>
                      </a:r>
                    </a:p>
                  </a:txBody>
                  <a:tcPr marL="75605" marR="75605" marT="37802" marB="37802">
                    <a:solidFill>
                      <a:schemeClr val="accent1">
                        <a:lumMod val="60000"/>
                        <a:lumOff val="40000"/>
                      </a:schemeClr>
                    </a:solidFill>
                  </a:tcPr>
                </a:tc>
                <a:extLst>
                  <a:ext uri="{0D108BD9-81ED-4DB2-BD59-A6C34878D82A}">
                    <a16:rowId xmlns:a16="http://schemas.microsoft.com/office/drawing/2014/main" val="10009"/>
                  </a:ext>
                </a:extLst>
              </a:tr>
            </a:tbl>
          </a:graphicData>
        </a:graphic>
      </p:graphicFrame>
      <p:pic>
        <p:nvPicPr>
          <p:cNvPr id="2050" name="Picture 2" descr="N:\docs\Магель\2016-2017-2018-2019\мероприятия\2019\Бизнес Успех\Без названия.jpg"/>
          <p:cNvPicPr>
            <a:picLocks noChangeAspect="1" noChangeArrowheads="1"/>
          </p:cNvPicPr>
          <p:nvPr/>
        </p:nvPicPr>
        <p:blipFill>
          <a:blip r:embed="rId2" cstate="print"/>
          <a:srcRect/>
          <a:stretch>
            <a:fillRect/>
          </a:stretch>
        </p:blipFill>
        <p:spPr bwMode="auto">
          <a:xfrm>
            <a:off x="1842266" y="1643492"/>
            <a:ext cx="304676" cy="304676"/>
          </a:xfrm>
          <a:prstGeom prst="rect">
            <a:avLst/>
          </a:prstGeom>
          <a:noFill/>
        </p:spPr>
      </p:pic>
      <p:pic>
        <p:nvPicPr>
          <p:cNvPr id="2051" name="Picture 3" descr="N:\docs\Магель\2016-2017-2018-2019\мероприятия\2019\Бизнес Успех\9767742_stock-vector-notary-service-vector-legal-notary-paper-document-blank-official-worker-approved-concept-illustr.jpg"/>
          <p:cNvPicPr>
            <a:picLocks noChangeAspect="1" noChangeArrowheads="1"/>
          </p:cNvPicPr>
          <p:nvPr/>
        </p:nvPicPr>
        <p:blipFill>
          <a:blip r:embed="rId3" cstate="print"/>
          <a:srcRect/>
          <a:stretch>
            <a:fillRect/>
          </a:stretch>
        </p:blipFill>
        <p:spPr bwMode="auto">
          <a:xfrm>
            <a:off x="1825262" y="2014285"/>
            <a:ext cx="313139" cy="313139"/>
          </a:xfrm>
          <a:prstGeom prst="rect">
            <a:avLst/>
          </a:prstGeom>
          <a:noFill/>
        </p:spPr>
      </p:pic>
      <p:pic>
        <p:nvPicPr>
          <p:cNvPr id="2052" name="Picture 4" descr="N:\docs\Магель\2016-2017-2018-2019\мероприятия\2019\Бизнес Успех\Без названия (2).png"/>
          <p:cNvPicPr>
            <a:picLocks noChangeAspect="1" noChangeArrowheads="1"/>
          </p:cNvPicPr>
          <p:nvPr/>
        </p:nvPicPr>
        <p:blipFill>
          <a:blip r:embed="rId4" cstate="print"/>
          <a:srcRect/>
          <a:stretch>
            <a:fillRect/>
          </a:stretch>
        </p:blipFill>
        <p:spPr bwMode="auto">
          <a:xfrm>
            <a:off x="1783648" y="2427384"/>
            <a:ext cx="327245" cy="305448"/>
          </a:xfrm>
          <a:prstGeom prst="rect">
            <a:avLst/>
          </a:prstGeom>
          <a:noFill/>
        </p:spPr>
      </p:pic>
      <p:pic>
        <p:nvPicPr>
          <p:cNvPr id="2053" name="Picture 5" descr="N:\docs\Магель\2016-2017-2018-2019\мероприятия\2019\Бизнес Успех\w512h5121339360019gear.png"/>
          <p:cNvPicPr>
            <a:picLocks noChangeAspect="1" noChangeArrowheads="1"/>
          </p:cNvPicPr>
          <p:nvPr/>
        </p:nvPicPr>
        <p:blipFill>
          <a:blip r:embed="rId5" cstate="print"/>
          <a:srcRect/>
          <a:stretch>
            <a:fillRect/>
          </a:stretch>
        </p:blipFill>
        <p:spPr bwMode="auto">
          <a:xfrm>
            <a:off x="1771631" y="2854458"/>
            <a:ext cx="309376" cy="309376"/>
          </a:xfrm>
          <a:prstGeom prst="rect">
            <a:avLst/>
          </a:prstGeom>
          <a:noFill/>
        </p:spPr>
      </p:pic>
      <p:pic>
        <p:nvPicPr>
          <p:cNvPr id="2054" name="Picture 6" descr="N:\docs\Магель\2016-2017-2018-2019\мероприятия\2019\Бизнес Успех\экспорт-31482988.jpg"/>
          <p:cNvPicPr>
            <a:picLocks noChangeAspect="1" noChangeArrowheads="1"/>
          </p:cNvPicPr>
          <p:nvPr/>
        </p:nvPicPr>
        <p:blipFill>
          <a:blip r:embed="rId6" cstate="print"/>
          <a:srcRect/>
          <a:stretch>
            <a:fillRect/>
          </a:stretch>
        </p:blipFill>
        <p:spPr bwMode="auto">
          <a:xfrm>
            <a:off x="1814573" y="3324119"/>
            <a:ext cx="265396" cy="283770"/>
          </a:xfrm>
          <a:prstGeom prst="rect">
            <a:avLst/>
          </a:prstGeom>
          <a:noFill/>
        </p:spPr>
      </p:pic>
      <p:pic>
        <p:nvPicPr>
          <p:cNvPr id="4" name="Picture 3" descr="N:\docs\Эксперт РА\depositphotos_25933179-stock-illustration-green-sprout.jpg"/>
          <p:cNvPicPr>
            <a:picLocks noChangeAspect="1" noChangeArrowheads="1"/>
          </p:cNvPicPr>
          <p:nvPr/>
        </p:nvPicPr>
        <p:blipFill>
          <a:blip r:embed="rId7" cstate="print"/>
          <a:srcRect/>
          <a:stretch>
            <a:fillRect/>
          </a:stretch>
        </p:blipFill>
        <p:spPr bwMode="auto">
          <a:xfrm>
            <a:off x="1788553" y="3710740"/>
            <a:ext cx="317434" cy="300149"/>
          </a:xfrm>
          <a:prstGeom prst="rect">
            <a:avLst/>
          </a:prstGeom>
          <a:noFill/>
        </p:spPr>
      </p:pic>
      <p:pic>
        <p:nvPicPr>
          <p:cNvPr id="1027" name="Picture 3" descr="X:\ЦЕНТР ПРЕДОСТАВЛЕНИЯ ГАРАНТИЙ\Магель\2016-2020\разное\Без названия.png"/>
          <p:cNvPicPr>
            <a:picLocks noChangeAspect="1" noChangeArrowheads="1"/>
          </p:cNvPicPr>
          <p:nvPr/>
        </p:nvPicPr>
        <p:blipFill>
          <a:blip r:embed="rId8" cstate="print"/>
          <a:srcRect/>
          <a:stretch>
            <a:fillRect/>
          </a:stretch>
        </p:blipFill>
        <p:spPr bwMode="auto">
          <a:xfrm>
            <a:off x="1830600" y="4242976"/>
            <a:ext cx="249368" cy="292737"/>
          </a:xfrm>
          <a:prstGeom prst="rect">
            <a:avLst/>
          </a:prstGeom>
          <a:noFill/>
        </p:spPr>
      </p:pic>
      <p:pic>
        <p:nvPicPr>
          <p:cNvPr id="6" name="Рисунок 5">
            <a:extLst>
              <a:ext uri="{FF2B5EF4-FFF2-40B4-BE49-F238E27FC236}">
                <a16:creationId xmlns:a16="http://schemas.microsoft.com/office/drawing/2014/main" id="{4D6B67C8-E0C1-4D73-ACD2-59CC0A7A7830}"/>
              </a:ext>
            </a:extLst>
          </p:cNvPr>
          <p:cNvPicPr>
            <a:picLocks noChangeAspect="1"/>
          </p:cNvPicPr>
          <p:nvPr/>
        </p:nvPicPr>
        <p:blipFill>
          <a:blip r:embed="rId9" cstate="print"/>
          <a:stretch>
            <a:fillRect/>
          </a:stretch>
        </p:blipFill>
        <p:spPr>
          <a:xfrm>
            <a:off x="1783648" y="4754135"/>
            <a:ext cx="304676" cy="343547"/>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9664" y="1035777"/>
            <a:ext cx="7541152" cy="381158"/>
          </a:xfrm>
          <a:solidFill>
            <a:schemeClr val="accent1">
              <a:lumMod val="40000"/>
              <a:lumOff val="60000"/>
            </a:schemeClr>
          </a:solidFill>
        </p:spPr>
        <p:txBody>
          <a:bodyPr>
            <a:normAutofit/>
          </a:bodyPr>
          <a:lstStyle/>
          <a:p>
            <a:pPr algn="ctr"/>
            <a:r>
              <a:rPr lang="ru-RU" sz="1488" b="1" dirty="0">
                <a:solidFill>
                  <a:schemeClr val="tx2">
                    <a:lumMod val="75000"/>
                  </a:schemeClr>
                </a:solidFill>
                <a:latin typeface="Tahoma" pitchFamily="34" charset="0"/>
                <a:ea typeface="Tahoma" pitchFamily="34" charset="0"/>
                <a:cs typeface="Tahoma" pitchFamily="34" charset="0"/>
              </a:rPr>
              <a:t>Программа предоставления поручительств «</a:t>
            </a:r>
            <a:r>
              <a:rPr lang="ru-RU" sz="1819" b="1" dirty="0">
                <a:solidFill>
                  <a:schemeClr val="tx2">
                    <a:lumMod val="75000"/>
                  </a:schemeClr>
                </a:solidFill>
                <a:latin typeface="Tahoma" pitchFamily="34" charset="0"/>
                <a:ea typeface="Tahoma" pitchFamily="34" charset="0"/>
                <a:cs typeface="Tahoma" pitchFamily="34" charset="0"/>
              </a:rPr>
              <a:t>Приоритет»</a:t>
            </a:r>
            <a:endParaRPr lang="ru-RU" sz="1488" b="1" dirty="0">
              <a:solidFill>
                <a:schemeClr val="tx2">
                  <a:lumMod val="75000"/>
                </a:schemeClr>
              </a:solidFill>
              <a:latin typeface="Tahoma" pitchFamily="34" charset="0"/>
              <a:ea typeface="Tahoma" pitchFamily="34" charset="0"/>
              <a:cs typeface="Tahoma" pitchFamily="34" charset="0"/>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3339969622"/>
              </p:ext>
            </p:extLst>
          </p:nvPr>
        </p:nvGraphicFramePr>
        <p:xfrm>
          <a:off x="647823" y="1670113"/>
          <a:ext cx="9189137" cy="3211442"/>
        </p:xfrm>
        <a:graphic>
          <a:graphicData uri="http://schemas.openxmlformats.org/drawingml/2006/table">
            <a:tbl>
              <a:tblPr firstRow="1" bandRow="1">
                <a:tableStyleId>{BC89EF96-8CEA-46FF-86C4-4CE0E7609802}</a:tableStyleId>
              </a:tblPr>
              <a:tblGrid>
                <a:gridCol w="1792226">
                  <a:extLst>
                    <a:ext uri="{9D8B030D-6E8A-4147-A177-3AD203B41FA5}">
                      <a16:colId xmlns:a16="http://schemas.microsoft.com/office/drawing/2014/main" val="20000"/>
                    </a:ext>
                  </a:extLst>
                </a:gridCol>
                <a:gridCol w="7396911">
                  <a:extLst>
                    <a:ext uri="{9D8B030D-6E8A-4147-A177-3AD203B41FA5}">
                      <a16:colId xmlns:a16="http://schemas.microsoft.com/office/drawing/2014/main" val="20001"/>
                    </a:ext>
                  </a:extLst>
                </a:gridCol>
              </a:tblGrid>
              <a:tr h="380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Назначение поручительства Фонда</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Обеспечение исполнения части обязательств заемщиков по  заключаемым  и ранее заключенным договорам с финансовыми организациями.</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24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Направление деятельности заемщика</a:t>
                      </a:r>
                    </a:p>
                    <a:p>
                      <a:endParaRPr lang="ru-RU" sz="10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pPr marL="0" lvl="0" algn="l" defTabSz="914400" rtl="0" eaLnBrk="1" latinLnBrk="0" hangingPunct="1"/>
                      <a:r>
                        <a:rPr kumimoji="0" lang="ru-RU" sz="1000" b="1" i="0" kern="1200" dirty="0">
                          <a:solidFill>
                            <a:schemeClr val="accent6">
                              <a:lumMod val="75000"/>
                            </a:schemeClr>
                          </a:solidFill>
                          <a:latin typeface="Tahoma" pitchFamily="34" charset="0"/>
                          <a:ea typeface="Tahoma" pitchFamily="34" charset="0"/>
                          <a:cs typeface="Tahoma" pitchFamily="34" charset="0"/>
                        </a:rPr>
                        <a:t>Сферы деятельности, отличные от торговой (дополнительно включены категории «молодежь, женщины-предприниматели, инвалиды, вновь зарегистрированные предприниматели старше 45 лет, субъекты МСП из моногородов)</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1"/>
                  </a:ext>
                </a:extLst>
              </a:tr>
              <a:tr h="517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Целевое использование</a:t>
                      </a:r>
                    </a:p>
                    <a:p>
                      <a:endParaRPr lang="ru-RU" sz="10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 - инвестиции в основной капитал;</a:t>
                      </a:r>
                    </a:p>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 - рефинансирование и реструктуризация обязательств заемщика;</a:t>
                      </a:r>
                    </a:p>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 - цели, связанные с финансированием текущей деятельности заемщика.</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0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Срок действия поручительства</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pPr marL="0" lvl="0" algn="l" defTabSz="914400" rtl="0" eaLnBrk="1" latinLnBrk="0" hangingPunct="1"/>
                      <a:r>
                        <a:rPr lang="ru-RU" sz="1000" b="1" i="0" kern="1200" dirty="0">
                          <a:solidFill>
                            <a:schemeClr val="accent6">
                              <a:lumMod val="75000"/>
                            </a:schemeClr>
                          </a:solidFill>
                          <a:latin typeface="Tahoma" pitchFamily="34" charset="0"/>
                          <a:ea typeface="Tahoma" pitchFamily="34" charset="0"/>
                          <a:cs typeface="Tahoma" pitchFamily="34" charset="0"/>
                        </a:rPr>
                        <a:t>Инвестиционные – до 7 лет, оборотные  цели - до 3 лет</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3"/>
                  </a:ext>
                </a:extLst>
              </a:tr>
              <a:tr h="5292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Лимит суммы поручительства</a:t>
                      </a:r>
                    </a:p>
                    <a:p>
                      <a:endParaRPr lang="ru-RU" sz="10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Максимальный размер поручительства</a:t>
                      </a:r>
                      <a:r>
                        <a:rPr lang="ru-RU" sz="1000" b="0" i="0" kern="1200" baseline="0" dirty="0">
                          <a:solidFill>
                            <a:schemeClr val="accent6">
                              <a:lumMod val="75000"/>
                            </a:schemeClr>
                          </a:solidFill>
                          <a:latin typeface="Tahoma" pitchFamily="34" charset="0"/>
                          <a:ea typeface="Tahoma" pitchFamily="34" charset="0"/>
                          <a:cs typeface="Tahoma" pitchFamily="34" charset="0"/>
                        </a:rPr>
                        <a:t> –</a:t>
                      </a:r>
                      <a:r>
                        <a:rPr lang="ru-RU" sz="1000" b="0" i="0" kern="1200" dirty="0">
                          <a:solidFill>
                            <a:schemeClr val="accent6">
                              <a:lumMod val="75000"/>
                            </a:schemeClr>
                          </a:solidFill>
                          <a:latin typeface="Tahoma" pitchFamily="34" charset="0"/>
                          <a:ea typeface="Tahoma" pitchFamily="34" charset="0"/>
                          <a:cs typeface="Tahoma" pitchFamily="34" charset="0"/>
                        </a:rPr>
                        <a:t> 25 000 000 рублей.</a:t>
                      </a:r>
                    </a:p>
                    <a:p>
                      <a:pPr marL="0" lvl="0" algn="l" defTabSz="914400" rtl="0" eaLnBrk="1" latinLnBrk="0" hangingPunct="1"/>
                      <a:r>
                        <a:rPr lang="ru-RU" sz="1000" b="1" i="0" kern="1200" dirty="0">
                          <a:solidFill>
                            <a:srgbClr val="FF0000"/>
                          </a:solidFill>
                          <a:latin typeface="Tahoma" pitchFamily="34" charset="0"/>
                          <a:ea typeface="Tahoma" pitchFamily="34" charset="0"/>
                          <a:cs typeface="Tahoma" pitchFamily="34" charset="0"/>
                        </a:rPr>
                        <a:t>Инвестиционные – до 70 %, оборотные</a:t>
                      </a:r>
                      <a:r>
                        <a:rPr lang="ru-RU" sz="1000" b="1" i="0" kern="1200" baseline="0" dirty="0">
                          <a:solidFill>
                            <a:srgbClr val="FF0000"/>
                          </a:solidFill>
                          <a:latin typeface="Tahoma" pitchFamily="34" charset="0"/>
                          <a:ea typeface="Tahoma" pitchFamily="34" charset="0"/>
                          <a:cs typeface="Tahoma" pitchFamily="34" charset="0"/>
                        </a:rPr>
                        <a:t> цели  </a:t>
                      </a:r>
                      <a:r>
                        <a:rPr lang="ru-RU" sz="1000" b="1" i="0" kern="1200" dirty="0">
                          <a:solidFill>
                            <a:srgbClr val="FF0000"/>
                          </a:solidFill>
                          <a:latin typeface="Tahoma" pitchFamily="34" charset="0"/>
                          <a:ea typeface="Tahoma" pitchFamily="34" charset="0"/>
                          <a:cs typeface="Tahoma" pitchFamily="34" charset="0"/>
                        </a:rPr>
                        <a:t>– до 50 %</a:t>
                      </a:r>
                      <a:r>
                        <a:rPr lang="ru-RU" sz="1000" b="1" i="0" kern="1200" dirty="0">
                          <a:solidFill>
                            <a:schemeClr val="accent6">
                              <a:lumMod val="75000"/>
                            </a:schemeClr>
                          </a:solidFill>
                          <a:latin typeface="Tahoma" pitchFamily="34" charset="0"/>
                          <a:ea typeface="Tahoma" pitchFamily="34" charset="0"/>
                          <a:cs typeface="Tahoma" pitchFamily="34" charset="0"/>
                        </a:rPr>
                        <a:t> </a:t>
                      </a:r>
                      <a:r>
                        <a:rPr lang="ru-RU" sz="1000" b="0" i="0" kern="1200" dirty="0">
                          <a:solidFill>
                            <a:schemeClr val="accent6">
                              <a:lumMod val="75000"/>
                            </a:schemeClr>
                          </a:solidFill>
                          <a:latin typeface="Tahoma" pitchFamily="34" charset="0"/>
                          <a:ea typeface="Tahoma" pitchFamily="34" charset="0"/>
                          <a:cs typeface="Tahoma" pitchFamily="34" charset="0"/>
                        </a:rPr>
                        <a:t>от суммы обязательства по договору с финансовой организацией.</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b="1" i="0" dirty="0">
                          <a:solidFill>
                            <a:schemeClr val="accent6">
                              <a:lumMod val="75000"/>
                            </a:schemeClr>
                          </a:solidFill>
                          <a:latin typeface="Tahoma" pitchFamily="34" charset="0"/>
                          <a:ea typeface="Tahoma" pitchFamily="34" charset="0"/>
                          <a:cs typeface="Tahoma" pitchFamily="34" charset="0"/>
                        </a:rPr>
                        <a:t>Вознаграждение </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kern="1200" dirty="0">
                          <a:solidFill>
                            <a:srgbClr val="FF0000"/>
                          </a:solidFill>
                          <a:latin typeface="Tahoma" pitchFamily="34" charset="0"/>
                          <a:ea typeface="Tahoma" pitchFamily="34" charset="0"/>
                          <a:cs typeface="Tahoma" pitchFamily="34" charset="0"/>
                        </a:rPr>
                        <a:t>0,5%  годовых </a:t>
                      </a:r>
                      <a:r>
                        <a:rPr lang="ru-RU" sz="1000" b="1" i="0" kern="1200" dirty="0">
                          <a:solidFill>
                            <a:schemeClr val="accent6">
                              <a:lumMod val="75000"/>
                            </a:schemeClr>
                          </a:solidFill>
                          <a:latin typeface="Tahoma" pitchFamily="34" charset="0"/>
                          <a:ea typeface="Tahoma" pitchFamily="34" charset="0"/>
                          <a:cs typeface="Tahoma" pitchFamily="34" charset="0"/>
                        </a:rPr>
                        <a:t>от суммы поручительства,  за фактический срок пользования (в днях),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kern="1200" dirty="0">
                          <a:solidFill>
                            <a:schemeClr val="accent6">
                              <a:lumMod val="75000"/>
                            </a:schemeClr>
                          </a:solidFill>
                          <a:latin typeface="Tahoma" pitchFamily="34" charset="0"/>
                          <a:ea typeface="Tahoma" pitchFamily="34" charset="0"/>
                          <a:cs typeface="Tahoma" pitchFamily="34" charset="0"/>
                        </a:rPr>
                        <a:t>возможна</a:t>
                      </a:r>
                      <a:r>
                        <a:rPr lang="ru-RU" sz="1000" b="1" i="0" kern="1200" baseline="0" dirty="0">
                          <a:solidFill>
                            <a:schemeClr val="accent6">
                              <a:lumMod val="75000"/>
                            </a:schemeClr>
                          </a:solidFill>
                          <a:latin typeface="Tahoma" pitchFamily="34" charset="0"/>
                          <a:ea typeface="Tahoma" pitchFamily="34" charset="0"/>
                          <a:cs typeface="Tahoma" pitchFamily="34" charset="0"/>
                        </a:rPr>
                        <a:t> уплата в рассрочку по инвестиционным кредитам</a:t>
                      </a:r>
                      <a:r>
                        <a:rPr lang="ru-RU" sz="1000" b="1" i="0" kern="1200" dirty="0">
                          <a:solidFill>
                            <a:schemeClr val="accent6">
                              <a:lumMod val="75000"/>
                            </a:schemeClr>
                          </a:solidFill>
                          <a:latin typeface="Tahoma" pitchFamily="34" charset="0"/>
                          <a:ea typeface="Tahoma" pitchFamily="34" charset="0"/>
                          <a:cs typeface="Tahoma" pitchFamily="34" charset="0"/>
                        </a:rPr>
                        <a:t>.</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5"/>
                  </a:ext>
                </a:extLst>
              </a:tr>
              <a:tr h="370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b="1" i="0" dirty="0">
                          <a:solidFill>
                            <a:schemeClr val="accent6">
                              <a:lumMod val="75000"/>
                            </a:schemeClr>
                          </a:solidFill>
                          <a:latin typeface="Tahoma" pitchFamily="34" charset="0"/>
                          <a:ea typeface="Tahoma" pitchFamily="34" charset="0"/>
                          <a:cs typeface="Tahoma" pitchFamily="34" charset="0"/>
                        </a:rPr>
                        <a:t>Срок рассмотрения</a:t>
                      </a:r>
                      <a:r>
                        <a:rPr lang="ru-RU" sz="900" b="1" i="0" baseline="0" dirty="0">
                          <a:solidFill>
                            <a:schemeClr val="accent6">
                              <a:lumMod val="75000"/>
                            </a:schemeClr>
                          </a:solidFill>
                          <a:latin typeface="Tahoma" pitchFamily="34" charset="0"/>
                          <a:ea typeface="Tahoma" pitchFamily="34" charset="0"/>
                          <a:cs typeface="Tahoma" pitchFamily="34" charset="0"/>
                        </a:rPr>
                        <a:t> заявки на поручительство</a:t>
                      </a:r>
                      <a:endParaRPr lang="ru-RU" sz="9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r>
                        <a:rPr kumimoji="0" lang="ru-RU" sz="1000" b="0" i="0" kern="1200" dirty="0">
                          <a:solidFill>
                            <a:schemeClr val="accent6">
                              <a:lumMod val="75000"/>
                            </a:schemeClr>
                          </a:solidFill>
                          <a:latin typeface="Tahoma" pitchFamily="34" charset="0"/>
                          <a:ea typeface="Tahoma" pitchFamily="34" charset="0"/>
                          <a:cs typeface="Tahoma" pitchFamily="34" charset="0"/>
                        </a:rPr>
                        <a:t>С лимитом поручительства до 5 млн. руб. – до 3-х рабочих дней</a:t>
                      </a:r>
                    </a:p>
                    <a:p>
                      <a:r>
                        <a:rPr kumimoji="0" lang="ru-RU" sz="1000" b="0" i="0" kern="1200" dirty="0">
                          <a:solidFill>
                            <a:schemeClr val="accent6">
                              <a:lumMod val="75000"/>
                            </a:schemeClr>
                          </a:solidFill>
                          <a:latin typeface="Tahoma" pitchFamily="34" charset="0"/>
                          <a:ea typeface="Tahoma" pitchFamily="34" charset="0"/>
                          <a:cs typeface="Tahoma" pitchFamily="34" charset="0"/>
                        </a:rPr>
                        <a:t>С лимитом поручительства от 5 до 25 млн. руб. - до 5 рабочих дней</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9664" y="1035777"/>
            <a:ext cx="7541152" cy="381158"/>
          </a:xfrm>
          <a:solidFill>
            <a:schemeClr val="accent1">
              <a:lumMod val="40000"/>
              <a:lumOff val="60000"/>
            </a:schemeClr>
          </a:solidFill>
        </p:spPr>
        <p:txBody>
          <a:bodyPr>
            <a:normAutofit/>
          </a:bodyPr>
          <a:lstStyle/>
          <a:p>
            <a:pPr algn="ctr"/>
            <a:r>
              <a:rPr lang="ru-RU" sz="1488" b="1" dirty="0">
                <a:solidFill>
                  <a:schemeClr val="tx2">
                    <a:lumMod val="75000"/>
                  </a:schemeClr>
                </a:solidFill>
                <a:latin typeface="Tahoma" pitchFamily="34" charset="0"/>
                <a:ea typeface="Tahoma" pitchFamily="34" charset="0"/>
                <a:cs typeface="Tahoma" pitchFamily="34" charset="0"/>
              </a:rPr>
              <a:t>Программа предоставления поручительств «Стандарт</a:t>
            </a:r>
            <a:r>
              <a:rPr lang="ru-RU" sz="1819" b="1" dirty="0">
                <a:solidFill>
                  <a:schemeClr val="tx2">
                    <a:lumMod val="75000"/>
                  </a:schemeClr>
                </a:solidFill>
                <a:latin typeface="Tahoma" pitchFamily="34" charset="0"/>
                <a:ea typeface="Tahoma" pitchFamily="34" charset="0"/>
                <a:cs typeface="Tahoma" pitchFamily="34" charset="0"/>
              </a:rPr>
              <a:t>»</a:t>
            </a:r>
            <a:endParaRPr lang="ru-RU" sz="1488" b="1" dirty="0">
              <a:solidFill>
                <a:schemeClr val="tx2">
                  <a:lumMod val="75000"/>
                </a:schemeClr>
              </a:solidFill>
              <a:latin typeface="Tahoma" pitchFamily="34" charset="0"/>
              <a:ea typeface="Tahoma" pitchFamily="34" charset="0"/>
              <a:cs typeface="Tahoma" pitchFamily="34" charset="0"/>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595714874"/>
              </p:ext>
            </p:extLst>
          </p:nvPr>
        </p:nvGraphicFramePr>
        <p:xfrm>
          <a:off x="647823" y="1670113"/>
          <a:ext cx="9189137" cy="3211442"/>
        </p:xfrm>
        <a:graphic>
          <a:graphicData uri="http://schemas.openxmlformats.org/drawingml/2006/table">
            <a:tbl>
              <a:tblPr firstRow="1" bandRow="1">
                <a:tableStyleId>{BC89EF96-8CEA-46FF-86C4-4CE0E7609802}</a:tableStyleId>
              </a:tblPr>
              <a:tblGrid>
                <a:gridCol w="1915568">
                  <a:extLst>
                    <a:ext uri="{9D8B030D-6E8A-4147-A177-3AD203B41FA5}">
                      <a16:colId xmlns:a16="http://schemas.microsoft.com/office/drawing/2014/main" val="20000"/>
                    </a:ext>
                  </a:extLst>
                </a:gridCol>
                <a:gridCol w="7273569">
                  <a:extLst>
                    <a:ext uri="{9D8B030D-6E8A-4147-A177-3AD203B41FA5}">
                      <a16:colId xmlns:a16="http://schemas.microsoft.com/office/drawing/2014/main" val="20001"/>
                    </a:ext>
                  </a:extLst>
                </a:gridCol>
              </a:tblGrid>
              <a:tr h="380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Назначение поручительства Фонда</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Обеспечение исполнения части обязательств заемщиков по  заключаемым  и ранее заключенным договорам с финансовыми организациями.</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24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Направление деятельности заемщика</a:t>
                      </a:r>
                    </a:p>
                    <a:p>
                      <a:endParaRPr lang="ru-RU" sz="10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pPr marL="0" lvl="0" algn="l" defTabSz="914400" rtl="0" eaLnBrk="1" latinLnBrk="0" hangingPunct="1"/>
                      <a:r>
                        <a:rPr kumimoji="0" lang="ru-RU" sz="1000" b="1" i="0" kern="1200" dirty="0">
                          <a:solidFill>
                            <a:schemeClr val="accent6">
                              <a:lumMod val="75000"/>
                            </a:schemeClr>
                          </a:solidFill>
                          <a:latin typeface="Tahoma" pitchFamily="34" charset="0"/>
                          <a:ea typeface="Tahoma" pitchFamily="34" charset="0"/>
                          <a:cs typeface="Tahoma" pitchFamily="34" charset="0"/>
                        </a:rPr>
                        <a:t>Сферы деятельности Заемщиков, не включенные в программу «Приоритет»</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1"/>
                  </a:ext>
                </a:extLst>
              </a:tr>
              <a:tr h="517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Целевое использование</a:t>
                      </a:r>
                    </a:p>
                    <a:p>
                      <a:endParaRPr lang="ru-RU" sz="10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 - инвестиции в основной капитал;</a:t>
                      </a:r>
                    </a:p>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 - рефинансирование и реструктуризация обязательств заемщика;</a:t>
                      </a:r>
                    </a:p>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 - цели, связанные с финансированием текущей деятельности заемщика.</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0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Срок действия поручительства</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pPr marL="0" lvl="0" algn="l" defTabSz="914400" rtl="0" eaLnBrk="1" latinLnBrk="0" hangingPunct="1"/>
                      <a:r>
                        <a:rPr lang="ru-RU" sz="1000" b="1" i="0" kern="1200" dirty="0">
                          <a:solidFill>
                            <a:schemeClr val="accent6">
                              <a:lumMod val="75000"/>
                            </a:schemeClr>
                          </a:solidFill>
                          <a:latin typeface="Tahoma" pitchFamily="34" charset="0"/>
                          <a:ea typeface="Tahoma" pitchFamily="34" charset="0"/>
                          <a:cs typeface="Tahoma" pitchFamily="34" charset="0"/>
                        </a:rPr>
                        <a:t>Инвестиционные – до 7 лет, оборотные  цели - до 3 лет</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3"/>
                  </a:ext>
                </a:extLst>
              </a:tr>
              <a:tr h="5292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Лимит суммы поручительства</a:t>
                      </a:r>
                    </a:p>
                    <a:p>
                      <a:endParaRPr lang="ru-RU" sz="10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Максимальный размер поручительства</a:t>
                      </a:r>
                      <a:r>
                        <a:rPr lang="ru-RU" sz="1000" b="0" i="0" kern="1200" baseline="0" dirty="0">
                          <a:solidFill>
                            <a:schemeClr val="accent6">
                              <a:lumMod val="75000"/>
                            </a:schemeClr>
                          </a:solidFill>
                          <a:latin typeface="Tahoma" pitchFamily="34" charset="0"/>
                          <a:ea typeface="Tahoma" pitchFamily="34" charset="0"/>
                          <a:cs typeface="Tahoma" pitchFamily="34" charset="0"/>
                        </a:rPr>
                        <a:t> –</a:t>
                      </a:r>
                      <a:r>
                        <a:rPr lang="ru-RU" sz="1000" b="0" i="0" kern="1200" dirty="0">
                          <a:solidFill>
                            <a:schemeClr val="accent6">
                              <a:lumMod val="75000"/>
                            </a:schemeClr>
                          </a:solidFill>
                          <a:latin typeface="Tahoma" pitchFamily="34" charset="0"/>
                          <a:ea typeface="Tahoma" pitchFamily="34" charset="0"/>
                          <a:cs typeface="Tahoma" pitchFamily="34" charset="0"/>
                        </a:rPr>
                        <a:t> 25 000 000 рублей.</a:t>
                      </a:r>
                    </a:p>
                    <a:p>
                      <a:pPr marL="0" lvl="0" algn="l" defTabSz="914400" rtl="0" eaLnBrk="1" latinLnBrk="0" hangingPunct="1"/>
                      <a:r>
                        <a:rPr lang="ru-RU" sz="1000" b="1" i="0" kern="1200" dirty="0">
                          <a:solidFill>
                            <a:srgbClr val="FF0000"/>
                          </a:solidFill>
                          <a:latin typeface="Tahoma" pitchFamily="34" charset="0"/>
                          <a:ea typeface="Tahoma" pitchFamily="34" charset="0"/>
                          <a:cs typeface="Tahoma" pitchFamily="34" charset="0"/>
                        </a:rPr>
                        <a:t>Инвестиционные , оборотные</a:t>
                      </a:r>
                      <a:r>
                        <a:rPr lang="ru-RU" sz="1000" b="1" i="0" kern="1200" baseline="0" dirty="0">
                          <a:solidFill>
                            <a:srgbClr val="FF0000"/>
                          </a:solidFill>
                          <a:latin typeface="Tahoma" pitchFamily="34" charset="0"/>
                          <a:ea typeface="Tahoma" pitchFamily="34" charset="0"/>
                          <a:cs typeface="Tahoma" pitchFamily="34" charset="0"/>
                        </a:rPr>
                        <a:t> цели  </a:t>
                      </a:r>
                      <a:r>
                        <a:rPr lang="ru-RU" sz="1000" b="1" i="0" kern="1200" dirty="0">
                          <a:solidFill>
                            <a:srgbClr val="FF0000"/>
                          </a:solidFill>
                          <a:latin typeface="Tahoma" pitchFamily="34" charset="0"/>
                          <a:ea typeface="Tahoma" pitchFamily="34" charset="0"/>
                          <a:cs typeface="Tahoma" pitchFamily="34" charset="0"/>
                        </a:rPr>
                        <a:t>– до 50 %</a:t>
                      </a:r>
                      <a:r>
                        <a:rPr lang="ru-RU" sz="1000" b="1" i="0" kern="1200" dirty="0">
                          <a:solidFill>
                            <a:schemeClr val="accent6">
                              <a:lumMod val="75000"/>
                            </a:schemeClr>
                          </a:solidFill>
                          <a:latin typeface="Tahoma" pitchFamily="34" charset="0"/>
                          <a:ea typeface="Tahoma" pitchFamily="34" charset="0"/>
                          <a:cs typeface="Tahoma" pitchFamily="34" charset="0"/>
                        </a:rPr>
                        <a:t> </a:t>
                      </a:r>
                      <a:r>
                        <a:rPr lang="ru-RU" sz="1000" b="0" i="0" kern="1200" dirty="0">
                          <a:solidFill>
                            <a:schemeClr val="accent6">
                              <a:lumMod val="75000"/>
                            </a:schemeClr>
                          </a:solidFill>
                          <a:latin typeface="Tahoma" pitchFamily="34" charset="0"/>
                          <a:ea typeface="Tahoma" pitchFamily="34" charset="0"/>
                          <a:cs typeface="Tahoma" pitchFamily="34" charset="0"/>
                        </a:rPr>
                        <a:t>от суммы обязательства по договору с финансовой организацией.</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b="1" i="0" dirty="0">
                          <a:solidFill>
                            <a:schemeClr val="accent6">
                              <a:lumMod val="75000"/>
                            </a:schemeClr>
                          </a:solidFill>
                          <a:latin typeface="Tahoma" pitchFamily="34" charset="0"/>
                          <a:ea typeface="Tahoma" pitchFamily="34" charset="0"/>
                          <a:cs typeface="Tahoma" pitchFamily="34" charset="0"/>
                        </a:rPr>
                        <a:t>Вознаграждение </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kern="1200" dirty="0">
                          <a:solidFill>
                            <a:srgbClr val="FF0000"/>
                          </a:solidFill>
                          <a:latin typeface="Tahoma" pitchFamily="34" charset="0"/>
                          <a:ea typeface="Tahoma" pitchFamily="34" charset="0"/>
                          <a:cs typeface="Tahoma" pitchFamily="34" charset="0"/>
                        </a:rPr>
                        <a:t>1,0 %  годовых </a:t>
                      </a:r>
                      <a:r>
                        <a:rPr lang="ru-RU" sz="1000" b="1" i="0" kern="1200" dirty="0">
                          <a:solidFill>
                            <a:schemeClr val="accent6">
                              <a:lumMod val="75000"/>
                            </a:schemeClr>
                          </a:solidFill>
                          <a:latin typeface="Tahoma" pitchFamily="34" charset="0"/>
                          <a:ea typeface="Tahoma" pitchFamily="34" charset="0"/>
                          <a:cs typeface="Tahoma" pitchFamily="34" charset="0"/>
                        </a:rPr>
                        <a:t>от суммы поручительства,  за фактический срок пользования (в днях),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kern="1200" dirty="0">
                          <a:solidFill>
                            <a:schemeClr val="accent6">
                              <a:lumMod val="75000"/>
                            </a:schemeClr>
                          </a:solidFill>
                          <a:latin typeface="Tahoma" pitchFamily="34" charset="0"/>
                          <a:ea typeface="Tahoma" pitchFamily="34" charset="0"/>
                          <a:cs typeface="Tahoma" pitchFamily="34" charset="0"/>
                        </a:rPr>
                        <a:t>возможна</a:t>
                      </a:r>
                      <a:r>
                        <a:rPr lang="ru-RU" sz="1000" b="1" i="0" kern="1200" baseline="0" dirty="0">
                          <a:solidFill>
                            <a:schemeClr val="accent6">
                              <a:lumMod val="75000"/>
                            </a:schemeClr>
                          </a:solidFill>
                          <a:latin typeface="Tahoma" pitchFamily="34" charset="0"/>
                          <a:ea typeface="Tahoma" pitchFamily="34" charset="0"/>
                          <a:cs typeface="Tahoma" pitchFamily="34" charset="0"/>
                        </a:rPr>
                        <a:t> уплата в рассрочку по инвестиционным кредитам</a:t>
                      </a:r>
                      <a:r>
                        <a:rPr lang="ru-RU" sz="1000" b="1" i="0" kern="1200" dirty="0">
                          <a:solidFill>
                            <a:schemeClr val="accent6">
                              <a:lumMod val="75000"/>
                            </a:schemeClr>
                          </a:solidFill>
                          <a:latin typeface="Tahoma" pitchFamily="34" charset="0"/>
                          <a:ea typeface="Tahoma" pitchFamily="34" charset="0"/>
                          <a:cs typeface="Tahoma" pitchFamily="34" charset="0"/>
                        </a:rPr>
                        <a:t>.</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5"/>
                  </a:ext>
                </a:extLst>
              </a:tr>
              <a:tr h="370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b="1" i="0" dirty="0">
                          <a:solidFill>
                            <a:schemeClr val="accent6">
                              <a:lumMod val="75000"/>
                            </a:schemeClr>
                          </a:solidFill>
                          <a:latin typeface="Tahoma" pitchFamily="34" charset="0"/>
                          <a:ea typeface="Tahoma" pitchFamily="34" charset="0"/>
                          <a:cs typeface="Tahoma" pitchFamily="34" charset="0"/>
                        </a:rPr>
                        <a:t>Срок рассмотрения</a:t>
                      </a:r>
                      <a:r>
                        <a:rPr lang="ru-RU" sz="900" b="1" i="0" baseline="0" dirty="0">
                          <a:solidFill>
                            <a:schemeClr val="accent6">
                              <a:lumMod val="75000"/>
                            </a:schemeClr>
                          </a:solidFill>
                          <a:latin typeface="Tahoma" pitchFamily="34" charset="0"/>
                          <a:ea typeface="Tahoma" pitchFamily="34" charset="0"/>
                          <a:cs typeface="Tahoma" pitchFamily="34" charset="0"/>
                        </a:rPr>
                        <a:t> заявки на поручительство</a:t>
                      </a:r>
                      <a:endParaRPr lang="ru-RU" sz="9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r>
                        <a:rPr kumimoji="0" lang="ru-RU" sz="1000" b="0" i="0" kern="1200" dirty="0">
                          <a:solidFill>
                            <a:schemeClr val="accent6">
                              <a:lumMod val="75000"/>
                            </a:schemeClr>
                          </a:solidFill>
                          <a:latin typeface="Tahoma" pitchFamily="34" charset="0"/>
                          <a:ea typeface="Tahoma" pitchFamily="34" charset="0"/>
                          <a:cs typeface="Tahoma" pitchFamily="34" charset="0"/>
                        </a:rPr>
                        <a:t>С лимитом поручительства до 5 млн. руб. – до 3-х рабочих дней</a:t>
                      </a:r>
                    </a:p>
                    <a:p>
                      <a:r>
                        <a:rPr kumimoji="0" lang="ru-RU" sz="1000" b="0" i="0" kern="1200" dirty="0">
                          <a:solidFill>
                            <a:schemeClr val="accent6">
                              <a:lumMod val="75000"/>
                            </a:schemeClr>
                          </a:solidFill>
                          <a:latin typeface="Tahoma" pitchFamily="34" charset="0"/>
                          <a:ea typeface="Tahoma" pitchFamily="34" charset="0"/>
                          <a:cs typeface="Tahoma" pitchFamily="34" charset="0"/>
                        </a:rPr>
                        <a:t>С лимитом поручительства от 5 до 25 млн. руб. - до 5 рабочих дней</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418685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808" y="531019"/>
            <a:ext cx="7541152" cy="381158"/>
          </a:xfrm>
          <a:solidFill>
            <a:schemeClr val="accent1">
              <a:lumMod val="40000"/>
              <a:lumOff val="60000"/>
            </a:schemeClr>
          </a:solidFill>
        </p:spPr>
        <p:txBody>
          <a:bodyPr>
            <a:normAutofit/>
          </a:bodyPr>
          <a:lstStyle/>
          <a:p>
            <a:pPr algn="ctr"/>
            <a:r>
              <a:rPr lang="ru-RU" sz="1488" b="1" dirty="0">
                <a:solidFill>
                  <a:schemeClr val="tx2">
                    <a:lumMod val="75000"/>
                  </a:schemeClr>
                </a:solidFill>
                <a:latin typeface="Tahoma" pitchFamily="34" charset="0"/>
                <a:ea typeface="Tahoma" pitchFamily="34" charset="0"/>
                <a:cs typeface="Tahoma" pitchFamily="34" charset="0"/>
              </a:rPr>
              <a:t>Программа предоставления поручительств «Партнер</a:t>
            </a:r>
            <a:r>
              <a:rPr lang="ru-RU" sz="1819" b="1" dirty="0">
                <a:solidFill>
                  <a:schemeClr val="tx2">
                    <a:lumMod val="75000"/>
                  </a:schemeClr>
                </a:solidFill>
                <a:latin typeface="Tahoma" pitchFamily="34" charset="0"/>
                <a:ea typeface="Tahoma" pitchFamily="34" charset="0"/>
                <a:cs typeface="Tahoma" pitchFamily="34" charset="0"/>
              </a:rPr>
              <a:t>»</a:t>
            </a:r>
            <a:endParaRPr lang="ru-RU" sz="1488" b="1" dirty="0">
              <a:solidFill>
                <a:schemeClr val="tx2">
                  <a:lumMod val="75000"/>
                </a:schemeClr>
              </a:solidFill>
              <a:latin typeface="Tahoma" pitchFamily="34" charset="0"/>
              <a:ea typeface="Tahoma" pitchFamily="34" charset="0"/>
              <a:cs typeface="Tahoma" pitchFamily="34" charset="0"/>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29196232"/>
              </p:ext>
            </p:extLst>
          </p:nvPr>
        </p:nvGraphicFramePr>
        <p:xfrm>
          <a:off x="575816" y="1056193"/>
          <a:ext cx="9328863" cy="4410293"/>
        </p:xfrm>
        <a:graphic>
          <a:graphicData uri="http://schemas.openxmlformats.org/drawingml/2006/table">
            <a:tbl>
              <a:tblPr firstRow="1" bandRow="1">
                <a:tableStyleId>{BC89EF96-8CEA-46FF-86C4-4CE0E7609802}</a:tableStyleId>
              </a:tblPr>
              <a:tblGrid>
                <a:gridCol w="1741635">
                  <a:extLst>
                    <a:ext uri="{9D8B030D-6E8A-4147-A177-3AD203B41FA5}">
                      <a16:colId xmlns:a16="http://schemas.microsoft.com/office/drawing/2014/main" val="20000"/>
                    </a:ext>
                  </a:extLst>
                </a:gridCol>
                <a:gridCol w="7587228">
                  <a:extLst>
                    <a:ext uri="{9D8B030D-6E8A-4147-A177-3AD203B41FA5}">
                      <a16:colId xmlns:a16="http://schemas.microsoft.com/office/drawing/2014/main" val="20001"/>
                    </a:ext>
                  </a:extLst>
                </a:gridCol>
              </a:tblGrid>
              <a:tr h="756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Назначение поручительства Фонда</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ru-RU" sz="1000" b="0" i="0" kern="1200" dirty="0">
                          <a:solidFill>
                            <a:schemeClr val="accent6">
                              <a:lumMod val="75000"/>
                            </a:schemeClr>
                          </a:solidFill>
                          <a:latin typeface="Tahoma" pitchFamily="34" charset="0"/>
                          <a:ea typeface="Tahoma" pitchFamily="34" charset="0"/>
                          <a:cs typeface="Tahoma" pitchFamily="34" charset="0"/>
                        </a:rPr>
                        <a:t>Поручительство Фонда по кредитным сделкам  при участии АО «Корпорация МСП», Минэкономразвития РФ в рамках льготных программ кредитования (Программы стимулирования кредитования субъектов МСП, Программы кредитования в рамках постановления Правительства РФ от 30.12.2018 №1764);</a:t>
                      </a:r>
                    </a:p>
                    <a:p>
                      <a:r>
                        <a:rPr kumimoji="0" lang="ru-RU" sz="1000" b="0" i="0" kern="1200" dirty="0">
                          <a:solidFill>
                            <a:schemeClr val="accent6">
                              <a:lumMod val="75000"/>
                            </a:schemeClr>
                          </a:solidFill>
                          <a:latin typeface="Tahoma" pitchFamily="34" charset="0"/>
                          <a:ea typeface="Tahoma" pitchFamily="34" charset="0"/>
                          <a:cs typeface="Tahoma" pitchFamily="34" charset="0"/>
                        </a:rPr>
                        <a:t>Поручительство Фонда в рамках продукта «Прямая гарантия, выдаваемая совместно с поручительством РГО (</a:t>
                      </a:r>
                      <a:r>
                        <a:rPr kumimoji="0" lang="ru-RU" sz="1000" b="0" i="0" kern="1200" dirty="0" err="1">
                          <a:solidFill>
                            <a:schemeClr val="accent6">
                              <a:lumMod val="75000"/>
                            </a:schemeClr>
                          </a:solidFill>
                          <a:latin typeface="Tahoma" pitchFamily="34" charset="0"/>
                          <a:ea typeface="Tahoma" pitchFamily="34" charset="0"/>
                          <a:cs typeface="Tahoma" pitchFamily="34" charset="0"/>
                        </a:rPr>
                        <a:t>согарантия</a:t>
                      </a:r>
                      <a:r>
                        <a:rPr kumimoji="0" lang="ru-RU" sz="1000" b="0" i="0" kern="1200" dirty="0">
                          <a:solidFill>
                            <a:schemeClr val="accent6">
                              <a:lumMod val="75000"/>
                            </a:schemeClr>
                          </a:solidFill>
                          <a:latin typeface="Tahoma" pitchFamily="34" charset="0"/>
                          <a:ea typeface="Tahoma" pitchFamily="34" charset="0"/>
                          <a:cs typeface="Tahoma" pitchFamily="34" charset="0"/>
                        </a:rPr>
                        <a:t>)».</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62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Направление деятельности заемщика</a:t>
                      </a:r>
                    </a:p>
                    <a:p>
                      <a:endParaRPr lang="ru-RU" sz="10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r>
                        <a:rPr kumimoji="0" lang="ru-RU" sz="1000" b="1" i="0" kern="1200" dirty="0">
                          <a:solidFill>
                            <a:schemeClr val="accent6">
                              <a:lumMod val="75000"/>
                            </a:schemeClr>
                          </a:solidFill>
                          <a:latin typeface="Tahoma" pitchFamily="34" charset="0"/>
                          <a:ea typeface="Tahoma" pitchFamily="34" charset="0"/>
                          <a:cs typeface="Tahoma" pitchFamily="34" charset="0"/>
                        </a:rPr>
                        <a:t>Виды деятельности Заемщиков, определенные Программой стимулирования кредитования субъектов МСП и постановлением Правительства РФ от 30.12.2018 №1764;</a:t>
                      </a:r>
                    </a:p>
                    <a:p>
                      <a:r>
                        <a:rPr kumimoji="0" lang="ru-RU" sz="1000" b="1" i="0" kern="1200" dirty="0">
                          <a:solidFill>
                            <a:schemeClr val="accent6">
                              <a:lumMod val="75000"/>
                            </a:schemeClr>
                          </a:solidFill>
                          <a:latin typeface="Tahoma" pitchFamily="34" charset="0"/>
                          <a:ea typeface="Tahoma" pitchFamily="34" charset="0"/>
                          <a:cs typeface="Tahoma" pitchFamily="34" charset="0"/>
                        </a:rPr>
                        <a:t>Поручительство Фонда в рамках продукта «</a:t>
                      </a:r>
                      <a:r>
                        <a:rPr kumimoji="0" lang="ru-RU" sz="1000" b="1" i="0" kern="1200" dirty="0" err="1">
                          <a:solidFill>
                            <a:schemeClr val="accent6">
                              <a:lumMod val="75000"/>
                            </a:schemeClr>
                          </a:solidFill>
                          <a:latin typeface="Tahoma" pitchFamily="34" charset="0"/>
                          <a:ea typeface="Tahoma" pitchFamily="34" charset="0"/>
                          <a:cs typeface="Tahoma" pitchFamily="34" charset="0"/>
                        </a:rPr>
                        <a:t>Согарантия</a:t>
                      </a:r>
                      <a:r>
                        <a:rPr kumimoji="0" lang="ru-RU" sz="1000" b="1" i="0" kern="1200" dirty="0">
                          <a:solidFill>
                            <a:schemeClr val="accent6">
                              <a:lumMod val="75000"/>
                            </a:schemeClr>
                          </a:solidFill>
                          <a:latin typeface="Tahoma" pitchFamily="34" charset="0"/>
                          <a:ea typeface="Tahoma" pitchFamily="34" charset="0"/>
                          <a:cs typeface="Tahoma" pitchFamily="34" charset="0"/>
                        </a:rPr>
                        <a:t>» - все виды деятельности, в т.ч. категории: молодежь, женщины-предприниматели, инвалиды, вновь зарегистрированные предприниматели старше 45 лет.</a:t>
                      </a:r>
                      <a:endParaRPr kumimoji="0" lang="ru-RU" sz="1500" kern="1200" dirty="0">
                        <a:solidFill>
                          <a:schemeClr val="tx1"/>
                        </a:solidFill>
                        <a:effectLst/>
                        <a:latin typeface="+mn-lt"/>
                        <a:ea typeface="+mn-ea"/>
                        <a:cs typeface="+mn-cs"/>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1"/>
                  </a:ext>
                </a:extLst>
              </a:tr>
              <a:tr h="486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Целевое использование</a:t>
                      </a:r>
                    </a:p>
                    <a:p>
                      <a:endParaRPr lang="ru-RU" sz="10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 - инвестиции в основной капитал;</a:t>
                      </a:r>
                    </a:p>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 - рефинансирование и реструктуризация обязательств заемщика;</a:t>
                      </a:r>
                    </a:p>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 - цели, связанные с финансированием текущей деятельности заемщика.</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5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Срок действия поручительства</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pPr marL="0" lvl="0" algn="l" defTabSz="914400" rtl="0" eaLnBrk="1" latinLnBrk="0" hangingPunct="1"/>
                      <a:r>
                        <a:rPr lang="ru-RU" sz="1000" b="1" i="0" kern="1200" dirty="0">
                          <a:solidFill>
                            <a:schemeClr val="accent6">
                              <a:lumMod val="75000"/>
                            </a:schemeClr>
                          </a:solidFill>
                          <a:latin typeface="Tahoma" pitchFamily="34" charset="0"/>
                          <a:ea typeface="Tahoma" pitchFamily="34" charset="0"/>
                          <a:cs typeface="Tahoma" pitchFamily="34" charset="0"/>
                        </a:rPr>
                        <a:t>Инвестиционные – до 7 лет, оборотные  цели - до 3 лет</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3"/>
                  </a:ext>
                </a:extLst>
              </a:tr>
              <a:tr h="792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Лимит суммы поручительства</a:t>
                      </a:r>
                    </a:p>
                    <a:p>
                      <a:endParaRPr lang="ru-RU" sz="10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ru-RU" sz="1000" b="0" i="0" kern="1200" dirty="0">
                          <a:solidFill>
                            <a:schemeClr val="accent6">
                              <a:lumMod val="75000"/>
                            </a:schemeClr>
                          </a:solidFill>
                          <a:latin typeface="Tahoma" pitchFamily="34" charset="0"/>
                          <a:ea typeface="Tahoma" pitchFamily="34" charset="0"/>
                          <a:cs typeface="Tahoma" pitchFamily="34" charset="0"/>
                        </a:rPr>
                        <a:t>по Договорам с Финансовыми организациями, финансирование по которым происходит в рамках льготных программ кредитования субъектов МСП -  25 000 000 рублей, </a:t>
                      </a:r>
                      <a:r>
                        <a:rPr kumimoji="0" lang="ru-RU" sz="1000" b="0" i="0" kern="1200" dirty="0">
                          <a:solidFill>
                            <a:srgbClr val="FF0000"/>
                          </a:solidFill>
                          <a:latin typeface="Tahoma" pitchFamily="34" charset="0"/>
                          <a:ea typeface="Tahoma" pitchFamily="34" charset="0"/>
                          <a:cs typeface="Tahoma" pitchFamily="34" charset="0"/>
                        </a:rPr>
                        <a:t>до 70 % </a:t>
                      </a:r>
                      <a:r>
                        <a:rPr kumimoji="0" lang="ru-RU" sz="1000" b="0" i="0" kern="1200" dirty="0">
                          <a:solidFill>
                            <a:schemeClr val="accent6">
                              <a:lumMod val="75000"/>
                            </a:schemeClr>
                          </a:solidFill>
                          <a:latin typeface="Tahoma" pitchFamily="34" charset="0"/>
                          <a:ea typeface="Tahoma" pitchFamily="34" charset="0"/>
                          <a:cs typeface="Tahoma" pitchFamily="34" charset="0"/>
                        </a:rPr>
                        <a:t>от суммы обязательства;</a:t>
                      </a:r>
                    </a:p>
                    <a:p>
                      <a:r>
                        <a:rPr kumimoji="0" lang="ru-RU" sz="1000" b="0" i="0" kern="1200" dirty="0">
                          <a:solidFill>
                            <a:schemeClr val="accent6">
                              <a:lumMod val="75000"/>
                            </a:schemeClr>
                          </a:solidFill>
                          <a:latin typeface="Tahoma" pitchFamily="34" charset="0"/>
                          <a:ea typeface="Tahoma" pitchFamily="34" charset="0"/>
                          <a:cs typeface="Tahoma" pitchFamily="34" charset="0"/>
                        </a:rPr>
                        <a:t>по сделкам в рамках </a:t>
                      </a:r>
                      <a:r>
                        <a:rPr kumimoji="0" lang="ru-RU" sz="1000" b="0" i="0" kern="1200" dirty="0" err="1">
                          <a:solidFill>
                            <a:schemeClr val="accent6">
                              <a:lumMod val="75000"/>
                            </a:schemeClr>
                          </a:solidFill>
                          <a:latin typeface="Tahoma" pitchFamily="34" charset="0"/>
                          <a:ea typeface="Tahoma" pitchFamily="34" charset="0"/>
                          <a:cs typeface="Tahoma" pitchFamily="34" charset="0"/>
                        </a:rPr>
                        <a:t>согарантии</a:t>
                      </a:r>
                      <a:r>
                        <a:rPr kumimoji="0" lang="ru-RU" sz="1000" b="0" i="0" kern="1200" dirty="0">
                          <a:solidFill>
                            <a:schemeClr val="accent6">
                              <a:lumMod val="75000"/>
                            </a:schemeClr>
                          </a:solidFill>
                          <a:latin typeface="Tahoma" pitchFamily="34" charset="0"/>
                          <a:ea typeface="Tahoma" pitchFamily="34" charset="0"/>
                          <a:cs typeface="Tahoma" pitchFamily="34" charset="0"/>
                        </a:rPr>
                        <a:t> сумма  Поручительства  Фонда - 25 000 000 рублей, </a:t>
                      </a:r>
                      <a:r>
                        <a:rPr kumimoji="0" lang="ru-RU" sz="1000" b="0" i="0" kern="1200" dirty="0">
                          <a:solidFill>
                            <a:srgbClr val="FF0000"/>
                          </a:solidFill>
                          <a:latin typeface="Tahoma" pitchFamily="34" charset="0"/>
                          <a:ea typeface="Tahoma" pitchFamily="34" charset="0"/>
                          <a:cs typeface="Tahoma" pitchFamily="34" charset="0"/>
                        </a:rPr>
                        <a:t>до 70 % </a:t>
                      </a:r>
                      <a:r>
                        <a:rPr kumimoji="0" lang="ru-RU" sz="1000" b="0" i="0" kern="1200" dirty="0">
                          <a:solidFill>
                            <a:schemeClr val="accent6">
                              <a:lumMod val="75000"/>
                            </a:schemeClr>
                          </a:solidFill>
                          <a:latin typeface="Tahoma" pitchFamily="34" charset="0"/>
                          <a:ea typeface="Tahoma" pitchFamily="34" charset="0"/>
                          <a:cs typeface="Tahoma" pitchFamily="34" charset="0"/>
                        </a:rPr>
                        <a:t>от суммы обязательства (определяется исходя из Правил взаимодействия региональных гарантийных организаций с АО «Корпорация МСП» при предоставлении гарантийного продукта «Прямая гарантия, выдаваемая совместно с поручительством РГО (</a:t>
                      </a:r>
                      <a:r>
                        <a:rPr kumimoji="0" lang="ru-RU" sz="1000" b="0" i="0" kern="1200" dirty="0" err="1">
                          <a:solidFill>
                            <a:schemeClr val="accent6">
                              <a:lumMod val="75000"/>
                            </a:schemeClr>
                          </a:solidFill>
                          <a:latin typeface="Tahoma" pitchFamily="34" charset="0"/>
                          <a:ea typeface="Tahoma" pitchFamily="34" charset="0"/>
                          <a:cs typeface="Tahoma" pitchFamily="34" charset="0"/>
                        </a:rPr>
                        <a:t>согарантия</a:t>
                      </a:r>
                      <a:r>
                        <a:rPr kumimoji="0" lang="ru-RU" sz="1000" b="0" i="0" kern="1200" dirty="0">
                          <a:solidFill>
                            <a:schemeClr val="accent6">
                              <a:lumMod val="75000"/>
                            </a:schemeClr>
                          </a:solidFill>
                          <a:latin typeface="Tahoma" pitchFamily="34" charset="0"/>
                          <a:ea typeface="Tahoma" pitchFamily="34" charset="0"/>
                          <a:cs typeface="Tahoma" pitchFamily="34" charset="0"/>
                        </a:rPr>
                        <a:t>); </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64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b="1" i="0" dirty="0">
                          <a:solidFill>
                            <a:schemeClr val="accent6">
                              <a:lumMod val="75000"/>
                            </a:schemeClr>
                          </a:solidFill>
                          <a:latin typeface="Tahoma" pitchFamily="34" charset="0"/>
                          <a:ea typeface="Tahoma" pitchFamily="34" charset="0"/>
                          <a:cs typeface="Tahoma" pitchFamily="34" charset="0"/>
                        </a:rPr>
                        <a:t>Вознаграждение </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kern="1200" dirty="0">
                          <a:solidFill>
                            <a:srgbClr val="FF0000"/>
                          </a:solidFill>
                          <a:latin typeface="Tahoma" pitchFamily="34" charset="0"/>
                          <a:ea typeface="Tahoma" pitchFamily="34" charset="0"/>
                          <a:cs typeface="Tahoma" pitchFamily="34" charset="0"/>
                        </a:rPr>
                        <a:t>0,5 %  годовых </a:t>
                      </a:r>
                      <a:r>
                        <a:rPr lang="ru-RU" sz="1000" b="1" i="0" kern="1200" dirty="0">
                          <a:solidFill>
                            <a:schemeClr val="accent6">
                              <a:lumMod val="75000"/>
                            </a:schemeClr>
                          </a:solidFill>
                          <a:latin typeface="Tahoma" pitchFamily="34" charset="0"/>
                          <a:ea typeface="Tahoma" pitchFamily="34" charset="0"/>
                          <a:cs typeface="Tahoma" pitchFamily="34" charset="0"/>
                        </a:rPr>
                        <a:t>от суммы поручительства,  за фактический срок пользования (в днях),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kern="1200" dirty="0">
                          <a:solidFill>
                            <a:schemeClr val="accent6">
                              <a:lumMod val="75000"/>
                            </a:schemeClr>
                          </a:solidFill>
                          <a:latin typeface="Tahoma" pitchFamily="34" charset="0"/>
                          <a:ea typeface="Tahoma" pitchFamily="34" charset="0"/>
                          <a:cs typeface="Tahoma" pitchFamily="34" charset="0"/>
                        </a:rPr>
                        <a:t>возможна</a:t>
                      </a:r>
                      <a:r>
                        <a:rPr lang="ru-RU" sz="1000" b="1" i="0" kern="1200" baseline="0" dirty="0">
                          <a:solidFill>
                            <a:schemeClr val="accent6">
                              <a:lumMod val="75000"/>
                            </a:schemeClr>
                          </a:solidFill>
                          <a:latin typeface="Tahoma" pitchFamily="34" charset="0"/>
                          <a:ea typeface="Tahoma" pitchFamily="34" charset="0"/>
                          <a:cs typeface="Tahoma" pitchFamily="34" charset="0"/>
                        </a:rPr>
                        <a:t> уплата в рассрочку по инвестиционным кредитам</a:t>
                      </a:r>
                      <a:r>
                        <a:rPr lang="ru-RU" sz="1000" b="1" i="0" kern="1200" dirty="0">
                          <a:solidFill>
                            <a:schemeClr val="accent6">
                              <a:lumMod val="75000"/>
                            </a:schemeClr>
                          </a:solidFill>
                          <a:latin typeface="Tahoma" pitchFamily="34" charset="0"/>
                          <a:ea typeface="Tahoma" pitchFamily="34" charset="0"/>
                          <a:cs typeface="Tahoma"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1" i="0" kern="1200" dirty="0">
                          <a:solidFill>
                            <a:schemeClr val="accent6">
                              <a:lumMod val="75000"/>
                            </a:schemeClr>
                          </a:solidFill>
                          <a:latin typeface="Tahoma" pitchFamily="34" charset="0"/>
                          <a:ea typeface="Tahoma" pitchFamily="34" charset="0"/>
                          <a:cs typeface="Tahoma" pitchFamily="34" charset="0"/>
                        </a:rPr>
                        <a:t>При предоставлении Поручительства Фонда в рамках </a:t>
                      </a:r>
                      <a:r>
                        <a:rPr kumimoji="0" lang="ru-RU" sz="1000" b="1" i="0" kern="1200" dirty="0" err="1">
                          <a:solidFill>
                            <a:schemeClr val="accent6">
                              <a:lumMod val="75000"/>
                            </a:schemeClr>
                          </a:solidFill>
                          <a:latin typeface="Tahoma" pitchFamily="34" charset="0"/>
                          <a:ea typeface="Tahoma" pitchFamily="34" charset="0"/>
                          <a:cs typeface="Tahoma" pitchFamily="34" charset="0"/>
                        </a:rPr>
                        <a:t>согарантии</a:t>
                      </a:r>
                      <a:r>
                        <a:rPr kumimoji="0" lang="ru-RU" sz="1000" b="1" i="0" kern="1200" dirty="0">
                          <a:solidFill>
                            <a:schemeClr val="accent6">
                              <a:lumMod val="75000"/>
                            </a:schemeClr>
                          </a:solidFill>
                          <a:latin typeface="Tahoma" pitchFamily="34" charset="0"/>
                          <a:ea typeface="Tahoma" pitchFamily="34" charset="0"/>
                          <a:cs typeface="Tahoma" pitchFamily="34" charset="0"/>
                        </a:rPr>
                        <a:t> вознаграждение составляет </a:t>
                      </a:r>
                      <a:r>
                        <a:rPr kumimoji="0" lang="ru-RU" sz="1000" b="1" i="0" kern="1200" dirty="0">
                          <a:solidFill>
                            <a:srgbClr val="FF0000"/>
                          </a:solidFill>
                          <a:latin typeface="Tahoma" pitchFamily="34" charset="0"/>
                          <a:ea typeface="Tahoma" pitchFamily="34" charset="0"/>
                          <a:cs typeface="Tahoma" pitchFamily="34" charset="0"/>
                        </a:rPr>
                        <a:t>0,75% годовых</a:t>
                      </a:r>
                      <a:r>
                        <a:rPr kumimoji="0" lang="ru-RU" sz="1000" b="1" i="0" kern="1200" dirty="0">
                          <a:solidFill>
                            <a:schemeClr val="accent6">
                              <a:lumMod val="75000"/>
                            </a:schemeClr>
                          </a:solidFill>
                          <a:latin typeface="Tahoma" pitchFamily="34" charset="0"/>
                          <a:ea typeface="Tahoma" pitchFamily="34" charset="0"/>
                          <a:cs typeface="Tahoma" pitchFamily="34" charset="0"/>
                        </a:rPr>
                        <a:t>, за фактический срок пользования (в днях), вне зависимости от цели и условий Договора с Финансовой организацией</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5"/>
                  </a:ext>
                </a:extLst>
              </a:tr>
              <a:tr h="347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b="1" i="0" dirty="0">
                          <a:solidFill>
                            <a:schemeClr val="accent6">
                              <a:lumMod val="75000"/>
                            </a:schemeClr>
                          </a:solidFill>
                          <a:latin typeface="Tahoma" pitchFamily="34" charset="0"/>
                          <a:ea typeface="Tahoma" pitchFamily="34" charset="0"/>
                          <a:cs typeface="Tahoma" pitchFamily="34" charset="0"/>
                        </a:rPr>
                        <a:t>Срок рассмотрения</a:t>
                      </a:r>
                      <a:r>
                        <a:rPr lang="ru-RU" sz="900" b="1" i="0" baseline="0" dirty="0">
                          <a:solidFill>
                            <a:schemeClr val="accent6">
                              <a:lumMod val="75000"/>
                            </a:schemeClr>
                          </a:solidFill>
                          <a:latin typeface="Tahoma" pitchFamily="34" charset="0"/>
                          <a:ea typeface="Tahoma" pitchFamily="34" charset="0"/>
                          <a:cs typeface="Tahoma" pitchFamily="34" charset="0"/>
                        </a:rPr>
                        <a:t> заявки на поручительство</a:t>
                      </a:r>
                      <a:endParaRPr lang="ru-RU" sz="9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r>
                        <a:rPr kumimoji="0" lang="ru-RU" sz="1000" b="0" i="0" kern="1200" dirty="0">
                          <a:solidFill>
                            <a:schemeClr val="accent6">
                              <a:lumMod val="75000"/>
                            </a:schemeClr>
                          </a:solidFill>
                          <a:latin typeface="Tahoma" pitchFamily="34" charset="0"/>
                          <a:ea typeface="Tahoma" pitchFamily="34" charset="0"/>
                          <a:cs typeface="Tahoma" pitchFamily="34" charset="0"/>
                        </a:rPr>
                        <a:t>С лимитом поручительства до 5 млн. руб. – до 3-х рабочих дней</a:t>
                      </a:r>
                    </a:p>
                    <a:p>
                      <a:r>
                        <a:rPr kumimoji="0" lang="ru-RU" sz="1000" b="0" i="0" kern="1200" dirty="0">
                          <a:solidFill>
                            <a:schemeClr val="accent6">
                              <a:lumMod val="75000"/>
                            </a:schemeClr>
                          </a:solidFill>
                          <a:latin typeface="Tahoma" pitchFamily="34" charset="0"/>
                          <a:ea typeface="Tahoma" pitchFamily="34" charset="0"/>
                          <a:cs typeface="Tahoma" pitchFamily="34" charset="0"/>
                        </a:rPr>
                        <a:t>С лимитом поручительства от 5 до 25 млн. руб. - до 5 рабочих дней</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46360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C481B305-FE9A-4649-8C5E-891F46FBCECF}"/>
              </a:ext>
            </a:extLst>
          </p:cNvPr>
          <p:cNvSpPr>
            <a:spLocks noGrp="1"/>
          </p:cNvSpPr>
          <p:nvPr>
            <p:ph idx="1"/>
          </p:nvPr>
        </p:nvSpPr>
        <p:spPr>
          <a:xfrm>
            <a:off x="504031" y="1567683"/>
            <a:ext cx="9072563" cy="3286600"/>
          </a:xfrm>
        </p:spPr>
        <p:txBody>
          <a:bodyPr>
            <a:normAutofit fontScale="55000" lnSpcReduction="20000"/>
          </a:bodyPr>
          <a:lstStyle/>
          <a:p>
            <a:pPr marL="90723" indent="0" algn="ctr">
              <a:buNone/>
            </a:pPr>
            <a:r>
              <a:rPr lang="ru-RU" sz="2811" b="1" u="sng" dirty="0">
                <a:solidFill>
                  <a:srgbClr val="B05B26"/>
                </a:solidFill>
                <a:latin typeface="Arial" panose="020B0604020202020204" pitchFamily="34" charset="0"/>
                <a:cs typeface="Arial" panose="020B0604020202020204" pitchFamily="34" charset="0"/>
              </a:rPr>
              <a:t>Образовательные мероприятия</a:t>
            </a:r>
          </a:p>
          <a:p>
            <a:pPr marL="90723" indent="0" algn="ctr">
              <a:buNone/>
            </a:pPr>
            <a:endParaRPr lang="ru-RU" sz="1654" b="1" i="1" u="sng" dirty="0">
              <a:solidFill>
                <a:srgbClr val="B05B26"/>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ru-RU" sz="2398" b="1" dirty="0">
                <a:solidFill>
                  <a:srgbClr val="B05B26"/>
                </a:solidFill>
                <a:cs typeface="Arial" panose="020B0604020202020204" pitchFamily="34" charset="0"/>
              </a:rPr>
              <a:t>Автопоезд «Мой бизнес» </a:t>
            </a:r>
            <a:r>
              <a:rPr lang="ru-RU" sz="2398" b="1" dirty="0">
                <a:cs typeface="Arial" panose="020B0604020202020204" pitchFamily="34" charset="0"/>
              </a:rPr>
              <a:t>в муниципальные образования Алтайского края</a:t>
            </a:r>
          </a:p>
          <a:p>
            <a:pPr>
              <a:buFont typeface="Wingdings" panose="05000000000000000000" pitchFamily="2" charset="2"/>
              <a:buChar char="Ø"/>
            </a:pPr>
            <a:r>
              <a:rPr lang="ru-RU" sz="2398" b="1" dirty="0">
                <a:solidFill>
                  <a:srgbClr val="B05B26"/>
                </a:solidFill>
                <a:cs typeface="Arial" panose="020B0604020202020204" pitchFamily="34" charset="0"/>
              </a:rPr>
              <a:t>30.05-05.06</a:t>
            </a:r>
            <a:r>
              <a:rPr lang="ru-RU" sz="2398" b="1" dirty="0">
                <a:cs typeface="Arial" panose="020B0604020202020204" pitchFamily="34" charset="0"/>
              </a:rPr>
              <a:t> Молодежный образовательный форум «Алтай. Территория развития» - </a:t>
            </a:r>
            <a:r>
              <a:rPr lang="ru-RU" sz="2398" b="1" dirty="0">
                <a:solidFill>
                  <a:srgbClr val="B05B26"/>
                </a:solidFill>
                <a:cs typeface="Arial" panose="020B0604020202020204" pitchFamily="34" charset="0"/>
              </a:rPr>
              <a:t>площадка «Мой бизнес» - развитие молодежного предпринимательства», </a:t>
            </a:r>
            <a:r>
              <a:rPr lang="ru-RU" sz="2398" b="1" dirty="0" err="1">
                <a:cs typeface="Arial" panose="020B0604020202020204" pitchFamily="34" charset="0"/>
              </a:rPr>
              <a:t>с.Ая</a:t>
            </a:r>
            <a:r>
              <a:rPr lang="ru-RU" sz="2398" b="1" dirty="0">
                <a:cs typeface="Arial" panose="020B0604020202020204" pitchFamily="34" charset="0"/>
              </a:rPr>
              <a:t>, Алтайский район</a:t>
            </a:r>
          </a:p>
          <a:p>
            <a:pPr>
              <a:buFont typeface="Wingdings" panose="05000000000000000000" pitchFamily="2" charset="2"/>
              <a:buChar char="Ø"/>
            </a:pPr>
            <a:r>
              <a:rPr lang="ru-RU" sz="2398" b="1" dirty="0">
                <a:solidFill>
                  <a:srgbClr val="B05B26"/>
                </a:solidFill>
                <a:cs typeface="Arial" panose="020B0604020202020204" pitchFamily="34" charset="0"/>
              </a:rPr>
              <a:t>01.06-08.06</a:t>
            </a:r>
            <a:r>
              <a:rPr lang="ru-RU" sz="2398" b="1" dirty="0">
                <a:cs typeface="Arial" panose="020B0604020202020204" pitchFamily="34" charset="0"/>
              </a:rPr>
              <a:t> - «Азбука предпринимателя» - для начала собственного дела</a:t>
            </a:r>
          </a:p>
          <a:p>
            <a:pPr>
              <a:buFont typeface="Wingdings" panose="05000000000000000000" pitchFamily="2" charset="2"/>
              <a:buChar char="Ø"/>
            </a:pPr>
            <a:r>
              <a:rPr lang="ru-RU" sz="2398" b="1" dirty="0">
                <a:solidFill>
                  <a:srgbClr val="B05B26"/>
                </a:solidFill>
                <a:cs typeface="Arial" panose="020B0604020202020204" pitchFamily="34" charset="0"/>
              </a:rPr>
              <a:t>Июнь-июль</a:t>
            </a:r>
            <a:r>
              <a:rPr lang="ru-RU" sz="2398" b="1" dirty="0">
                <a:cs typeface="Arial" panose="020B0604020202020204" pitchFamily="34" charset="0"/>
              </a:rPr>
              <a:t> -«Школа предпринимательства» – по развитию бизнеса</a:t>
            </a:r>
          </a:p>
          <a:p>
            <a:pPr>
              <a:buFont typeface="Wingdings" panose="05000000000000000000" pitchFamily="2" charset="2"/>
              <a:buChar char="Ø"/>
            </a:pPr>
            <a:r>
              <a:rPr lang="ru-RU" sz="2398" b="1" dirty="0">
                <a:cs typeface="Arial" panose="020B0604020202020204" pitchFamily="34" charset="0"/>
              </a:rPr>
              <a:t>Продажи на маркетплейсах</a:t>
            </a:r>
            <a:endParaRPr lang="ru-RU" sz="2398" b="1" dirty="0">
              <a:solidFill>
                <a:srgbClr val="B05B26"/>
              </a:solidFill>
              <a:cs typeface="Arial" panose="020B0604020202020204" pitchFamily="34" charset="0"/>
            </a:endParaRPr>
          </a:p>
          <a:p>
            <a:pPr>
              <a:buFont typeface="Wingdings" panose="05000000000000000000" pitchFamily="2" charset="2"/>
              <a:buChar char="Ø"/>
            </a:pPr>
            <a:r>
              <a:rPr lang="ru-RU" sz="2398" b="1" dirty="0">
                <a:cs typeface="Arial" panose="020B0604020202020204" pitchFamily="34" charset="0"/>
              </a:rPr>
              <a:t>Женский бизнес</a:t>
            </a:r>
          </a:p>
          <a:p>
            <a:pPr>
              <a:buFont typeface="Wingdings" panose="05000000000000000000" pitchFamily="2" charset="2"/>
              <a:buChar char="Ø"/>
            </a:pPr>
            <a:r>
              <a:rPr lang="ru-RU" sz="2398" b="1" dirty="0">
                <a:cs typeface="Arial" panose="020B0604020202020204" pitchFamily="34" charset="0"/>
              </a:rPr>
              <a:t>Бизнес как спорт</a:t>
            </a:r>
          </a:p>
          <a:p>
            <a:pPr>
              <a:buFont typeface="Wingdings" panose="05000000000000000000" pitchFamily="2" charset="2"/>
              <a:buChar char="Ø"/>
            </a:pPr>
            <a:r>
              <a:rPr lang="ru-RU" sz="2398" b="1" dirty="0">
                <a:cs typeface="Arial" panose="020B0604020202020204" pitchFamily="34" charset="0"/>
              </a:rPr>
              <a:t>Акселерационные программы по развитию бизнеса</a:t>
            </a:r>
          </a:p>
          <a:p>
            <a:pPr>
              <a:buFont typeface="Wingdings" panose="05000000000000000000" pitchFamily="2" charset="2"/>
              <a:buChar char="Ø"/>
            </a:pPr>
            <a:r>
              <a:rPr lang="ru-RU" sz="2398" b="1" dirty="0">
                <a:cs typeface="Arial" panose="020B0604020202020204" pitchFamily="34" charset="0"/>
              </a:rPr>
              <a:t>Программы для школьников и студентов</a:t>
            </a:r>
          </a:p>
          <a:p>
            <a:pPr>
              <a:buFont typeface="Wingdings" panose="05000000000000000000" pitchFamily="2" charset="2"/>
              <a:buChar char="Ø"/>
            </a:pPr>
            <a:r>
              <a:rPr lang="ru-RU" sz="2398" b="1" dirty="0">
                <a:cs typeface="Arial" panose="020B0604020202020204" pitchFamily="34" charset="0"/>
              </a:rPr>
              <a:t>Программы для самозанятых граждан</a:t>
            </a:r>
            <a:endParaRPr lang="ru-RU" sz="2398" b="1" dirty="0">
              <a:solidFill>
                <a:srgbClr val="B05B26"/>
              </a:solidFill>
              <a:cs typeface="Arial" panose="020B0604020202020204" pitchFamily="34" charset="0"/>
            </a:endParaRPr>
          </a:p>
          <a:p>
            <a:pPr>
              <a:buFont typeface="Wingdings" panose="05000000000000000000" pitchFamily="2" charset="2"/>
              <a:buChar char="Ø"/>
            </a:pPr>
            <a:r>
              <a:rPr lang="ru-RU" sz="2398" b="1" dirty="0">
                <a:cs typeface="Arial" panose="020B0604020202020204" pitchFamily="34" charset="0"/>
              </a:rPr>
              <a:t>Тренинги по актуальным вопросам: </a:t>
            </a:r>
            <a:r>
              <a:rPr lang="ru-RU" sz="2398" b="1" dirty="0">
                <a:solidFill>
                  <a:srgbClr val="B05B26"/>
                </a:solidFill>
                <a:cs typeface="Arial" panose="020B0604020202020204" pitchFamily="34" charset="0"/>
              </a:rPr>
              <a:t>«Участие в государственных закупках», «Финансовая поддержка», «Генерация бизнес-идеи», «Портал Бизнес-навигатора МСП» и др.</a:t>
            </a:r>
          </a:p>
          <a:p>
            <a:pPr>
              <a:buFont typeface="Wingdings" panose="05000000000000000000" pitchFamily="2" charset="2"/>
              <a:buChar char="Ø"/>
            </a:pPr>
            <a:endParaRPr lang="ru-RU" b="1"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ru-RU" b="1"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ru-RU" b="1"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ru-RU" b="1"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ru-RU" b="1"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ru-RU" b="1" dirty="0">
              <a:latin typeface="Arial" panose="020B0604020202020204" pitchFamily="34" charset="0"/>
              <a:cs typeface="Arial" panose="020B0604020202020204" pitchFamily="34" charset="0"/>
            </a:endParaRPr>
          </a:p>
          <a:p>
            <a:pPr>
              <a:buFontTx/>
              <a:buChar char="-"/>
            </a:pPr>
            <a:endParaRPr lang="ru-RU" b="1" dirty="0">
              <a:latin typeface="Arial" panose="020B0604020202020204" pitchFamily="34" charset="0"/>
              <a:cs typeface="Arial" panose="020B0604020202020204" pitchFamily="34" charset="0"/>
            </a:endParaRPr>
          </a:p>
          <a:p>
            <a:pPr marL="90723" indent="0">
              <a:buNone/>
            </a:pPr>
            <a:endParaRPr lang="ru-RU"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1EA9C6F-2E73-435D-AA3A-125B281AE224}"/>
              </a:ext>
            </a:extLst>
          </p:cNvPr>
          <p:cNvSpPr txBox="1"/>
          <p:nvPr/>
        </p:nvSpPr>
        <p:spPr>
          <a:xfrm>
            <a:off x="2392992" y="613807"/>
            <a:ext cx="7102678" cy="601255"/>
          </a:xfrm>
          <a:prstGeom prst="rect">
            <a:avLst/>
          </a:prstGeom>
          <a:noFill/>
        </p:spPr>
        <p:txBody>
          <a:bodyPr wrap="square" rtlCol="0">
            <a:spAutoFit/>
          </a:bodyPr>
          <a:lstStyle/>
          <a:p>
            <a:pPr algn="r"/>
            <a:r>
              <a:rPr lang="ru-RU" sz="3307" dirty="0">
                <a:solidFill>
                  <a:schemeClr val="accent4">
                    <a:lumMod val="75000"/>
                  </a:schemeClr>
                </a:solidFill>
                <a:latin typeface="Arial" panose="020B0604020202020204" pitchFamily="34" charset="0"/>
                <a:cs typeface="Arial" panose="020B0604020202020204" pitchFamily="34" charset="0"/>
              </a:rPr>
              <a:t>Виды поддержки</a:t>
            </a:r>
          </a:p>
        </p:txBody>
      </p:sp>
      <p:cxnSp>
        <p:nvCxnSpPr>
          <p:cNvPr id="9" name="Прямая соединительная линия 8">
            <a:extLst>
              <a:ext uri="{FF2B5EF4-FFF2-40B4-BE49-F238E27FC236}">
                <a16:creationId xmlns:a16="http://schemas.microsoft.com/office/drawing/2014/main" id="{B9A31F3E-5B7C-4456-B1C3-68067D50D17A}"/>
              </a:ext>
            </a:extLst>
          </p:cNvPr>
          <p:cNvCxnSpPr>
            <a:cxnSpLocks/>
          </p:cNvCxnSpPr>
          <p:nvPr/>
        </p:nvCxnSpPr>
        <p:spPr>
          <a:xfrm>
            <a:off x="1727116" y="1254593"/>
            <a:ext cx="7941960"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5" name="Рисунок 4">
            <a:extLst>
              <a:ext uri="{FF2B5EF4-FFF2-40B4-BE49-F238E27FC236}">
                <a16:creationId xmlns:a16="http://schemas.microsoft.com/office/drawing/2014/main" id="{AB5621A9-2B65-4E41-909C-D5C18540CE22}"/>
              </a:ext>
            </a:extLst>
          </p:cNvPr>
          <p:cNvPicPr>
            <a:picLocks noChangeAspect="1"/>
          </p:cNvPicPr>
          <p:nvPr/>
        </p:nvPicPr>
        <p:blipFill>
          <a:blip r:embed="rId2"/>
          <a:stretch>
            <a:fillRect/>
          </a:stretch>
        </p:blipFill>
        <p:spPr>
          <a:xfrm>
            <a:off x="485815" y="4871193"/>
            <a:ext cx="2840982" cy="707197"/>
          </a:xfrm>
          <a:prstGeom prst="rect">
            <a:avLst/>
          </a:prstGeom>
        </p:spPr>
      </p:pic>
      <p:pic>
        <p:nvPicPr>
          <p:cNvPr id="6" name="Picture 4" descr="C:\Users\PRESS\Pictures\_лого\лого шестигранники\цпп прозр.png">
            <a:extLst>
              <a:ext uri="{FF2B5EF4-FFF2-40B4-BE49-F238E27FC236}">
                <a16:creationId xmlns:a16="http://schemas.microsoft.com/office/drawing/2014/main" id="{C941C7AE-D646-41CA-8ACD-6F0472C6B3FA}"/>
              </a:ext>
            </a:extLst>
          </p:cNvPr>
          <p:cNvPicPr>
            <a:picLocks noChangeAspect="1" noChangeArrowheads="1"/>
          </p:cNvPicPr>
          <p:nvPr/>
        </p:nvPicPr>
        <p:blipFill>
          <a:blip r:embed="rId3" cstate="print"/>
          <a:srcRect/>
          <a:stretch>
            <a:fillRect/>
          </a:stretch>
        </p:blipFill>
        <p:spPr bwMode="auto">
          <a:xfrm>
            <a:off x="1677706" y="4252972"/>
            <a:ext cx="2743200" cy="1828800"/>
          </a:xfrm>
          <a:prstGeom prst="rect">
            <a:avLst/>
          </a:prstGeom>
          <a:noFill/>
        </p:spPr>
      </p:pic>
    </p:spTree>
    <p:extLst>
      <p:ext uri="{BB962C8B-B14F-4D97-AF65-F5344CB8AC3E}">
        <p14:creationId xmlns:p14="http://schemas.microsoft.com/office/powerpoint/2010/main" val="29417003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3848" y="819051"/>
            <a:ext cx="7541152" cy="381158"/>
          </a:xfrm>
          <a:solidFill>
            <a:schemeClr val="accent1">
              <a:lumMod val="40000"/>
              <a:lumOff val="60000"/>
            </a:schemeClr>
          </a:solidFill>
        </p:spPr>
        <p:txBody>
          <a:bodyPr>
            <a:normAutofit/>
          </a:bodyPr>
          <a:lstStyle/>
          <a:p>
            <a:pPr algn="ctr"/>
            <a:r>
              <a:rPr lang="ru-RU" sz="1488" b="1" dirty="0">
                <a:solidFill>
                  <a:schemeClr val="tx2">
                    <a:lumMod val="75000"/>
                  </a:schemeClr>
                </a:solidFill>
                <a:latin typeface="Tahoma" pitchFamily="34" charset="0"/>
                <a:ea typeface="Tahoma" pitchFamily="34" charset="0"/>
                <a:cs typeface="Tahoma" pitchFamily="34" charset="0"/>
              </a:rPr>
              <a:t>Программа предоставления поручительств «Кооперация</a:t>
            </a:r>
            <a:r>
              <a:rPr lang="ru-RU" sz="1819" b="1" dirty="0">
                <a:solidFill>
                  <a:schemeClr val="tx2">
                    <a:lumMod val="75000"/>
                  </a:schemeClr>
                </a:solidFill>
                <a:latin typeface="Tahoma" pitchFamily="34" charset="0"/>
                <a:ea typeface="Tahoma" pitchFamily="34" charset="0"/>
                <a:cs typeface="Tahoma" pitchFamily="34" charset="0"/>
              </a:rPr>
              <a:t>»</a:t>
            </a:r>
            <a:endParaRPr lang="ru-RU" sz="1488" b="1" dirty="0">
              <a:solidFill>
                <a:schemeClr val="tx2">
                  <a:lumMod val="75000"/>
                </a:schemeClr>
              </a:solidFill>
              <a:latin typeface="Tahoma" pitchFamily="34" charset="0"/>
              <a:ea typeface="Tahoma" pitchFamily="34" charset="0"/>
              <a:cs typeface="Tahoma" pitchFamily="34" charset="0"/>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2112899551"/>
              </p:ext>
            </p:extLst>
          </p:nvPr>
        </p:nvGraphicFramePr>
        <p:xfrm>
          <a:off x="503808" y="1467123"/>
          <a:ext cx="9333154" cy="3745438"/>
        </p:xfrm>
        <a:graphic>
          <a:graphicData uri="http://schemas.openxmlformats.org/drawingml/2006/table">
            <a:tbl>
              <a:tblPr firstRow="1" bandRow="1">
                <a:tableStyleId>{BC89EF96-8CEA-46FF-86C4-4CE0E7609802}</a:tableStyleId>
              </a:tblPr>
              <a:tblGrid>
                <a:gridCol w="1972449">
                  <a:extLst>
                    <a:ext uri="{9D8B030D-6E8A-4147-A177-3AD203B41FA5}">
                      <a16:colId xmlns:a16="http://schemas.microsoft.com/office/drawing/2014/main" val="20000"/>
                    </a:ext>
                  </a:extLst>
                </a:gridCol>
                <a:gridCol w="7360705">
                  <a:extLst>
                    <a:ext uri="{9D8B030D-6E8A-4147-A177-3AD203B41FA5}">
                      <a16:colId xmlns:a16="http://schemas.microsoft.com/office/drawing/2014/main" val="20001"/>
                    </a:ext>
                  </a:extLst>
                </a:gridCol>
              </a:tblGrid>
              <a:tr h="517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Назначение поручительства Фонда</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Обеспечение исполнения части обязательств заемщиков по  заключаемым  и ранее заключенным договорам с финансовыми организациями.</a:t>
                      </a:r>
                    </a:p>
                    <a:p>
                      <a:pPr marL="0" lvl="0" algn="l" defTabSz="914400" rtl="0" eaLnBrk="1" latinLnBrk="0" hangingPunct="1"/>
                      <a:endParaRPr lang="ru-RU" sz="1000" b="0" i="0" kern="120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24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Направление деятельности заемщика</a:t>
                      </a:r>
                    </a:p>
                    <a:p>
                      <a:endParaRPr lang="ru-RU" sz="10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pPr algn="just"/>
                      <a:r>
                        <a:rPr kumimoji="0" lang="ru-RU" sz="1000" b="1" i="0" kern="1200" dirty="0">
                          <a:solidFill>
                            <a:schemeClr val="accent6">
                              <a:lumMod val="75000"/>
                            </a:schemeClr>
                          </a:solidFill>
                          <a:latin typeface="Tahoma" pitchFamily="34" charset="0"/>
                          <a:ea typeface="Tahoma" pitchFamily="34" charset="0"/>
                          <a:cs typeface="Tahoma" pitchFamily="34" charset="0"/>
                        </a:rPr>
                        <a:t>- деятельность сельскохозяйственных кооперативов (в т.ч: сельскохозяйственные производственные кооперативы (в т.ч. снабженческо-сбытовые), сельскохозяйственные потребительские кооперативы, за исключением кредитных кооперативов);</a:t>
                      </a:r>
                    </a:p>
                    <a:p>
                      <a:pPr algn="just"/>
                      <a:r>
                        <a:rPr kumimoji="0" lang="ru-RU" sz="1000" b="1" i="0" kern="1200" dirty="0">
                          <a:solidFill>
                            <a:schemeClr val="accent6">
                              <a:lumMod val="75000"/>
                            </a:schemeClr>
                          </a:solidFill>
                          <a:latin typeface="Tahoma" pitchFamily="34" charset="0"/>
                          <a:ea typeface="Tahoma" pitchFamily="34" charset="0"/>
                          <a:cs typeface="Tahoma" pitchFamily="34" charset="0"/>
                        </a:rPr>
                        <a:t>- деятельность потребительских обществ (за исключением кредитных потребительских кооперативов).</a:t>
                      </a:r>
                    </a:p>
                  </a:txBody>
                  <a:tcPr marL="56704" marR="56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1"/>
                  </a:ext>
                </a:extLst>
              </a:tr>
              <a:tr h="517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Целевое использование</a:t>
                      </a:r>
                    </a:p>
                    <a:p>
                      <a:endParaRPr lang="ru-RU" sz="10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 - инвестиции в основной капитал;</a:t>
                      </a:r>
                    </a:p>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 - рефинансирование и реструктуризация обязательств заемщика;</a:t>
                      </a:r>
                    </a:p>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 - цели, связанные с финансированием текущей деятельности заемщика.</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0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Срок действия поручительства</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pPr marL="0" lvl="0" algn="l" defTabSz="914400" rtl="0" eaLnBrk="1" latinLnBrk="0" hangingPunct="1"/>
                      <a:r>
                        <a:rPr lang="ru-RU" sz="1000" b="1" i="0" kern="1200" dirty="0">
                          <a:solidFill>
                            <a:schemeClr val="accent6">
                              <a:lumMod val="75000"/>
                            </a:schemeClr>
                          </a:solidFill>
                          <a:latin typeface="Tahoma" pitchFamily="34" charset="0"/>
                          <a:ea typeface="Tahoma" pitchFamily="34" charset="0"/>
                          <a:cs typeface="Tahoma" pitchFamily="34" charset="0"/>
                        </a:rPr>
                        <a:t>Инвестиционные – до 7 лет, оборотные  цели - до 3 лет</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3"/>
                  </a:ext>
                </a:extLst>
              </a:tr>
              <a:tr h="8845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Лимит суммы поручительства</a:t>
                      </a:r>
                    </a:p>
                    <a:p>
                      <a:endParaRPr lang="ru-RU" sz="10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kumimoji="0" lang="ru-RU" sz="1000" b="0" i="0" kern="1200" dirty="0">
                          <a:solidFill>
                            <a:schemeClr val="accent6">
                              <a:lumMod val="75000"/>
                            </a:schemeClr>
                          </a:solidFill>
                          <a:latin typeface="Tahoma" pitchFamily="34" charset="0"/>
                          <a:ea typeface="Tahoma" pitchFamily="34" charset="0"/>
                          <a:cs typeface="Tahoma" pitchFamily="34" charset="0"/>
                        </a:rPr>
                        <a:t>Максимальный размер Поручительства: 25 000 000 рублей, </a:t>
                      </a:r>
                      <a:r>
                        <a:rPr kumimoji="0" lang="ru-RU" sz="1000" b="0" i="0" kern="1200" dirty="0">
                          <a:solidFill>
                            <a:srgbClr val="FF0000"/>
                          </a:solidFill>
                          <a:latin typeface="Tahoma" pitchFamily="34" charset="0"/>
                          <a:ea typeface="Tahoma" pitchFamily="34" charset="0"/>
                          <a:cs typeface="Tahoma" pitchFamily="34" charset="0"/>
                        </a:rPr>
                        <a:t>до 70 % </a:t>
                      </a:r>
                      <a:r>
                        <a:rPr kumimoji="0" lang="ru-RU" sz="1000" b="0" i="0" kern="1200" dirty="0">
                          <a:solidFill>
                            <a:schemeClr val="accent6">
                              <a:lumMod val="75000"/>
                            </a:schemeClr>
                          </a:solidFill>
                          <a:latin typeface="Tahoma" pitchFamily="34" charset="0"/>
                          <a:ea typeface="Tahoma" pitchFamily="34" charset="0"/>
                          <a:cs typeface="Tahoma" pitchFamily="34" charset="0"/>
                        </a:rPr>
                        <a:t>от суммы обязательства по Договору с Финансовой организацией.</a:t>
                      </a:r>
                    </a:p>
                    <a:p>
                      <a:r>
                        <a:rPr kumimoji="0" lang="ru-RU" sz="1000" b="0" i="0" kern="1200" dirty="0">
                          <a:solidFill>
                            <a:schemeClr val="accent6">
                              <a:lumMod val="75000"/>
                            </a:schemeClr>
                          </a:solidFill>
                          <a:latin typeface="Tahoma" pitchFamily="34" charset="0"/>
                          <a:ea typeface="Tahoma" pitchFamily="34" charset="0"/>
                          <a:cs typeface="Tahoma" pitchFamily="34" charset="0"/>
                        </a:rPr>
                        <a:t>По сделкам, совершаемым  в рамках </a:t>
                      </a:r>
                      <a:r>
                        <a:rPr kumimoji="0" lang="ru-RU" sz="1000" b="0" i="0" kern="1200" dirty="0" err="1">
                          <a:solidFill>
                            <a:schemeClr val="accent6">
                              <a:lumMod val="75000"/>
                            </a:schemeClr>
                          </a:solidFill>
                          <a:latin typeface="Tahoma" pitchFamily="34" charset="0"/>
                          <a:ea typeface="Tahoma" pitchFamily="34" charset="0"/>
                          <a:cs typeface="Tahoma" pitchFamily="34" charset="0"/>
                        </a:rPr>
                        <a:t>согарантии</a:t>
                      </a:r>
                      <a:r>
                        <a:rPr kumimoji="0" lang="ru-RU" sz="1000" b="0" i="0" kern="1200" dirty="0">
                          <a:solidFill>
                            <a:schemeClr val="accent6">
                              <a:lumMod val="75000"/>
                            </a:schemeClr>
                          </a:solidFill>
                          <a:latin typeface="Tahoma" pitchFamily="34" charset="0"/>
                          <a:ea typeface="Tahoma" pitchFamily="34" charset="0"/>
                          <a:cs typeface="Tahoma" pitchFamily="34" charset="0"/>
                        </a:rPr>
                        <a:t>, максимальная доля совокупной гарантийной поддержки может составлять до  75 % от общей суммы обязательства, при этом максимальный размер Поручительства Фонда  -  25 000 000 рублей,  но не более 70 % от суммы обязательства.</a:t>
                      </a:r>
                    </a:p>
                    <a:p>
                      <a:r>
                        <a:rPr kumimoji="0" lang="ru-RU" sz="1000" b="0" i="0" kern="1200" dirty="0">
                          <a:solidFill>
                            <a:srgbClr val="FF0000"/>
                          </a:solidFill>
                          <a:latin typeface="Tahoma" pitchFamily="34" charset="0"/>
                          <a:ea typeface="Tahoma" pitchFamily="34" charset="0"/>
                          <a:cs typeface="Tahoma" pitchFamily="34" charset="0"/>
                        </a:rPr>
                        <a:t>Возможно предоставление залога в виде ТМЦ до 20% </a:t>
                      </a:r>
                      <a:r>
                        <a:rPr kumimoji="0" lang="ru-RU" sz="1000" b="0" i="0" kern="1200" dirty="0">
                          <a:solidFill>
                            <a:schemeClr val="accent6">
                              <a:lumMod val="75000"/>
                            </a:schemeClr>
                          </a:solidFill>
                          <a:latin typeface="Tahoma" pitchFamily="34" charset="0"/>
                          <a:ea typeface="Tahoma" pitchFamily="34" charset="0"/>
                          <a:cs typeface="Tahoma" pitchFamily="34" charset="0"/>
                        </a:rPr>
                        <a:t>от суммы обязательства (при условии страхования залога ТМЦ) </a:t>
                      </a:r>
                    </a:p>
                  </a:txBody>
                  <a:tcPr marL="56704" marR="56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b="1" i="0" dirty="0">
                          <a:solidFill>
                            <a:schemeClr val="accent6">
                              <a:lumMod val="75000"/>
                            </a:schemeClr>
                          </a:solidFill>
                          <a:latin typeface="Tahoma" pitchFamily="34" charset="0"/>
                          <a:ea typeface="Tahoma" pitchFamily="34" charset="0"/>
                          <a:cs typeface="Tahoma" pitchFamily="34" charset="0"/>
                        </a:rPr>
                        <a:t>Вознаграждение </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r>
                        <a:rPr kumimoji="0" lang="ru-RU" sz="1000" b="1" i="0" kern="1200" dirty="0">
                          <a:solidFill>
                            <a:srgbClr val="FF0000"/>
                          </a:solidFill>
                          <a:latin typeface="Tahoma" pitchFamily="34" charset="0"/>
                          <a:ea typeface="Tahoma" pitchFamily="34" charset="0"/>
                          <a:cs typeface="Tahoma" pitchFamily="34" charset="0"/>
                        </a:rPr>
                        <a:t>0,5% годовых</a:t>
                      </a:r>
                      <a:r>
                        <a:rPr kumimoji="0" lang="ru-RU" sz="1000" b="1" i="0" kern="1200" dirty="0">
                          <a:solidFill>
                            <a:schemeClr val="accent6">
                              <a:lumMod val="75000"/>
                            </a:schemeClr>
                          </a:solidFill>
                          <a:latin typeface="Tahoma" pitchFamily="34" charset="0"/>
                          <a:ea typeface="Tahoma" pitchFamily="34" charset="0"/>
                          <a:cs typeface="Tahoma" pitchFamily="34" charset="0"/>
                        </a:rPr>
                        <a:t> от суммы поручительства, в соответствии с индивидуальным графиком (по согласованию с Фондом - </a:t>
                      </a:r>
                      <a:r>
                        <a:rPr kumimoji="0" lang="ru-RU" sz="1000" b="1" i="0" kern="1200" dirty="0">
                          <a:solidFill>
                            <a:srgbClr val="FF0000"/>
                          </a:solidFill>
                          <a:latin typeface="Tahoma" pitchFamily="34" charset="0"/>
                          <a:ea typeface="Tahoma" pitchFamily="34" charset="0"/>
                          <a:cs typeface="Tahoma" pitchFamily="34" charset="0"/>
                        </a:rPr>
                        <a:t>ежегодно/ единовременно</a:t>
                      </a:r>
                      <a:r>
                        <a:rPr kumimoji="0" lang="ru-RU" sz="1000" b="1" i="0" kern="1200" dirty="0">
                          <a:solidFill>
                            <a:schemeClr val="accent6">
                              <a:lumMod val="75000"/>
                            </a:schemeClr>
                          </a:solidFill>
                          <a:latin typeface="Tahoma" pitchFamily="34" charset="0"/>
                          <a:ea typeface="Tahoma" pitchFamily="34" charset="0"/>
                          <a:cs typeface="Tahoma" pitchFamily="34" charset="0"/>
                        </a:rPr>
                        <a:t>).</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5"/>
                  </a:ext>
                </a:extLst>
              </a:tr>
              <a:tr h="370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b="1" i="0" dirty="0">
                          <a:solidFill>
                            <a:schemeClr val="accent6">
                              <a:lumMod val="75000"/>
                            </a:schemeClr>
                          </a:solidFill>
                          <a:latin typeface="Tahoma" pitchFamily="34" charset="0"/>
                          <a:ea typeface="Tahoma" pitchFamily="34" charset="0"/>
                          <a:cs typeface="Tahoma" pitchFamily="34" charset="0"/>
                        </a:rPr>
                        <a:t>Срок рассмотрения</a:t>
                      </a:r>
                      <a:r>
                        <a:rPr lang="ru-RU" sz="900" b="1" i="0" baseline="0" dirty="0">
                          <a:solidFill>
                            <a:schemeClr val="accent6">
                              <a:lumMod val="75000"/>
                            </a:schemeClr>
                          </a:solidFill>
                          <a:latin typeface="Tahoma" pitchFamily="34" charset="0"/>
                          <a:ea typeface="Tahoma" pitchFamily="34" charset="0"/>
                          <a:cs typeface="Tahoma" pitchFamily="34" charset="0"/>
                        </a:rPr>
                        <a:t> заявки на поручительство</a:t>
                      </a:r>
                      <a:endParaRPr lang="ru-RU" sz="9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r>
                        <a:rPr kumimoji="0" lang="ru-RU" sz="1000" b="0" i="0" kern="1200" dirty="0">
                          <a:solidFill>
                            <a:schemeClr val="accent6">
                              <a:lumMod val="75000"/>
                            </a:schemeClr>
                          </a:solidFill>
                          <a:latin typeface="Tahoma" pitchFamily="34" charset="0"/>
                          <a:ea typeface="Tahoma" pitchFamily="34" charset="0"/>
                          <a:cs typeface="Tahoma" pitchFamily="34" charset="0"/>
                        </a:rPr>
                        <a:t>С лимитом поручительства до 5 млн. руб. – до 3-х рабочих дней</a:t>
                      </a:r>
                    </a:p>
                    <a:p>
                      <a:r>
                        <a:rPr kumimoji="0" lang="ru-RU" sz="1000" b="0" i="0" kern="1200" dirty="0">
                          <a:solidFill>
                            <a:schemeClr val="accent6">
                              <a:lumMod val="75000"/>
                            </a:schemeClr>
                          </a:solidFill>
                          <a:latin typeface="Tahoma" pitchFamily="34" charset="0"/>
                          <a:ea typeface="Tahoma" pitchFamily="34" charset="0"/>
                          <a:cs typeface="Tahoma" pitchFamily="34" charset="0"/>
                        </a:rPr>
                        <a:t>С лимитом поручительства от 5 до 25 млн. руб. - до 5 рабочих дней</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697883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9664" y="1035777"/>
            <a:ext cx="7541152" cy="381158"/>
          </a:xfrm>
          <a:solidFill>
            <a:schemeClr val="accent1">
              <a:lumMod val="40000"/>
              <a:lumOff val="60000"/>
            </a:schemeClr>
          </a:solidFill>
        </p:spPr>
        <p:txBody>
          <a:bodyPr>
            <a:normAutofit/>
          </a:bodyPr>
          <a:lstStyle/>
          <a:p>
            <a:pPr algn="ctr"/>
            <a:r>
              <a:rPr lang="ru-RU" sz="1488" b="1" dirty="0">
                <a:solidFill>
                  <a:schemeClr val="tx2">
                    <a:lumMod val="75000"/>
                  </a:schemeClr>
                </a:solidFill>
                <a:latin typeface="Tahoma" pitchFamily="34" charset="0"/>
                <a:ea typeface="Tahoma" pitchFamily="34" charset="0"/>
                <a:cs typeface="Tahoma" pitchFamily="34" charset="0"/>
              </a:rPr>
              <a:t>Программа предоставления поручительств «Экспортер</a:t>
            </a:r>
            <a:r>
              <a:rPr lang="ru-RU" sz="1819" b="1" dirty="0">
                <a:solidFill>
                  <a:schemeClr val="tx2">
                    <a:lumMod val="75000"/>
                  </a:schemeClr>
                </a:solidFill>
                <a:latin typeface="Tahoma" pitchFamily="34" charset="0"/>
                <a:ea typeface="Tahoma" pitchFamily="34" charset="0"/>
                <a:cs typeface="Tahoma" pitchFamily="34" charset="0"/>
              </a:rPr>
              <a:t>»</a:t>
            </a:r>
            <a:endParaRPr lang="ru-RU" sz="1488" b="1" dirty="0">
              <a:solidFill>
                <a:schemeClr val="tx2">
                  <a:lumMod val="75000"/>
                </a:schemeClr>
              </a:solidFill>
              <a:latin typeface="Tahoma" pitchFamily="34" charset="0"/>
              <a:ea typeface="Tahoma" pitchFamily="34" charset="0"/>
              <a:cs typeface="Tahoma" pitchFamily="34" charset="0"/>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648151035"/>
              </p:ext>
            </p:extLst>
          </p:nvPr>
        </p:nvGraphicFramePr>
        <p:xfrm>
          <a:off x="575816" y="1670113"/>
          <a:ext cx="9261146" cy="3363842"/>
        </p:xfrm>
        <a:graphic>
          <a:graphicData uri="http://schemas.openxmlformats.org/drawingml/2006/table">
            <a:tbl>
              <a:tblPr firstRow="1" bandRow="1">
                <a:tableStyleId>{BC89EF96-8CEA-46FF-86C4-4CE0E7609802}</a:tableStyleId>
              </a:tblPr>
              <a:tblGrid>
                <a:gridCol w="1957231">
                  <a:extLst>
                    <a:ext uri="{9D8B030D-6E8A-4147-A177-3AD203B41FA5}">
                      <a16:colId xmlns:a16="http://schemas.microsoft.com/office/drawing/2014/main" val="20000"/>
                    </a:ext>
                  </a:extLst>
                </a:gridCol>
                <a:gridCol w="7303915">
                  <a:extLst>
                    <a:ext uri="{9D8B030D-6E8A-4147-A177-3AD203B41FA5}">
                      <a16:colId xmlns:a16="http://schemas.microsoft.com/office/drawing/2014/main" val="20001"/>
                    </a:ext>
                  </a:extLst>
                </a:gridCol>
              </a:tblGrid>
              <a:tr h="517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Назначение поручительства Фонда</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Обеспечение исполнения части обязательств заемщиков по  заключаемым  и ранее заключенным договорам с финансовыми организациями.</a:t>
                      </a:r>
                    </a:p>
                    <a:p>
                      <a:pPr marL="0" lvl="0" algn="l" defTabSz="914400" rtl="0" eaLnBrk="1" latinLnBrk="0" hangingPunct="1"/>
                      <a:endParaRPr lang="ru-RU" sz="1000" b="0" i="0" kern="120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24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Направление деятельности заемщика</a:t>
                      </a:r>
                    </a:p>
                    <a:p>
                      <a:endParaRPr lang="ru-RU" sz="10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pPr algn="just"/>
                      <a:r>
                        <a:rPr kumimoji="0" lang="ru-RU" sz="1000" b="1" i="0" kern="1200" dirty="0">
                          <a:solidFill>
                            <a:schemeClr val="accent6">
                              <a:lumMod val="75000"/>
                            </a:schemeClr>
                          </a:solidFill>
                          <a:latin typeface="Tahoma" pitchFamily="34" charset="0"/>
                          <a:ea typeface="Tahoma" pitchFamily="34" charset="0"/>
                          <a:cs typeface="Tahoma" pitchFamily="34" charset="0"/>
                        </a:rPr>
                        <a:t>Деятельность, направленная на экспорт товаров (услуг), произведенных на территории Алтайского края (при условии наличия доли выручки от экспорта товаров за пределы РФ в размере  не менее 15% от объема выручки в рассматриваемый период) либо деятельность экспортно-ориентированных компаний, привлекающих заемное финансирование для целей исполнения экспортного контракта.</a:t>
                      </a:r>
                    </a:p>
                  </a:txBody>
                  <a:tcPr marL="56704" marR="56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1"/>
                  </a:ext>
                </a:extLst>
              </a:tr>
              <a:tr h="517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Целевое использование</a:t>
                      </a:r>
                    </a:p>
                    <a:p>
                      <a:endParaRPr lang="ru-RU" sz="10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 - инвестиции в основной капитал;</a:t>
                      </a:r>
                    </a:p>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 - рефинансирование и реструктуризация обязательств заемщика;</a:t>
                      </a:r>
                    </a:p>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 - цели, связанные с финансированием текущей деятельности заемщика.</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0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Срок действия поручительства</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pPr marL="0" lvl="0" algn="l" defTabSz="914400" rtl="0" eaLnBrk="1" latinLnBrk="0" hangingPunct="1"/>
                      <a:r>
                        <a:rPr lang="ru-RU" sz="1000" b="1" i="0" kern="1200" dirty="0">
                          <a:solidFill>
                            <a:schemeClr val="accent6">
                              <a:lumMod val="75000"/>
                            </a:schemeClr>
                          </a:solidFill>
                          <a:latin typeface="Tahoma" pitchFamily="34" charset="0"/>
                          <a:ea typeface="Tahoma" pitchFamily="34" charset="0"/>
                          <a:cs typeface="Tahoma" pitchFamily="34" charset="0"/>
                        </a:rPr>
                        <a:t>Инвестиционные – до 7 лет, оборотные  цели - до 3 лет</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3"/>
                  </a:ext>
                </a:extLst>
              </a:tr>
              <a:tr h="5292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Лимит суммы поручительства</a:t>
                      </a:r>
                    </a:p>
                    <a:p>
                      <a:endParaRPr lang="ru-RU" sz="10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ru-RU" sz="1000" b="0" i="0" kern="1200" dirty="0">
                          <a:solidFill>
                            <a:schemeClr val="accent6">
                              <a:lumMod val="75000"/>
                            </a:schemeClr>
                          </a:solidFill>
                          <a:latin typeface="Tahoma" pitchFamily="34" charset="0"/>
                          <a:ea typeface="Tahoma" pitchFamily="34" charset="0"/>
                          <a:cs typeface="Tahoma" pitchFamily="34" charset="0"/>
                        </a:rPr>
                        <a:t>Максимальный размер Поручительства: 25 000 000 (Двадцать пять миллионов) рублей.</a:t>
                      </a:r>
                    </a:p>
                    <a:p>
                      <a:r>
                        <a:rPr kumimoji="0" lang="ru-RU" sz="1000" b="0" i="0" kern="1200" dirty="0">
                          <a:solidFill>
                            <a:srgbClr val="FF0000"/>
                          </a:solidFill>
                          <a:latin typeface="Tahoma" pitchFamily="34" charset="0"/>
                          <a:ea typeface="Tahoma" pitchFamily="34" charset="0"/>
                          <a:cs typeface="Tahoma" pitchFamily="34" charset="0"/>
                        </a:rPr>
                        <a:t>Инвестиционные и оборотные цели – до 70 (Семидесяти) % </a:t>
                      </a:r>
                      <a:r>
                        <a:rPr kumimoji="0" lang="ru-RU" sz="1000" b="0" i="0" kern="1200" dirty="0">
                          <a:solidFill>
                            <a:schemeClr val="accent6">
                              <a:lumMod val="75000"/>
                            </a:schemeClr>
                          </a:solidFill>
                          <a:latin typeface="Tahoma" pitchFamily="34" charset="0"/>
                          <a:ea typeface="Tahoma" pitchFamily="34" charset="0"/>
                          <a:cs typeface="Tahoma" pitchFamily="34" charset="0"/>
                        </a:rPr>
                        <a:t>от суммы обязательства по Договору с Финансовой организацией</a:t>
                      </a:r>
                    </a:p>
                  </a:txBody>
                  <a:tcPr marL="56704" marR="56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b="1" i="0" dirty="0">
                          <a:solidFill>
                            <a:schemeClr val="accent6">
                              <a:lumMod val="75000"/>
                            </a:schemeClr>
                          </a:solidFill>
                          <a:latin typeface="Tahoma" pitchFamily="34" charset="0"/>
                          <a:ea typeface="Tahoma" pitchFamily="34" charset="0"/>
                          <a:cs typeface="Tahoma" pitchFamily="34" charset="0"/>
                        </a:rPr>
                        <a:t>Вознаграждение </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kern="1200" dirty="0">
                          <a:solidFill>
                            <a:schemeClr val="accent6">
                              <a:lumMod val="75000"/>
                            </a:schemeClr>
                          </a:solidFill>
                          <a:latin typeface="Tahoma" pitchFamily="34" charset="0"/>
                          <a:ea typeface="Tahoma" pitchFamily="34" charset="0"/>
                          <a:cs typeface="Tahoma" pitchFamily="34" charset="0"/>
                        </a:rPr>
                        <a:t>0,5 %  годовых от суммы поручительства,  за фактический срок пользования (в днях),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kern="1200" dirty="0">
                          <a:solidFill>
                            <a:schemeClr val="accent6">
                              <a:lumMod val="75000"/>
                            </a:schemeClr>
                          </a:solidFill>
                          <a:latin typeface="Tahoma" pitchFamily="34" charset="0"/>
                          <a:ea typeface="Tahoma" pitchFamily="34" charset="0"/>
                          <a:cs typeface="Tahoma" pitchFamily="34" charset="0"/>
                        </a:rPr>
                        <a:t>возможна</a:t>
                      </a:r>
                      <a:r>
                        <a:rPr lang="ru-RU" sz="1000" b="1" i="0" kern="1200" baseline="0" dirty="0">
                          <a:solidFill>
                            <a:schemeClr val="accent6">
                              <a:lumMod val="75000"/>
                            </a:schemeClr>
                          </a:solidFill>
                          <a:latin typeface="Tahoma" pitchFamily="34" charset="0"/>
                          <a:ea typeface="Tahoma" pitchFamily="34" charset="0"/>
                          <a:cs typeface="Tahoma" pitchFamily="34" charset="0"/>
                        </a:rPr>
                        <a:t> уплата в рассрочку по инвестиционным кредитам</a:t>
                      </a:r>
                      <a:r>
                        <a:rPr lang="ru-RU" sz="1000" b="1" i="0" kern="1200" dirty="0">
                          <a:solidFill>
                            <a:schemeClr val="accent6">
                              <a:lumMod val="75000"/>
                            </a:schemeClr>
                          </a:solidFill>
                          <a:latin typeface="Tahoma" pitchFamily="34" charset="0"/>
                          <a:ea typeface="Tahoma" pitchFamily="34" charset="0"/>
                          <a:cs typeface="Tahoma" pitchFamily="34" charset="0"/>
                        </a:rPr>
                        <a:t>.</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5"/>
                  </a:ext>
                </a:extLst>
              </a:tr>
              <a:tr h="370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b="1" i="0" dirty="0">
                          <a:solidFill>
                            <a:schemeClr val="accent6">
                              <a:lumMod val="75000"/>
                            </a:schemeClr>
                          </a:solidFill>
                          <a:latin typeface="Tahoma" pitchFamily="34" charset="0"/>
                          <a:ea typeface="Tahoma" pitchFamily="34" charset="0"/>
                          <a:cs typeface="Tahoma" pitchFamily="34" charset="0"/>
                        </a:rPr>
                        <a:t>Срок рассмотрения</a:t>
                      </a:r>
                      <a:r>
                        <a:rPr lang="ru-RU" sz="900" b="1" i="0" baseline="0" dirty="0">
                          <a:solidFill>
                            <a:schemeClr val="accent6">
                              <a:lumMod val="75000"/>
                            </a:schemeClr>
                          </a:solidFill>
                          <a:latin typeface="Tahoma" pitchFamily="34" charset="0"/>
                          <a:ea typeface="Tahoma" pitchFamily="34" charset="0"/>
                          <a:cs typeface="Tahoma" pitchFamily="34" charset="0"/>
                        </a:rPr>
                        <a:t> заявки на поручительство</a:t>
                      </a:r>
                      <a:endParaRPr lang="ru-RU" sz="9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r>
                        <a:rPr kumimoji="0" lang="ru-RU" sz="1000" b="0" i="0" kern="1200" dirty="0">
                          <a:solidFill>
                            <a:schemeClr val="accent6">
                              <a:lumMod val="75000"/>
                            </a:schemeClr>
                          </a:solidFill>
                          <a:latin typeface="Tahoma" pitchFamily="34" charset="0"/>
                          <a:ea typeface="Tahoma" pitchFamily="34" charset="0"/>
                          <a:cs typeface="Tahoma" pitchFamily="34" charset="0"/>
                        </a:rPr>
                        <a:t>С лимитом поручительства до 5 млн. руб. – до 3-х рабочих дней</a:t>
                      </a:r>
                    </a:p>
                    <a:p>
                      <a:r>
                        <a:rPr kumimoji="0" lang="ru-RU" sz="1000" b="0" i="0" kern="1200" dirty="0">
                          <a:solidFill>
                            <a:schemeClr val="accent6">
                              <a:lumMod val="75000"/>
                            </a:schemeClr>
                          </a:solidFill>
                          <a:latin typeface="Tahoma" pitchFamily="34" charset="0"/>
                          <a:ea typeface="Tahoma" pitchFamily="34" charset="0"/>
                          <a:cs typeface="Tahoma" pitchFamily="34" charset="0"/>
                        </a:rPr>
                        <a:t>С лимитом поручительства от 5 до 25 млн. руб. - до 5 рабочих дней</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69239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8654" y="675035"/>
            <a:ext cx="7541152" cy="381158"/>
          </a:xfrm>
          <a:solidFill>
            <a:schemeClr val="accent1">
              <a:lumMod val="40000"/>
              <a:lumOff val="60000"/>
            </a:schemeClr>
          </a:solidFill>
        </p:spPr>
        <p:txBody>
          <a:bodyPr>
            <a:normAutofit/>
          </a:bodyPr>
          <a:lstStyle/>
          <a:p>
            <a:pPr algn="ctr"/>
            <a:r>
              <a:rPr lang="ru-RU" sz="1488" b="1" dirty="0">
                <a:solidFill>
                  <a:schemeClr val="tx2">
                    <a:lumMod val="75000"/>
                  </a:schemeClr>
                </a:solidFill>
                <a:latin typeface="Tahoma" pitchFamily="34" charset="0"/>
                <a:ea typeface="Tahoma" pitchFamily="34" charset="0"/>
                <a:cs typeface="Tahoma" pitchFamily="34" charset="0"/>
              </a:rPr>
              <a:t>Программа предоставления поручительств «Развитие</a:t>
            </a:r>
            <a:r>
              <a:rPr lang="ru-RU" sz="1819" b="1" dirty="0">
                <a:solidFill>
                  <a:schemeClr val="tx2">
                    <a:lumMod val="75000"/>
                  </a:schemeClr>
                </a:solidFill>
                <a:latin typeface="Tahoma" pitchFamily="34" charset="0"/>
                <a:ea typeface="Tahoma" pitchFamily="34" charset="0"/>
                <a:cs typeface="Tahoma" pitchFamily="34" charset="0"/>
              </a:rPr>
              <a:t>»</a:t>
            </a:r>
            <a:endParaRPr lang="ru-RU" sz="1488" b="1" dirty="0">
              <a:solidFill>
                <a:schemeClr val="tx2">
                  <a:lumMod val="75000"/>
                </a:schemeClr>
              </a:solidFill>
              <a:latin typeface="Tahoma" pitchFamily="34" charset="0"/>
              <a:ea typeface="Tahoma" pitchFamily="34" charset="0"/>
              <a:cs typeface="Tahoma" pitchFamily="34" charset="0"/>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3985955358"/>
              </p:ext>
            </p:extLst>
          </p:nvPr>
        </p:nvGraphicFramePr>
        <p:xfrm>
          <a:off x="431800" y="1373865"/>
          <a:ext cx="9347936" cy="4055788"/>
        </p:xfrm>
        <a:graphic>
          <a:graphicData uri="http://schemas.openxmlformats.org/drawingml/2006/table">
            <a:tbl>
              <a:tblPr firstRow="1" bandRow="1">
                <a:tableStyleId>{BC89EF96-8CEA-46FF-86C4-4CE0E7609802}</a:tableStyleId>
              </a:tblPr>
              <a:tblGrid>
                <a:gridCol w="2049552">
                  <a:extLst>
                    <a:ext uri="{9D8B030D-6E8A-4147-A177-3AD203B41FA5}">
                      <a16:colId xmlns:a16="http://schemas.microsoft.com/office/drawing/2014/main" val="20000"/>
                    </a:ext>
                  </a:extLst>
                </a:gridCol>
                <a:gridCol w="7298384">
                  <a:extLst>
                    <a:ext uri="{9D8B030D-6E8A-4147-A177-3AD203B41FA5}">
                      <a16:colId xmlns:a16="http://schemas.microsoft.com/office/drawing/2014/main" val="20001"/>
                    </a:ext>
                  </a:extLst>
                </a:gridCol>
              </a:tblGrid>
              <a:tr h="517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Назначение поручительства Фонда</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Обеспечение исполнения части обязательств заемщиков по  заключаемым  и ранее заключенным договорам с финансовыми организациями. </a:t>
                      </a:r>
                      <a:r>
                        <a:rPr lang="ru-RU" sz="1000" b="0" i="0" kern="1200" dirty="0">
                          <a:solidFill>
                            <a:srgbClr val="FF0000"/>
                          </a:solidFill>
                          <a:latin typeface="Tahoma" pitchFamily="34" charset="0"/>
                          <a:ea typeface="Tahoma" pitchFamily="34" charset="0"/>
                          <a:cs typeface="Tahoma" pitchFamily="34" charset="0"/>
                        </a:rPr>
                        <a:t>Программа ориентирована на заемщиков, привлекающих необеспеченные/частично обеспеченные кредиты </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99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Направление деятельности заемщика</a:t>
                      </a:r>
                    </a:p>
                    <a:p>
                      <a:endParaRPr lang="ru-RU" sz="10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pPr algn="just"/>
                      <a:r>
                        <a:rPr kumimoji="0" lang="ru-RU" sz="1000" b="1" i="0" kern="1200" dirty="0">
                          <a:solidFill>
                            <a:schemeClr val="accent6">
                              <a:lumMod val="75000"/>
                            </a:schemeClr>
                          </a:solidFill>
                          <a:latin typeface="Tahoma" pitchFamily="34" charset="0"/>
                          <a:ea typeface="Tahoma" pitchFamily="34" charset="0"/>
                          <a:cs typeface="Tahoma" pitchFamily="34" charset="0"/>
                        </a:rPr>
                        <a:t>Без ограничений, в соответствии Федеральным законом «О развитии малого и среднего предпринимательства в Российской Федерации» от 24.07.2007 N 209-ФЗ.</a:t>
                      </a:r>
                    </a:p>
                  </a:txBody>
                  <a:tcPr marL="56704" marR="56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1"/>
                  </a:ext>
                </a:extLst>
              </a:tr>
              <a:tr h="502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Целевое использование</a:t>
                      </a:r>
                    </a:p>
                    <a:p>
                      <a:endParaRPr lang="ru-RU" sz="10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 </a:t>
                      </a:r>
                      <a:r>
                        <a:rPr kumimoji="0" lang="ru-RU" sz="1000" b="0" i="0" kern="1200" dirty="0">
                          <a:solidFill>
                            <a:schemeClr val="accent6">
                              <a:lumMod val="75000"/>
                            </a:schemeClr>
                          </a:solidFill>
                          <a:latin typeface="Tahoma" pitchFamily="34" charset="0"/>
                          <a:ea typeface="Tahoma" pitchFamily="34" charset="0"/>
                          <a:cs typeface="Tahoma" pitchFamily="34" charset="0"/>
                        </a:rPr>
                        <a:t>- приобретение основных средств (, в т.ч. готового бизнеса, недвижимости, оборудования, транспорта), строительство, ремонт, реконструкция, модернизация, пополнение оборотных средств.</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0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Срок действия поручительства</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pPr marL="0" lvl="0" algn="l" defTabSz="914400" rtl="0" eaLnBrk="1" latinLnBrk="0" hangingPunct="1"/>
                      <a:r>
                        <a:rPr lang="ru-RU" sz="1000" b="1" i="0" kern="1200" dirty="0">
                          <a:solidFill>
                            <a:schemeClr val="accent6">
                              <a:lumMod val="75000"/>
                            </a:schemeClr>
                          </a:solidFill>
                          <a:latin typeface="Tahoma" pitchFamily="34" charset="0"/>
                          <a:ea typeface="Tahoma" pitchFamily="34" charset="0"/>
                          <a:cs typeface="Tahoma" pitchFamily="34" charset="0"/>
                        </a:rPr>
                        <a:t>Инвестиционные – до 5 лет, оборотные  цели - до 3 лет</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3"/>
                  </a:ext>
                </a:extLst>
              </a:tr>
              <a:tr h="365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Лимит суммы поручительства</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ru-RU" sz="1000" b="0" i="0" kern="1200" dirty="0">
                          <a:solidFill>
                            <a:schemeClr val="accent6">
                              <a:lumMod val="75000"/>
                            </a:schemeClr>
                          </a:solidFill>
                          <a:latin typeface="Tahoma" pitchFamily="34" charset="0"/>
                          <a:ea typeface="Tahoma" pitchFamily="34" charset="0"/>
                          <a:cs typeface="Tahoma" pitchFamily="34" charset="0"/>
                        </a:rPr>
                        <a:t>Максимальный размер Поручительства: </a:t>
                      </a:r>
                      <a:r>
                        <a:rPr kumimoji="0" lang="ru-RU" sz="1000" b="0" i="0" kern="1200" dirty="0">
                          <a:solidFill>
                            <a:srgbClr val="FF0000"/>
                          </a:solidFill>
                          <a:latin typeface="Tahoma" pitchFamily="34" charset="0"/>
                          <a:ea typeface="Tahoma" pitchFamily="34" charset="0"/>
                          <a:cs typeface="Tahoma" pitchFamily="34" charset="0"/>
                        </a:rPr>
                        <a:t>3 000 000 рублей</a:t>
                      </a:r>
                      <a:r>
                        <a:rPr kumimoji="0" lang="ru-RU" sz="1000" b="0" i="0" kern="1200" dirty="0">
                          <a:solidFill>
                            <a:schemeClr val="accent6">
                              <a:lumMod val="75000"/>
                            </a:schemeClr>
                          </a:solidFill>
                          <a:latin typeface="Tahoma" pitchFamily="34" charset="0"/>
                          <a:ea typeface="Tahoma" pitchFamily="34" charset="0"/>
                          <a:cs typeface="Tahoma" pitchFamily="34" charset="0"/>
                        </a:rPr>
                        <a:t>.</a:t>
                      </a:r>
                    </a:p>
                    <a:p>
                      <a:r>
                        <a:rPr kumimoji="0" lang="ru-RU" sz="1000" b="0" i="0" kern="1200" dirty="0">
                          <a:solidFill>
                            <a:schemeClr val="accent6">
                              <a:lumMod val="75000"/>
                            </a:schemeClr>
                          </a:solidFill>
                          <a:latin typeface="Tahoma" pitchFamily="34" charset="0"/>
                          <a:ea typeface="Tahoma" pitchFamily="34" charset="0"/>
                          <a:cs typeface="Tahoma" pitchFamily="34" charset="0"/>
                        </a:rPr>
                        <a:t>Инвестиционные и оборотные цели – </a:t>
                      </a:r>
                      <a:r>
                        <a:rPr kumimoji="0" lang="ru-RU" sz="1000" b="0" i="0" kern="1200" dirty="0">
                          <a:solidFill>
                            <a:srgbClr val="FF0000"/>
                          </a:solidFill>
                          <a:latin typeface="Tahoma" pitchFamily="34" charset="0"/>
                          <a:ea typeface="Tahoma" pitchFamily="34" charset="0"/>
                          <a:cs typeface="Tahoma" pitchFamily="34" charset="0"/>
                        </a:rPr>
                        <a:t>до 50 % от суммы обязательства </a:t>
                      </a:r>
                      <a:r>
                        <a:rPr kumimoji="0" lang="ru-RU" sz="1000" b="0" i="0" kern="1200" dirty="0">
                          <a:solidFill>
                            <a:schemeClr val="accent6">
                              <a:lumMod val="75000"/>
                            </a:schemeClr>
                          </a:solidFill>
                          <a:latin typeface="Tahoma" pitchFamily="34" charset="0"/>
                          <a:ea typeface="Tahoma" pitchFamily="34" charset="0"/>
                          <a:cs typeface="Tahoma" pitchFamily="34" charset="0"/>
                        </a:rPr>
                        <a:t>по Договору с Финансовой организацией</a:t>
                      </a:r>
                    </a:p>
                    <a:p>
                      <a:endParaRPr kumimoji="0" lang="ru-RU" sz="1000" b="0" i="0" kern="1200" dirty="0">
                        <a:solidFill>
                          <a:schemeClr val="accent6">
                            <a:lumMod val="75000"/>
                          </a:schemeClr>
                        </a:solidFill>
                        <a:latin typeface="Tahoma" pitchFamily="34" charset="0"/>
                        <a:ea typeface="Tahoma" pitchFamily="34" charset="0"/>
                        <a:cs typeface="Tahoma" pitchFamily="34" charset="0"/>
                      </a:endParaRPr>
                    </a:p>
                  </a:txBody>
                  <a:tcPr marL="56704" marR="56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127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b="1" i="0" dirty="0">
                          <a:solidFill>
                            <a:schemeClr val="accent6">
                              <a:lumMod val="75000"/>
                            </a:schemeClr>
                          </a:solidFill>
                          <a:latin typeface="Tahoma" pitchFamily="34" charset="0"/>
                          <a:ea typeface="Tahoma" pitchFamily="34" charset="0"/>
                          <a:cs typeface="Tahoma" pitchFamily="34" charset="0"/>
                        </a:rPr>
                        <a:t>Вознаграждение </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r>
                        <a:rPr kumimoji="0" lang="ru-RU" sz="1000" b="1" i="0" kern="1200" dirty="0">
                          <a:solidFill>
                            <a:schemeClr val="accent6">
                              <a:lumMod val="75000"/>
                            </a:schemeClr>
                          </a:solidFill>
                          <a:latin typeface="Tahoma" pitchFamily="34" charset="0"/>
                          <a:ea typeface="Tahoma" pitchFamily="34" charset="0"/>
                          <a:cs typeface="Tahoma" pitchFamily="34" charset="0"/>
                        </a:rPr>
                        <a:t>0,75% годовых от суммы Поручительства, за фактический срок пользования (в днях) по кредитам с частичным залоговым обеспечением, бланковым обеспечением, а также поручительствам, предоставляемым в рамках «</a:t>
                      </a:r>
                      <a:r>
                        <a:rPr kumimoji="0" lang="ru-RU" sz="1000" b="1" i="0" kern="1200" dirty="0" err="1">
                          <a:solidFill>
                            <a:schemeClr val="accent6">
                              <a:lumMod val="75000"/>
                            </a:schemeClr>
                          </a:solidFill>
                          <a:latin typeface="Tahoma" pitchFamily="34" charset="0"/>
                          <a:ea typeface="Tahoma" pitchFamily="34" charset="0"/>
                          <a:cs typeface="Tahoma" pitchFamily="34" charset="0"/>
                        </a:rPr>
                        <a:t>согарантии</a:t>
                      </a:r>
                      <a:r>
                        <a:rPr kumimoji="0" lang="ru-RU" sz="1000" b="1" i="0" kern="1200" dirty="0">
                          <a:solidFill>
                            <a:schemeClr val="accent6">
                              <a:lumMod val="75000"/>
                            </a:schemeClr>
                          </a:solidFill>
                          <a:latin typeface="Tahoma" pitchFamily="34" charset="0"/>
                          <a:ea typeface="Tahoma" pitchFamily="34" charset="0"/>
                          <a:cs typeface="Tahoma" pitchFamily="34" charset="0"/>
                        </a:rPr>
                        <a:t>» с АО «Корпорация «МСП»;</a:t>
                      </a:r>
                    </a:p>
                    <a:p>
                      <a:r>
                        <a:rPr kumimoji="0" lang="ru-RU" sz="1000" b="1" i="0" kern="1200" dirty="0">
                          <a:solidFill>
                            <a:schemeClr val="accent6">
                              <a:lumMod val="75000"/>
                            </a:schemeClr>
                          </a:solidFill>
                          <a:latin typeface="Tahoma" pitchFamily="34" charset="0"/>
                          <a:ea typeface="Tahoma" pitchFamily="34" charset="0"/>
                          <a:cs typeface="Tahoma" pitchFamily="34" charset="0"/>
                        </a:rPr>
                        <a:t>1,0% годовых по кредитам без обеспечения.</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5"/>
                  </a:ext>
                </a:extLst>
              </a:tr>
              <a:tr h="8127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b="1" i="0" dirty="0">
                          <a:solidFill>
                            <a:schemeClr val="accent6">
                              <a:lumMod val="75000"/>
                            </a:schemeClr>
                          </a:solidFill>
                          <a:latin typeface="Tahoma" pitchFamily="34" charset="0"/>
                          <a:ea typeface="Tahoma" pitchFamily="34" charset="0"/>
                          <a:cs typeface="Tahoma" pitchFamily="34" charset="0"/>
                        </a:rPr>
                        <a:t>Дополнительные требования</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r>
                        <a:rPr kumimoji="0" lang="ru-RU" sz="1000" b="0" i="0" kern="1200" dirty="0">
                          <a:solidFill>
                            <a:schemeClr val="accent6">
                              <a:lumMod val="75000"/>
                            </a:schemeClr>
                          </a:solidFill>
                          <a:latin typeface="Tahoma" pitchFamily="34" charset="0"/>
                          <a:ea typeface="Tahoma" pitchFamily="34" charset="0"/>
                          <a:cs typeface="Tahoma" pitchFamily="34" charset="0"/>
                        </a:rPr>
                        <a:t>Совокупный объем действующих поручительств по Программе «Развитие» не может превышать 3 млн. рублей на одного Заемщика (ГСЛ Заемщика);</a:t>
                      </a:r>
                    </a:p>
                    <a:p>
                      <a:r>
                        <a:rPr kumimoji="0" lang="ru-RU" sz="1000" b="0" i="0" kern="1200" dirty="0">
                          <a:solidFill>
                            <a:schemeClr val="accent6">
                              <a:lumMod val="75000"/>
                            </a:schemeClr>
                          </a:solidFill>
                          <a:latin typeface="Tahoma" pitchFamily="34" charset="0"/>
                          <a:ea typeface="Tahoma" pitchFamily="34" charset="0"/>
                          <a:cs typeface="Tahoma" pitchFamily="34" charset="0"/>
                        </a:rPr>
                        <a:t>Сумма долговых обязательств (банковских кредитов, договоров лизинга) Заемщика с учетом выдаваемого кредита не может превышать 30 % от объема выручки (за прошедший финансовый год, на дату подачи заявки); </a:t>
                      </a:r>
                    </a:p>
                    <a:p>
                      <a:r>
                        <a:rPr kumimoji="0" lang="ru-RU" sz="1000" b="0" i="0" kern="1200" dirty="0">
                          <a:solidFill>
                            <a:schemeClr val="accent6">
                              <a:lumMod val="75000"/>
                            </a:schemeClr>
                          </a:solidFill>
                          <a:latin typeface="Tahoma" pitchFamily="34" charset="0"/>
                          <a:ea typeface="Tahoma" pitchFamily="34" charset="0"/>
                          <a:cs typeface="Tahoma" pitchFamily="34" charset="0"/>
                        </a:rPr>
                        <a:t>Хорошее финансовое положение (рейтинг) Заемщика (по оценке Финансовой организации/Фонда).</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643575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3888" y="747043"/>
            <a:ext cx="6761913" cy="35611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a:bodyPr>
          <a:lstStyle/>
          <a:p>
            <a:pPr algn="ctr"/>
            <a:r>
              <a:rPr lang="ru-RU" sz="1488" b="1" dirty="0">
                <a:solidFill>
                  <a:schemeClr val="tx2">
                    <a:lumMod val="75000"/>
                  </a:schemeClr>
                </a:solidFill>
                <a:latin typeface="Tahoma" pitchFamily="34" charset="0"/>
                <a:ea typeface="Tahoma" pitchFamily="34" charset="0"/>
                <a:cs typeface="Tahoma" pitchFamily="34" charset="0"/>
              </a:rPr>
              <a:t>Программа предоставления поручительств  «</a:t>
            </a:r>
            <a:r>
              <a:rPr lang="ru-RU" sz="1488" b="1" dirty="0" err="1">
                <a:solidFill>
                  <a:schemeClr val="tx2">
                    <a:lumMod val="75000"/>
                  </a:schemeClr>
                </a:solidFill>
                <a:latin typeface="Tahoma" pitchFamily="34" charset="0"/>
                <a:ea typeface="Tahoma" pitchFamily="34" charset="0"/>
                <a:cs typeface="Tahoma" pitchFamily="34" charset="0"/>
              </a:rPr>
              <a:t>Микрозаём</a:t>
            </a:r>
            <a:r>
              <a:rPr lang="ru-RU" sz="1488" b="1" dirty="0">
                <a:solidFill>
                  <a:schemeClr val="tx2">
                    <a:lumMod val="75000"/>
                  </a:schemeClr>
                </a:solidFill>
                <a:latin typeface="Tahoma" pitchFamily="34" charset="0"/>
                <a:ea typeface="Tahoma" pitchFamily="34" charset="0"/>
                <a:cs typeface="Tahoma" pitchFamily="34" charset="0"/>
              </a:rPr>
              <a:t>»</a:t>
            </a:r>
          </a:p>
        </p:txBody>
      </p:sp>
      <p:graphicFrame>
        <p:nvGraphicFramePr>
          <p:cNvPr id="14" name="Таблица 13"/>
          <p:cNvGraphicFramePr>
            <a:graphicFrameLocks noGrp="1"/>
          </p:cNvGraphicFramePr>
          <p:nvPr>
            <p:extLst>
              <p:ext uri="{D42A27DB-BD31-4B8C-83A1-F6EECF244321}">
                <p14:modId xmlns:p14="http://schemas.microsoft.com/office/powerpoint/2010/main" val="2358237352"/>
              </p:ext>
            </p:extLst>
          </p:nvPr>
        </p:nvGraphicFramePr>
        <p:xfrm>
          <a:off x="647824" y="1222570"/>
          <a:ext cx="9225922" cy="4204993"/>
        </p:xfrm>
        <a:graphic>
          <a:graphicData uri="http://schemas.openxmlformats.org/drawingml/2006/table">
            <a:tbl>
              <a:tblPr firstRow="1" bandRow="1">
                <a:tableStyleId>{BC89EF96-8CEA-46FF-86C4-4CE0E7609802}</a:tableStyleId>
              </a:tblPr>
              <a:tblGrid>
                <a:gridCol w="2178110">
                  <a:extLst>
                    <a:ext uri="{9D8B030D-6E8A-4147-A177-3AD203B41FA5}">
                      <a16:colId xmlns:a16="http://schemas.microsoft.com/office/drawing/2014/main" val="20000"/>
                    </a:ext>
                  </a:extLst>
                </a:gridCol>
                <a:gridCol w="7047812">
                  <a:extLst>
                    <a:ext uri="{9D8B030D-6E8A-4147-A177-3AD203B41FA5}">
                      <a16:colId xmlns:a16="http://schemas.microsoft.com/office/drawing/2014/main" val="20001"/>
                    </a:ext>
                  </a:extLst>
                </a:gridCol>
              </a:tblGrid>
              <a:tr h="517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Назначение поручительства Фонда</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Обеспечение исполнения части обязательств заемщиков по  заключаемым  договорам с некоммерческой микрокредитной компанией «Алтайский фонд финансирования предпринимательства» </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8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Направление деятельности заемщика</a:t>
                      </a:r>
                    </a:p>
                    <a:p>
                      <a:endParaRPr lang="ru-RU" sz="10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pPr marL="0" lvl="0" algn="l" defTabSz="914400" rtl="0" eaLnBrk="1" latinLnBrk="0" hangingPunct="1"/>
                      <a:r>
                        <a:rPr kumimoji="0" lang="ru-RU" sz="1000" b="1" i="0" kern="1200" dirty="0">
                          <a:solidFill>
                            <a:schemeClr val="accent6">
                              <a:lumMod val="75000"/>
                            </a:schemeClr>
                          </a:solidFill>
                          <a:latin typeface="Tahoma" pitchFamily="34" charset="0"/>
                          <a:ea typeface="Tahoma" pitchFamily="34" charset="0"/>
                          <a:cs typeface="Tahoma" pitchFamily="34" charset="0"/>
                        </a:rPr>
                        <a:t>Без ограничений, в соответствии Федеральным законом «О развитии малого и среднего предпринимательства в Российской Федерации» от 24.07.2007 N 209-ФЗ</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1"/>
                  </a:ext>
                </a:extLst>
              </a:tr>
              <a:tr h="600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Целевое использование</a:t>
                      </a:r>
                    </a:p>
                    <a:p>
                      <a:endParaRPr lang="ru-RU" sz="10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 </a:t>
                      </a:r>
                      <a:r>
                        <a:rPr kumimoji="0" lang="ru-RU" sz="1000" b="0" i="0" kern="1200" dirty="0">
                          <a:solidFill>
                            <a:schemeClr val="accent6">
                              <a:lumMod val="75000"/>
                            </a:schemeClr>
                          </a:solidFill>
                          <a:latin typeface="Tahoma" pitchFamily="34" charset="0"/>
                          <a:ea typeface="Tahoma" pitchFamily="34" charset="0"/>
                          <a:cs typeface="Tahoma" pitchFamily="34" charset="0"/>
                        </a:rPr>
                        <a:t>- Приобретение основных средств (в т.ч. готового бизнеса, недвижимости, оборудования, транспорта);</a:t>
                      </a:r>
                    </a:p>
                    <a:p>
                      <a:pPr marL="0" lvl="0" algn="l" defTabSz="914400" rtl="0" eaLnBrk="1" latinLnBrk="0" hangingPunct="1"/>
                      <a:r>
                        <a:rPr kumimoji="0" lang="ru-RU" sz="1000" b="0" i="0" kern="1200" dirty="0">
                          <a:solidFill>
                            <a:schemeClr val="accent6">
                              <a:lumMod val="75000"/>
                            </a:schemeClr>
                          </a:solidFill>
                          <a:latin typeface="Tahoma" pitchFamily="34" charset="0"/>
                          <a:ea typeface="Tahoma" pitchFamily="34" charset="0"/>
                          <a:cs typeface="Tahoma" pitchFamily="34" charset="0"/>
                        </a:rPr>
                        <a:t> - Строительство, ремонт, реконструкция, модернизация;</a:t>
                      </a:r>
                    </a:p>
                    <a:p>
                      <a:pPr marL="0" lvl="0" algn="l" defTabSz="914400" rtl="0" eaLnBrk="1" latinLnBrk="0" hangingPunct="1"/>
                      <a:r>
                        <a:rPr kumimoji="0" lang="ru-RU" sz="1000" b="0" i="0" kern="1200" dirty="0">
                          <a:solidFill>
                            <a:schemeClr val="accent6">
                              <a:lumMod val="75000"/>
                            </a:schemeClr>
                          </a:solidFill>
                          <a:latin typeface="Tahoma" pitchFamily="34" charset="0"/>
                          <a:ea typeface="Tahoma" pitchFamily="34" charset="0"/>
                          <a:cs typeface="Tahoma" pitchFamily="34" charset="0"/>
                        </a:rPr>
                        <a:t>-  Пополнение  оборотных средств.</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1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Срок действия поручительства</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pPr marL="0" lvl="0" algn="l" defTabSz="914400" rtl="0" eaLnBrk="1" latinLnBrk="0" hangingPunct="1"/>
                      <a:r>
                        <a:rPr lang="ru-RU" sz="1000" b="1" i="0" kern="1200" dirty="0">
                          <a:solidFill>
                            <a:schemeClr val="accent6">
                              <a:lumMod val="75000"/>
                            </a:schemeClr>
                          </a:solidFill>
                          <a:latin typeface="Tahoma" pitchFamily="34" charset="0"/>
                          <a:ea typeface="Tahoma" pitchFamily="34" charset="0"/>
                          <a:cs typeface="Tahoma" pitchFamily="34" charset="0"/>
                        </a:rPr>
                        <a:t>Инвестиционные цели - до 3 лет, оборотные цели – до 1,5 лет</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3"/>
                  </a:ext>
                </a:extLst>
              </a:tr>
              <a:tr h="517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Лимит суммы поручительства</a:t>
                      </a:r>
                    </a:p>
                    <a:p>
                      <a:endParaRPr lang="ru-RU" sz="10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ru-RU" sz="1000" b="0" i="0" kern="1200" dirty="0">
                          <a:solidFill>
                            <a:srgbClr val="FF0000"/>
                          </a:solidFill>
                          <a:latin typeface="Tahoma" pitchFamily="34" charset="0"/>
                          <a:ea typeface="Tahoma" pitchFamily="34" charset="0"/>
                          <a:cs typeface="Tahoma" pitchFamily="34" charset="0"/>
                        </a:rPr>
                        <a:t>До 30% от суммы займа</a:t>
                      </a:r>
                      <a:r>
                        <a:rPr kumimoji="0" lang="ru-RU" sz="1000" b="0" i="0" kern="1200" baseline="0" dirty="0">
                          <a:solidFill>
                            <a:srgbClr val="FF0000"/>
                          </a:solidFill>
                          <a:latin typeface="Tahoma" pitchFamily="34" charset="0"/>
                          <a:ea typeface="Tahoma" pitchFamily="34" charset="0"/>
                          <a:cs typeface="Tahoma" pitchFamily="34" charset="0"/>
                        </a:rPr>
                        <a:t> на инвестиционные цели</a:t>
                      </a:r>
                    </a:p>
                    <a:p>
                      <a:r>
                        <a:rPr kumimoji="0" lang="ru-RU" sz="1000" b="0" i="0" kern="1200" baseline="0" dirty="0">
                          <a:solidFill>
                            <a:srgbClr val="FF0000"/>
                          </a:solidFill>
                          <a:latin typeface="Tahoma" pitchFamily="34" charset="0"/>
                          <a:ea typeface="Tahoma" pitchFamily="34" charset="0"/>
                          <a:cs typeface="Tahoma" pitchFamily="34" charset="0"/>
                        </a:rPr>
                        <a:t>До 20% от суммы займа на оборотные цели</a:t>
                      </a:r>
                      <a:r>
                        <a:rPr kumimoji="0" lang="ru-RU" sz="1000" b="0" i="0" kern="1200" dirty="0">
                          <a:solidFill>
                            <a:srgbClr val="FF0000"/>
                          </a:solidFill>
                          <a:latin typeface="Tahoma" pitchFamily="34" charset="0"/>
                          <a:ea typeface="Tahoma" pitchFamily="34" charset="0"/>
                          <a:cs typeface="Tahoma" pitchFamily="34" charset="0"/>
                        </a:rPr>
                        <a:t> </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65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b="1" i="0" dirty="0">
                          <a:solidFill>
                            <a:schemeClr val="accent6">
                              <a:lumMod val="75000"/>
                            </a:schemeClr>
                          </a:solidFill>
                          <a:latin typeface="Tahoma" pitchFamily="34" charset="0"/>
                          <a:ea typeface="Tahoma" pitchFamily="34" charset="0"/>
                          <a:cs typeface="Tahoma" pitchFamily="34" charset="0"/>
                        </a:rPr>
                        <a:t>Вознаграждение </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ru-RU" sz="1000" b="1" i="0" kern="1200" dirty="0">
                          <a:solidFill>
                            <a:schemeClr val="accent6">
                              <a:lumMod val="75000"/>
                            </a:schemeClr>
                          </a:solidFill>
                          <a:latin typeface="Tahoma" pitchFamily="34" charset="0"/>
                          <a:ea typeface="Tahoma" pitchFamily="34" charset="0"/>
                          <a:cs typeface="Tahoma" pitchFamily="34" charset="0"/>
                        </a:rPr>
                        <a:t>Единовременно ,</a:t>
                      </a:r>
                    </a:p>
                    <a:p>
                      <a:r>
                        <a:rPr kumimoji="0" lang="ru-RU" sz="1000" b="1" i="0" kern="1200" dirty="0">
                          <a:solidFill>
                            <a:schemeClr val="accent6">
                              <a:lumMod val="75000"/>
                            </a:schemeClr>
                          </a:solidFill>
                          <a:latin typeface="Tahoma" pitchFamily="34" charset="0"/>
                          <a:ea typeface="Tahoma" pitchFamily="34" charset="0"/>
                          <a:cs typeface="Tahoma" pitchFamily="34" charset="0"/>
                        </a:rPr>
                        <a:t>0,5%  годовых от суммы Поручительства,  за фактический срок пользования (в днях) на финансирование</a:t>
                      </a:r>
                      <a:r>
                        <a:rPr kumimoji="0" lang="ru-RU" sz="1000" b="1" i="0" kern="1200" baseline="0" dirty="0">
                          <a:solidFill>
                            <a:schemeClr val="accent6">
                              <a:lumMod val="75000"/>
                            </a:schemeClr>
                          </a:solidFill>
                          <a:latin typeface="Tahoma" pitchFamily="34" charset="0"/>
                          <a:ea typeface="Tahoma" pitchFamily="34" charset="0"/>
                          <a:cs typeface="Tahoma" pitchFamily="34" charset="0"/>
                        </a:rPr>
                        <a:t> затрат, не связанных с осуществлением торговой деятельности;</a:t>
                      </a:r>
                      <a:endParaRPr kumimoji="0" lang="ru-RU" sz="1000" b="1" i="0" kern="1200" dirty="0">
                        <a:solidFill>
                          <a:schemeClr val="accent6">
                            <a:lumMod val="75000"/>
                          </a:schemeClr>
                        </a:solidFill>
                        <a:latin typeface="Tahoma" pitchFamily="34" charset="0"/>
                        <a:ea typeface="Tahoma" pitchFamily="34" charset="0"/>
                        <a:cs typeface="Tahoma" pitchFamily="34" charset="0"/>
                      </a:endParaRPr>
                    </a:p>
                    <a:p>
                      <a:r>
                        <a:rPr kumimoji="0" lang="ru-RU" sz="1000" b="1" i="0" kern="1200" dirty="0">
                          <a:solidFill>
                            <a:schemeClr val="accent6">
                              <a:lumMod val="75000"/>
                            </a:schemeClr>
                          </a:solidFill>
                          <a:latin typeface="Tahoma" pitchFamily="34" charset="0"/>
                          <a:ea typeface="Tahoma" pitchFamily="34" charset="0"/>
                          <a:cs typeface="Tahoma" pitchFamily="34" charset="0"/>
                        </a:rPr>
                        <a:t>1,0% годовых  на финансирование</a:t>
                      </a:r>
                      <a:r>
                        <a:rPr kumimoji="0" lang="ru-RU" sz="1000" b="1" i="0" kern="1200" baseline="0" dirty="0">
                          <a:solidFill>
                            <a:schemeClr val="accent6">
                              <a:lumMod val="75000"/>
                            </a:schemeClr>
                          </a:solidFill>
                          <a:latin typeface="Tahoma" pitchFamily="34" charset="0"/>
                          <a:ea typeface="Tahoma" pitchFamily="34" charset="0"/>
                          <a:cs typeface="Tahoma" pitchFamily="34" charset="0"/>
                        </a:rPr>
                        <a:t> затрат, связанных с осуществлением торговой деятельности</a:t>
                      </a:r>
                      <a:r>
                        <a:rPr kumimoji="0" lang="ru-RU" sz="1000" b="1" i="0" kern="1200" dirty="0">
                          <a:solidFill>
                            <a:schemeClr val="accent6">
                              <a:lumMod val="75000"/>
                            </a:schemeClr>
                          </a:solidFill>
                          <a:latin typeface="Tahoma" pitchFamily="34" charset="0"/>
                          <a:ea typeface="Tahoma" pitchFamily="34" charset="0"/>
                          <a:cs typeface="Tahoma" pitchFamily="34" charset="0"/>
                        </a:rPr>
                        <a:t>.</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27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b="1" i="0" dirty="0">
                          <a:solidFill>
                            <a:schemeClr val="accent6">
                              <a:lumMod val="75000"/>
                            </a:schemeClr>
                          </a:solidFill>
                          <a:latin typeface="Tahoma" pitchFamily="34" charset="0"/>
                          <a:ea typeface="Tahoma" pitchFamily="34" charset="0"/>
                          <a:cs typeface="Tahoma" pitchFamily="34" charset="0"/>
                        </a:rPr>
                        <a:t>Требования к заемщику</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pPr>
                        <a:buFontTx/>
                        <a:buChar char="-"/>
                      </a:pPr>
                      <a:r>
                        <a:rPr kumimoji="0" lang="ru-RU" sz="1000" b="0" i="0" kern="1200" dirty="0">
                          <a:solidFill>
                            <a:schemeClr val="accent6">
                              <a:lumMod val="75000"/>
                            </a:schemeClr>
                          </a:solidFill>
                          <a:latin typeface="Tahoma" pitchFamily="34" charset="0"/>
                          <a:ea typeface="Tahoma" pitchFamily="34" charset="0"/>
                          <a:cs typeface="Tahoma" pitchFamily="34" charset="0"/>
                        </a:rPr>
                        <a:t>Заемщик должен соответствовать Правилам предоставления микрозаймов Алтайского фонда </a:t>
                      </a:r>
                      <a:r>
                        <a:rPr lang="ru-RU" sz="1000" b="0" i="0" kern="1200" dirty="0">
                          <a:solidFill>
                            <a:schemeClr val="accent6">
                              <a:lumMod val="75000"/>
                            </a:schemeClr>
                          </a:solidFill>
                          <a:latin typeface="Tahoma" pitchFamily="34" charset="0"/>
                          <a:ea typeface="Tahoma" pitchFamily="34" charset="0"/>
                          <a:cs typeface="Tahoma" pitchFamily="34" charset="0"/>
                        </a:rPr>
                        <a:t>финансирования предпринимательства</a:t>
                      </a:r>
                      <a:r>
                        <a:rPr kumimoji="0" lang="ru-RU" sz="1000" b="0" i="0" kern="1200" dirty="0">
                          <a:solidFill>
                            <a:schemeClr val="accent6">
                              <a:lumMod val="75000"/>
                            </a:schemeClr>
                          </a:solidFill>
                          <a:latin typeface="Tahoma" pitchFamily="34" charset="0"/>
                          <a:ea typeface="Tahoma" pitchFamily="34" charset="0"/>
                          <a:cs typeface="Tahoma" pitchFamily="34" charset="0"/>
                        </a:rPr>
                        <a:t> и требованиям</a:t>
                      </a:r>
                      <a:r>
                        <a:rPr kumimoji="0" lang="ru-RU" sz="1000" b="0" i="0" kern="1200" baseline="0" dirty="0">
                          <a:solidFill>
                            <a:schemeClr val="accent6">
                              <a:lumMod val="75000"/>
                            </a:schemeClr>
                          </a:solidFill>
                          <a:latin typeface="Tahoma" pitchFamily="34" charset="0"/>
                          <a:ea typeface="Tahoma" pitchFamily="34" charset="0"/>
                          <a:cs typeface="Tahoma" pitchFamily="34" charset="0"/>
                        </a:rPr>
                        <a:t> раздела 2 Регламента предоставления поручительств НО «Алтайский фонд МСП» </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6"/>
                  </a:ext>
                </a:extLst>
              </a:tr>
              <a:tr h="412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b="1" i="0" dirty="0">
                          <a:solidFill>
                            <a:schemeClr val="accent6">
                              <a:lumMod val="75000"/>
                            </a:schemeClr>
                          </a:solidFill>
                          <a:latin typeface="Tahoma" pitchFamily="34" charset="0"/>
                          <a:ea typeface="Tahoma" pitchFamily="34" charset="0"/>
                          <a:cs typeface="Tahoma" pitchFamily="34" charset="0"/>
                        </a:rPr>
                        <a:t>Срок рассмотрения</a:t>
                      </a:r>
                      <a:r>
                        <a:rPr lang="ru-RU" sz="900" b="1" i="0" baseline="0" dirty="0">
                          <a:solidFill>
                            <a:schemeClr val="accent6">
                              <a:lumMod val="75000"/>
                            </a:schemeClr>
                          </a:solidFill>
                          <a:latin typeface="Tahoma" pitchFamily="34" charset="0"/>
                          <a:ea typeface="Tahoma" pitchFamily="34" charset="0"/>
                          <a:cs typeface="Tahoma" pitchFamily="34" charset="0"/>
                        </a:rPr>
                        <a:t> заявки на поручительство</a:t>
                      </a:r>
                      <a:endParaRPr lang="ru-RU" sz="9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r>
                        <a:rPr kumimoji="0" lang="ru-RU" sz="1000" b="1" i="0" kern="1200" dirty="0">
                          <a:solidFill>
                            <a:schemeClr val="accent6">
                              <a:lumMod val="75000"/>
                            </a:schemeClr>
                          </a:solidFill>
                          <a:latin typeface="Tahoma" pitchFamily="34" charset="0"/>
                          <a:ea typeface="Tahoma" pitchFamily="34" charset="0"/>
                          <a:cs typeface="Tahoma" pitchFamily="34" charset="0"/>
                        </a:rPr>
                        <a:t>Не более 3 рабочих дней, с даты принятия заявки на поручительство</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9664" y="1035777"/>
            <a:ext cx="7541152" cy="381158"/>
          </a:xfrm>
          <a:solidFill>
            <a:schemeClr val="accent1">
              <a:lumMod val="40000"/>
              <a:lumOff val="60000"/>
            </a:schemeClr>
          </a:solidFill>
        </p:spPr>
        <p:txBody>
          <a:bodyPr>
            <a:normAutofit/>
          </a:bodyPr>
          <a:lstStyle/>
          <a:p>
            <a:pPr algn="ctr"/>
            <a:r>
              <a:rPr lang="ru-RU" sz="1488" b="1" dirty="0">
                <a:solidFill>
                  <a:schemeClr val="tx2">
                    <a:lumMod val="75000"/>
                  </a:schemeClr>
                </a:solidFill>
                <a:latin typeface="Tahoma" pitchFamily="34" charset="0"/>
                <a:ea typeface="Tahoma" pitchFamily="34" charset="0"/>
                <a:cs typeface="Tahoma" pitchFamily="34" charset="0"/>
              </a:rPr>
              <a:t>Программа предоставления поручительств «Поддержка самозанятых»</a:t>
            </a:r>
          </a:p>
        </p:txBody>
      </p:sp>
      <p:graphicFrame>
        <p:nvGraphicFramePr>
          <p:cNvPr id="14" name="Таблица 13"/>
          <p:cNvGraphicFramePr>
            <a:graphicFrameLocks noGrp="1"/>
          </p:cNvGraphicFramePr>
          <p:nvPr>
            <p:extLst>
              <p:ext uri="{D42A27DB-BD31-4B8C-83A1-F6EECF244321}">
                <p14:modId xmlns:p14="http://schemas.microsoft.com/office/powerpoint/2010/main" val="2325303608"/>
              </p:ext>
            </p:extLst>
          </p:nvPr>
        </p:nvGraphicFramePr>
        <p:xfrm>
          <a:off x="791840" y="1670113"/>
          <a:ext cx="9045120" cy="3577228"/>
        </p:xfrm>
        <a:graphic>
          <a:graphicData uri="http://schemas.openxmlformats.org/drawingml/2006/table">
            <a:tbl>
              <a:tblPr firstRow="1" bandRow="1">
                <a:tableStyleId>{BC89EF96-8CEA-46FF-86C4-4CE0E7609802}</a:tableStyleId>
              </a:tblPr>
              <a:tblGrid>
                <a:gridCol w="1560872">
                  <a:extLst>
                    <a:ext uri="{9D8B030D-6E8A-4147-A177-3AD203B41FA5}">
                      <a16:colId xmlns:a16="http://schemas.microsoft.com/office/drawing/2014/main" val="20000"/>
                    </a:ext>
                  </a:extLst>
                </a:gridCol>
                <a:gridCol w="7484248">
                  <a:extLst>
                    <a:ext uri="{9D8B030D-6E8A-4147-A177-3AD203B41FA5}">
                      <a16:colId xmlns:a16="http://schemas.microsoft.com/office/drawing/2014/main" val="20001"/>
                    </a:ext>
                  </a:extLst>
                </a:gridCol>
              </a:tblGrid>
              <a:tr h="5292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Назначение поручительства Фонда</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Обеспечение исполнения части обязательств заемщиков по  заключаемым  договорам с финансовыми организациями.</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80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Направление деятельности заемщика</a:t>
                      </a:r>
                    </a:p>
                    <a:p>
                      <a:endParaRPr lang="ru-RU" sz="10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1" i="0" kern="1200" dirty="0">
                          <a:solidFill>
                            <a:schemeClr val="accent6">
                              <a:lumMod val="75000"/>
                            </a:schemeClr>
                          </a:solidFill>
                          <a:latin typeface="Tahoma" pitchFamily="34" charset="0"/>
                          <a:ea typeface="Tahoma" pitchFamily="34" charset="0"/>
                          <a:cs typeface="Tahoma" pitchFamily="34" charset="0"/>
                        </a:rPr>
                        <a:t>Физические лица, зарегистрированные в статусе Самозанятых граждан в соответствии с Федеральным законом </a:t>
                      </a:r>
                      <a:r>
                        <a:rPr kumimoji="0" lang="ru-RU" sz="1000" b="1" i="0" kern="1200" dirty="0">
                          <a:solidFill>
                            <a:schemeClr val="accent6">
                              <a:lumMod val="75000"/>
                            </a:schemeClr>
                          </a:solidFill>
                          <a:latin typeface="Tahoma" pitchFamily="34" charset="0"/>
                          <a:ea typeface="Tahoma" pitchFamily="34" charset="0"/>
                          <a:cs typeface="Tahoma" pitchFamily="34" charset="0"/>
                          <a:hlinkClick r:id="rId2">
                            <a:extLst>
                              <a:ext uri="{A12FA001-AC4F-418D-AE19-62706E023703}">
                                <ahyp:hlinkClr xmlns:ahyp="http://schemas.microsoft.com/office/drawing/2018/hyperlinkcolor" val="tx"/>
                              </a:ext>
                            </a:extLst>
                          </a:hlinkClick>
                        </a:rPr>
                        <a:t>от 27.11.18 № 422-ФЗ</a:t>
                      </a:r>
                      <a:r>
                        <a:rPr kumimoji="0" lang="ru-RU" sz="1000" b="1" i="0" kern="1200" dirty="0">
                          <a:solidFill>
                            <a:schemeClr val="accent6">
                              <a:lumMod val="75000"/>
                            </a:schemeClr>
                          </a:solidFill>
                          <a:latin typeface="Tahoma" pitchFamily="34" charset="0"/>
                          <a:ea typeface="Tahoma" pitchFamily="34" charset="0"/>
                          <a:cs typeface="Tahoma" pitchFamily="34" charset="0"/>
                        </a:rPr>
                        <a:t> и уплачивающие налог на профессиональный доход.</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1"/>
                  </a:ext>
                </a:extLst>
              </a:tr>
              <a:tr h="5292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Целевое использование</a:t>
                      </a:r>
                    </a:p>
                    <a:p>
                      <a:endParaRPr lang="ru-RU" sz="10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 </a:t>
                      </a:r>
                      <a:r>
                        <a:rPr kumimoji="0" lang="ru-RU" sz="1000" b="0" i="0" kern="1200" dirty="0">
                          <a:solidFill>
                            <a:schemeClr val="accent6">
                              <a:lumMod val="75000"/>
                            </a:schemeClr>
                          </a:solidFill>
                          <a:latin typeface="Tahoma" pitchFamily="34" charset="0"/>
                          <a:ea typeface="Tahoma" pitchFamily="34" charset="0"/>
                          <a:cs typeface="Tahoma" pitchFamily="34" charset="0"/>
                        </a:rPr>
                        <a:t>На развитие предпринимательской деятельности </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0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Срок действия поручительства</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pPr marL="0" lvl="0" algn="l" defTabSz="914400" rtl="0" eaLnBrk="1" latinLnBrk="0" hangingPunct="1"/>
                      <a:r>
                        <a:rPr lang="ru-RU" sz="1000" b="1" i="0" kern="1200" dirty="0">
                          <a:solidFill>
                            <a:schemeClr val="accent6">
                              <a:lumMod val="75000"/>
                            </a:schemeClr>
                          </a:solidFill>
                          <a:latin typeface="Tahoma" pitchFamily="34" charset="0"/>
                          <a:ea typeface="Tahoma" pitchFamily="34" charset="0"/>
                          <a:cs typeface="Tahoma" pitchFamily="34" charset="0"/>
                        </a:rPr>
                        <a:t>До 5 лет</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3"/>
                  </a:ext>
                </a:extLst>
              </a:tr>
              <a:tr h="5292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dirty="0">
                          <a:solidFill>
                            <a:schemeClr val="accent6">
                              <a:lumMod val="75000"/>
                            </a:schemeClr>
                          </a:solidFill>
                          <a:latin typeface="Tahoma" pitchFamily="34" charset="0"/>
                          <a:ea typeface="Tahoma" pitchFamily="34" charset="0"/>
                          <a:cs typeface="Tahoma" pitchFamily="34" charset="0"/>
                        </a:rPr>
                        <a:t>Лимит суммы поручительства</a:t>
                      </a:r>
                    </a:p>
                    <a:p>
                      <a:endParaRPr lang="ru-RU" sz="1000" b="1" i="0" dirty="0">
                        <a:solidFill>
                          <a:schemeClr val="accent6">
                            <a:lumMod val="75000"/>
                          </a:schemeClr>
                        </a:solidFill>
                        <a:latin typeface="Tahoma" pitchFamily="34" charset="0"/>
                        <a:ea typeface="Tahoma" pitchFamily="34" charset="0"/>
                        <a:cs typeface="Tahoma" pitchFamily="34" charset="0"/>
                      </a:endParaRP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defTabSz="914400" rtl="0" eaLnBrk="1" latinLnBrk="0" hangingPunct="1"/>
                      <a:r>
                        <a:rPr lang="ru-RU" sz="1000" b="0" i="0" kern="1200" dirty="0">
                          <a:solidFill>
                            <a:schemeClr val="accent6">
                              <a:lumMod val="75000"/>
                            </a:schemeClr>
                          </a:solidFill>
                          <a:latin typeface="Tahoma" pitchFamily="34" charset="0"/>
                          <a:ea typeface="Tahoma" pitchFamily="34" charset="0"/>
                          <a:cs typeface="Tahoma" pitchFamily="34" charset="0"/>
                        </a:rPr>
                        <a:t>Максимальный размер поручительства</a:t>
                      </a:r>
                      <a:r>
                        <a:rPr lang="ru-RU" sz="1000" b="0" i="0" kern="1200" baseline="0" dirty="0">
                          <a:solidFill>
                            <a:schemeClr val="accent6">
                              <a:lumMod val="75000"/>
                            </a:schemeClr>
                          </a:solidFill>
                          <a:latin typeface="Tahoma" pitchFamily="34" charset="0"/>
                          <a:ea typeface="Tahoma" pitchFamily="34" charset="0"/>
                          <a:cs typeface="Tahoma" pitchFamily="34" charset="0"/>
                        </a:rPr>
                        <a:t> -</a:t>
                      </a:r>
                      <a:r>
                        <a:rPr lang="ru-RU" sz="1000" b="0" i="0" kern="1200" dirty="0">
                          <a:solidFill>
                            <a:schemeClr val="accent6">
                              <a:lumMod val="75000"/>
                            </a:schemeClr>
                          </a:solidFill>
                          <a:latin typeface="Tahoma" pitchFamily="34" charset="0"/>
                          <a:ea typeface="Tahoma" pitchFamily="34" charset="0"/>
                          <a:cs typeface="Tahoma" pitchFamily="34" charset="0"/>
                        </a:rPr>
                        <a:t>  </a:t>
                      </a:r>
                      <a:r>
                        <a:rPr lang="ru-RU" sz="1000" b="0" i="0" kern="1200" dirty="0">
                          <a:solidFill>
                            <a:srgbClr val="FF0000"/>
                          </a:solidFill>
                          <a:latin typeface="Tahoma" pitchFamily="34" charset="0"/>
                          <a:ea typeface="Tahoma" pitchFamily="34" charset="0"/>
                          <a:cs typeface="Tahoma" pitchFamily="34" charset="0"/>
                        </a:rPr>
                        <a:t>500 000 рублей</a:t>
                      </a:r>
                      <a:r>
                        <a:rPr lang="ru-RU" sz="1000" b="0" i="0" kern="1200" dirty="0">
                          <a:solidFill>
                            <a:schemeClr val="accent6">
                              <a:lumMod val="75000"/>
                            </a:schemeClr>
                          </a:solidFill>
                          <a:latin typeface="Tahoma" pitchFamily="34" charset="0"/>
                          <a:ea typeface="Tahoma" pitchFamily="34" charset="0"/>
                          <a:cs typeface="Tahoma" pitchFamily="34" charset="0"/>
                        </a:rPr>
                        <a:t>, </a:t>
                      </a:r>
                      <a:r>
                        <a:rPr lang="ru-RU" sz="1000" b="0" i="0" kern="1200" dirty="0">
                          <a:solidFill>
                            <a:srgbClr val="FF0000"/>
                          </a:solidFill>
                          <a:latin typeface="Tahoma" pitchFamily="34" charset="0"/>
                          <a:ea typeface="Tahoma" pitchFamily="34" charset="0"/>
                          <a:cs typeface="Tahoma" pitchFamily="34" charset="0"/>
                        </a:rPr>
                        <a:t>доля - до 50 % от суммы обязательства </a:t>
                      </a:r>
                      <a:r>
                        <a:rPr lang="ru-RU" sz="1000" b="0" i="0" kern="1200" dirty="0">
                          <a:solidFill>
                            <a:schemeClr val="accent6">
                              <a:lumMod val="75000"/>
                            </a:schemeClr>
                          </a:solidFill>
                          <a:latin typeface="Tahoma" pitchFamily="34" charset="0"/>
                          <a:ea typeface="Tahoma" pitchFamily="34" charset="0"/>
                          <a:cs typeface="Tahoma" pitchFamily="34" charset="0"/>
                        </a:rPr>
                        <a:t>по договору с финансовой организацией.</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24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b="1" i="0" dirty="0">
                          <a:solidFill>
                            <a:schemeClr val="accent6">
                              <a:lumMod val="75000"/>
                            </a:schemeClr>
                          </a:solidFill>
                          <a:latin typeface="Tahoma" pitchFamily="34" charset="0"/>
                          <a:ea typeface="Tahoma" pitchFamily="34" charset="0"/>
                          <a:cs typeface="Tahoma" pitchFamily="34" charset="0"/>
                        </a:rPr>
                        <a:t>Вознаграждение </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kern="1200" dirty="0">
                          <a:solidFill>
                            <a:schemeClr val="accent6">
                              <a:lumMod val="75000"/>
                            </a:schemeClr>
                          </a:solidFill>
                          <a:latin typeface="Tahoma" pitchFamily="34" charset="0"/>
                          <a:ea typeface="Tahoma" pitchFamily="34" charset="0"/>
                          <a:cs typeface="Tahoma" pitchFamily="34" charset="0"/>
                        </a:rPr>
                        <a:t>1%  годовых от суммы поручительства,  за фактический срок пользования (в днях)</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5"/>
                  </a:ext>
                </a:extLst>
              </a:tr>
              <a:tr h="665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b="1" i="0" dirty="0">
                          <a:solidFill>
                            <a:schemeClr val="accent6">
                              <a:lumMod val="75000"/>
                            </a:schemeClr>
                          </a:solidFill>
                          <a:latin typeface="Tahoma" pitchFamily="34" charset="0"/>
                          <a:ea typeface="Tahoma" pitchFamily="34" charset="0"/>
                          <a:cs typeface="Tahoma" pitchFamily="34" charset="0"/>
                        </a:rPr>
                        <a:t>Требования к заемщику</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tc>
                  <a:txBody>
                    <a:bodyPr/>
                    <a:lstStyle/>
                    <a:p>
                      <a:r>
                        <a:rPr kumimoji="0" lang="ru-RU" sz="1000" b="0" i="0" kern="1200" dirty="0">
                          <a:solidFill>
                            <a:schemeClr val="accent6">
                              <a:lumMod val="75000"/>
                            </a:schemeClr>
                          </a:solidFill>
                          <a:latin typeface="Tahoma" pitchFamily="34" charset="0"/>
                          <a:ea typeface="Tahoma" pitchFamily="34" charset="0"/>
                          <a:cs typeface="Tahoma" pitchFamily="34" charset="0"/>
                        </a:rPr>
                        <a:t>Заявляемый Самозанятым гражданином доход от текущей деятельности должен покрывать расходы на обслуживание и погашение обязательств по Договору с Финансовой организацией;</a:t>
                      </a:r>
                    </a:p>
                    <a:p>
                      <a:r>
                        <a:rPr kumimoji="0" lang="ru-RU" sz="1000" b="0" i="0" kern="1200" dirty="0">
                          <a:solidFill>
                            <a:schemeClr val="accent6">
                              <a:lumMod val="75000"/>
                            </a:schemeClr>
                          </a:solidFill>
                          <a:latin typeface="Tahoma" pitchFamily="34" charset="0"/>
                          <a:ea typeface="Tahoma" pitchFamily="34" charset="0"/>
                          <a:cs typeface="Tahoma" pitchFamily="34" charset="0"/>
                        </a:rPr>
                        <a:t>У Самозанятого гражданина отсутствует отрицательная кредитная история за последние 3 (Три) года, предшествующих дате подачи Заявки на Поручительство Фонда. </a:t>
                      </a:r>
                    </a:p>
                  </a:txBody>
                  <a:tcPr marL="75605" marR="75605" marT="37802" marB="37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111497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272" y="582640"/>
            <a:ext cx="9072563" cy="373468"/>
          </a:xfrm>
        </p:spPr>
        <p:txBody>
          <a:bodyPr>
            <a:normAutofit/>
          </a:bodyPr>
          <a:lstStyle/>
          <a:p>
            <a:pPr algn="ctr"/>
            <a:r>
              <a:rPr lang="ru-RU" sz="1654" b="1" dirty="0">
                <a:solidFill>
                  <a:schemeClr val="accent6">
                    <a:lumMod val="50000"/>
                  </a:schemeClr>
                </a:solidFill>
                <a:latin typeface="Tahoma" pitchFamily="34" charset="0"/>
                <a:ea typeface="Tahoma" pitchFamily="34" charset="0"/>
                <a:cs typeface="Tahoma" pitchFamily="34" charset="0"/>
              </a:rPr>
              <a:t>Национальная гарантийная система</a:t>
            </a:r>
          </a:p>
        </p:txBody>
      </p:sp>
      <p:graphicFrame>
        <p:nvGraphicFramePr>
          <p:cNvPr id="10" name="Таблица 9"/>
          <p:cNvGraphicFramePr>
            <a:graphicFrameLocks noGrp="1"/>
          </p:cNvGraphicFramePr>
          <p:nvPr>
            <p:extLst>
              <p:ext uri="{D42A27DB-BD31-4B8C-83A1-F6EECF244321}">
                <p14:modId xmlns:p14="http://schemas.microsoft.com/office/powerpoint/2010/main" val="3580704351"/>
              </p:ext>
            </p:extLst>
          </p:nvPr>
        </p:nvGraphicFramePr>
        <p:xfrm>
          <a:off x="533896" y="1107083"/>
          <a:ext cx="9417671" cy="4175801"/>
        </p:xfrm>
        <a:graphic>
          <a:graphicData uri="http://schemas.openxmlformats.org/drawingml/2006/table">
            <a:tbl>
              <a:tblPr firstRow="1" bandRow="1">
                <a:tableStyleId>{3B4B98B0-60AC-42C2-AFA5-B58CD77FA1E5}</a:tableStyleId>
              </a:tblPr>
              <a:tblGrid>
                <a:gridCol w="2331801">
                  <a:extLst>
                    <a:ext uri="{9D8B030D-6E8A-4147-A177-3AD203B41FA5}">
                      <a16:colId xmlns:a16="http://schemas.microsoft.com/office/drawing/2014/main" val="20000"/>
                    </a:ext>
                  </a:extLst>
                </a:gridCol>
                <a:gridCol w="1755450">
                  <a:extLst>
                    <a:ext uri="{9D8B030D-6E8A-4147-A177-3AD203B41FA5}">
                      <a16:colId xmlns:a16="http://schemas.microsoft.com/office/drawing/2014/main" val="20001"/>
                    </a:ext>
                  </a:extLst>
                </a:gridCol>
                <a:gridCol w="1493591">
                  <a:extLst>
                    <a:ext uri="{9D8B030D-6E8A-4147-A177-3AD203B41FA5}">
                      <a16:colId xmlns:a16="http://schemas.microsoft.com/office/drawing/2014/main" val="20002"/>
                    </a:ext>
                  </a:extLst>
                </a:gridCol>
                <a:gridCol w="2092816">
                  <a:extLst>
                    <a:ext uri="{9D8B030D-6E8A-4147-A177-3AD203B41FA5}">
                      <a16:colId xmlns:a16="http://schemas.microsoft.com/office/drawing/2014/main" val="20003"/>
                    </a:ext>
                  </a:extLst>
                </a:gridCol>
                <a:gridCol w="1744013">
                  <a:extLst>
                    <a:ext uri="{9D8B030D-6E8A-4147-A177-3AD203B41FA5}">
                      <a16:colId xmlns:a16="http://schemas.microsoft.com/office/drawing/2014/main" val="20004"/>
                    </a:ext>
                  </a:extLst>
                </a:gridCol>
              </a:tblGrid>
              <a:tr h="828652">
                <a:tc>
                  <a:txBody>
                    <a:bodyPr/>
                    <a:lstStyle/>
                    <a:p>
                      <a:pPr algn="ctr"/>
                      <a:r>
                        <a:rPr lang="ru-RU" sz="1200" b="1" kern="1200" dirty="0">
                          <a:solidFill>
                            <a:schemeClr val="tx2">
                              <a:lumMod val="75000"/>
                            </a:schemeClr>
                          </a:solidFill>
                          <a:latin typeface="Tahoma" pitchFamily="34" charset="0"/>
                          <a:ea typeface="Tahoma" pitchFamily="34" charset="0"/>
                          <a:cs typeface="Tahoma" pitchFamily="34" charset="0"/>
                        </a:rPr>
                        <a:t>Участники </a:t>
                      </a:r>
                    </a:p>
                    <a:p>
                      <a:pPr algn="ctr"/>
                      <a:endParaRPr lang="ru-RU" sz="1200" b="1" kern="1200" dirty="0">
                        <a:solidFill>
                          <a:schemeClr val="tx2">
                            <a:lumMod val="75000"/>
                          </a:schemeClr>
                        </a:solidFill>
                        <a:latin typeface="Tahoma" pitchFamily="34" charset="0"/>
                        <a:ea typeface="Tahoma" pitchFamily="34" charset="0"/>
                        <a:cs typeface="Tahoma" pitchFamily="34" charset="0"/>
                      </a:endParaRPr>
                    </a:p>
                  </a:txBody>
                  <a:tcPr marL="75601" marR="75601" marT="37809" marB="378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1" kern="1200" dirty="0">
                          <a:solidFill>
                            <a:schemeClr val="tx2">
                              <a:lumMod val="75000"/>
                            </a:schemeClr>
                          </a:solidFill>
                          <a:latin typeface="Tahoma" pitchFamily="34" charset="0"/>
                          <a:ea typeface="Tahoma" pitchFamily="34" charset="0"/>
                          <a:cs typeface="Tahoma" pitchFamily="34" charset="0"/>
                        </a:rPr>
                        <a:t>Лимиты гарантийной поддержки</a:t>
                      </a:r>
                    </a:p>
                  </a:txBody>
                  <a:tcPr marL="75601" marR="75601" marT="37809" marB="378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solidFill>
                            <a:schemeClr val="tx2">
                              <a:lumMod val="75000"/>
                            </a:schemeClr>
                          </a:solidFill>
                          <a:latin typeface="Tahoma" pitchFamily="34" charset="0"/>
                          <a:ea typeface="Tahoma" pitchFamily="34" charset="0"/>
                          <a:cs typeface="Tahoma" pitchFamily="34" charset="0"/>
                        </a:rPr>
                        <a:t>Продукты</a:t>
                      </a:r>
                    </a:p>
                  </a:txBody>
                  <a:tcPr marL="75601" marR="75601" marT="37809" marB="378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solidFill>
                            <a:schemeClr val="tx2">
                              <a:lumMod val="75000"/>
                            </a:schemeClr>
                          </a:solidFill>
                          <a:latin typeface="Tahoma" pitchFamily="34" charset="0"/>
                          <a:ea typeface="Tahoma" pitchFamily="34" charset="0"/>
                          <a:cs typeface="Tahoma" pitchFamily="34" charset="0"/>
                        </a:rPr>
                        <a:t>Комиссия</a:t>
                      </a:r>
                    </a:p>
                  </a:txBody>
                  <a:tcPr marL="75601" marR="75601" marT="37809" marB="378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solidFill>
                            <a:schemeClr val="tx2">
                              <a:lumMod val="75000"/>
                            </a:schemeClr>
                          </a:solidFill>
                          <a:latin typeface="Tahoma" pitchFamily="34" charset="0"/>
                          <a:ea typeface="Tahoma" pitchFamily="34" charset="0"/>
                          <a:cs typeface="Tahoma" pitchFamily="34" charset="0"/>
                        </a:rPr>
                        <a:t>Порядок</a:t>
                      </a:r>
                      <a:r>
                        <a:rPr lang="ru-RU" sz="1200" baseline="0" dirty="0">
                          <a:solidFill>
                            <a:schemeClr val="tx2">
                              <a:lumMod val="75000"/>
                            </a:schemeClr>
                          </a:solidFill>
                          <a:latin typeface="Tahoma" pitchFamily="34" charset="0"/>
                          <a:ea typeface="Tahoma" pitchFamily="34" charset="0"/>
                          <a:cs typeface="Tahoma" pitchFamily="34" charset="0"/>
                        </a:rPr>
                        <a:t> получения</a:t>
                      </a:r>
                      <a:endParaRPr lang="ru-RU" sz="1200" dirty="0">
                        <a:solidFill>
                          <a:schemeClr val="tx2">
                            <a:lumMod val="75000"/>
                          </a:schemeClr>
                        </a:solidFill>
                        <a:latin typeface="Tahoma" pitchFamily="34" charset="0"/>
                        <a:ea typeface="Tahoma" pitchFamily="34" charset="0"/>
                        <a:cs typeface="Tahoma" pitchFamily="34" charset="0"/>
                      </a:endParaRPr>
                    </a:p>
                  </a:txBody>
                  <a:tcPr marL="75601" marR="75601" marT="37809" marB="378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80848">
                <a:tc>
                  <a:txBody>
                    <a:bodyPr/>
                    <a:lstStyle/>
                    <a:p>
                      <a:endParaRPr lang="ru-RU" sz="1200" dirty="0">
                        <a:latin typeface="Tahoma" pitchFamily="34" charset="0"/>
                        <a:ea typeface="Tahoma" pitchFamily="34" charset="0"/>
                        <a:cs typeface="Tahoma" pitchFamily="34" charset="0"/>
                      </a:endParaRPr>
                    </a:p>
                  </a:txBody>
                  <a:tcPr marL="75601" marR="75601" marT="37809" marB="378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kumimoji="0" lang="ru-RU" sz="1200" b="1" kern="1200" dirty="0">
                          <a:solidFill>
                            <a:schemeClr val="tx2">
                              <a:lumMod val="75000"/>
                            </a:schemeClr>
                          </a:solidFill>
                          <a:latin typeface="Tahoma" pitchFamily="34" charset="0"/>
                          <a:ea typeface="Tahoma" pitchFamily="34" charset="0"/>
                          <a:cs typeface="Tahoma" pitchFamily="34" charset="0"/>
                        </a:rPr>
                        <a:t>от  25 000 000 рублей</a:t>
                      </a:r>
                    </a:p>
                  </a:txBody>
                  <a:tcPr marL="75601" marR="75601" marT="37809" marB="378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FontTx/>
                        <a:buNone/>
                      </a:pPr>
                      <a:r>
                        <a:rPr kumimoji="0" lang="ru-RU" sz="1200" kern="1200" dirty="0">
                          <a:solidFill>
                            <a:schemeClr val="tx2">
                              <a:lumMod val="75000"/>
                            </a:schemeClr>
                          </a:solidFill>
                          <a:latin typeface="Tahoma" pitchFamily="34" charset="0"/>
                          <a:ea typeface="Tahoma" pitchFamily="34" charset="0"/>
                          <a:cs typeface="Tahoma" pitchFamily="34" charset="0"/>
                        </a:rPr>
                        <a:t>независимая гарантия</a:t>
                      </a:r>
                    </a:p>
                    <a:p>
                      <a:pPr algn="ctr">
                        <a:buFontTx/>
                        <a:buNone/>
                      </a:pPr>
                      <a:endParaRPr kumimoji="0" lang="ru-RU" sz="1200" kern="1200" dirty="0">
                        <a:solidFill>
                          <a:schemeClr val="tx2">
                            <a:lumMod val="75000"/>
                          </a:schemeClr>
                        </a:solidFill>
                        <a:latin typeface="Tahoma" pitchFamily="34" charset="0"/>
                        <a:ea typeface="Tahoma" pitchFamily="34" charset="0"/>
                        <a:cs typeface="Tahoma" pitchFamily="34" charset="0"/>
                      </a:endParaRPr>
                    </a:p>
                  </a:txBody>
                  <a:tcPr marL="75601" marR="75601" marT="37809" marB="378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kern="1200" dirty="0">
                          <a:solidFill>
                            <a:schemeClr val="tx2">
                              <a:lumMod val="75000"/>
                            </a:schemeClr>
                          </a:solidFill>
                          <a:latin typeface="Tahoma" pitchFamily="34" charset="0"/>
                          <a:ea typeface="Tahoma" pitchFamily="34" charset="0"/>
                          <a:cs typeface="Tahoma" pitchFamily="34" charset="0"/>
                        </a:rPr>
                        <a:t>0,75% годовых от суммы гарантии за весь срок действия гарантии</a:t>
                      </a:r>
                    </a:p>
                  </a:txBody>
                  <a:tcPr marL="75601" marR="75601" marT="37809" marB="378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kumimoji="0" lang="ru-RU" sz="1200" b="1" kern="1200" dirty="0">
                          <a:solidFill>
                            <a:srgbClr val="008756"/>
                          </a:solidFill>
                          <a:latin typeface="Tahoma" pitchFamily="34" charset="0"/>
                          <a:ea typeface="Tahoma" pitchFamily="34" charset="0"/>
                          <a:cs typeface="Tahoma" pitchFamily="34" charset="0"/>
                        </a:rPr>
                        <a:t>Обращение за гарантийной поддержкой происходит через кредитующий банк/фонд. </a:t>
                      </a:r>
                    </a:p>
                    <a:p>
                      <a:pPr algn="ctr"/>
                      <a:endParaRPr kumimoji="0" lang="ru-RU" sz="1200" b="1" kern="1200" dirty="0">
                        <a:solidFill>
                          <a:srgbClr val="008756"/>
                        </a:solidFill>
                        <a:latin typeface="Tahoma" pitchFamily="34" charset="0"/>
                        <a:ea typeface="Tahoma" pitchFamily="34" charset="0"/>
                        <a:cs typeface="Tahoma" pitchFamily="34" charset="0"/>
                      </a:endParaRPr>
                    </a:p>
                    <a:p>
                      <a:pPr algn="ctr"/>
                      <a:endParaRPr kumimoji="0" lang="ru-RU" sz="1200" b="1" kern="1200" dirty="0">
                        <a:solidFill>
                          <a:srgbClr val="008756"/>
                        </a:solidFill>
                        <a:latin typeface="Tahoma" pitchFamily="34" charset="0"/>
                        <a:ea typeface="Tahoma" pitchFamily="34" charset="0"/>
                        <a:cs typeface="Tahoma" pitchFamily="34" charset="0"/>
                      </a:endParaRPr>
                    </a:p>
                    <a:p>
                      <a:pPr algn="ctr"/>
                      <a:r>
                        <a:rPr kumimoji="0" lang="ru-RU" sz="1200" b="1" kern="1200" dirty="0">
                          <a:solidFill>
                            <a:srgbClr val="008756"/>
                          </a:solidFill>
                          <a:latin typeface="Tahoma" pitchFamily="34" charset="0"/>
                          <a:ea typeface="Tahoma" pitchFamily="34" charset="0"/>
                          <a:cs typeface="Tahoma" pitchFamily="34" charset="0"/>
                        </a:rPr>
                        <a:t>Возможно оформление совместного гарантийного обязательства  РГО</a:t>
                      </a:r>
                      <a:r>
                        <a:rPr kumimoji="0" lang="ru-RU" sz="1200" b="1" kern="1200" baseline="0" dirty="0">
                          <a:solidFill>
                            <a:srgbClr val="008756"/>
                          </a:solidFill>
                          <a:latin typeface="Tahoma" pitchFamily="34" charset="0"/>
                          <a:ea typeface="Tahoma" pitchFamily="34" charset="0"/>
                          <a:cs typeface="Tahoma" pitchFamily="34" charset="0"/>
                        </a:rPr>
                        <a:t> </a:t>
                      </a:r>
                      <a:r>
                        <a:rPr kumimoji="0" lang="ru-RU" sz="1200" b="1" kern="1200" dirty="0">
                          <a:solidFill>
                            <a:srgbClr val="008756"/>
                          </a:solidFill>
                          <a:latin typeface="Tahoma" pitchFamily="34" charset="0"/>
                          <a:ea typeface="Tahoma" pitchFamily="34" charset="0"/>
                          <a:cs typeface="Tahoma" pitchFamily="34" charset="0"/>
                        </a:rPr>
                        <a:t>с АО «Корпорация «МСП» в</a:t>
                      </a:r>
                      <a:r>
                        <a:rPr kumimoji="0" lang="ru-RU" sz="1200" b="1" kern="1200" baseline="0" dirty="0">
                          <a:solidFill>
                            <a:srgbClr val="008756"/>
                          </a:solidFill>
                          <a:latin typeface="Tahoma" pitchFamily="34" charset="0"/>
                          <a:ea typeface="Tahoma" pitchFamily="34" charset="0"/>
                          <a:cs typeface="Tahoma" pitchFamily="34" charset="0"/>
                        </a:rPr>
                        <a:t> режиме «согарантии».</a:t>
                      </a:r>
                      <a:endParaRPr kumimoji="0" lang="ru-RU" sz="1200" b="1" kern="1200" dirty="0">
                        <a:solidFill>
                          <a:srgbClr val="008756"/>
                        </a:solidFill>
                        <a:latin typeface="Tahoma" pitchFamily="34" charset="0"/>
                        <a:ea typeface="Tahoma" pitchFamily="34" charset="0"/>
                        <a:cs typeface="Tahoma" pitchFamily="34" charset="0"/>
                      </a:endParaRPr>
                    </a:p>
                  </a:txBody>
                  <a:tcPr marL="75601" marR="75601" marT="37809" marB="378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44763">
                <a:tc gridSpan="4">
                  <a:txBody>
                    <a:bodyPr/>
                    <a:lstStyle/>
                    <a:p>
                      <a:r>
                        <a:rPr lang="ru-RU" sz="1700" dirty="0">
                          <a:latin typeface="Calibri" pitchFamily="34" charset="0"/>
                          <a:cs typeface="Calibri" pitchFamily="34" charset="0"/>
                        </a:rPr>
                        <a:t>              </a:t>
                      </a:r>
                      <a:r>
                        <a:rPr kumimoji="0" lang="ru-RU" sz="1200" kern="1200" dirty="0">
                          <a:solidFill>
                            <a:schemeClr val="tx2">
                              <a:lumMod val="75000"/>
                            </a:schemeClr>
                          </a:solidFill>
                          <a:latin typeface="Tahoma" pitchFamily="34" charset="0"/>
                          <a:ea typeface="Tahoma" pitchFamily="34" charset="0"/>
                          <a:cs typeface="Tahoma" pitchFamily="34" charset="0"/>
                        </a:rPr>
                        <a:t>                                         АО МСП Банк предоставляет гарантии  в рамках 44- ФЗ, 223-ФЗ</a:t>
                      </a:r>
                    </a:p>
                  </a:txBody>
                  <a:tcPr marL="75601" marR="75601" marT="37809" marB="378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marL="91436" marR="91436"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p>
                  </a:txBody>
                  <a:tcPr marL="91436" marR="91436"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p>
                  </a:txBody>
                  <a:tcPr marL="91436" marR="91436"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715210">
                <a:tc>
                  <a:txBody>
                    <a:bodyPr/>
                    <a:lstStyle/>
                    <a:p>
                      <a:pPr algn="l"/>
                      <a:r>
                        <a:rPr lang="ru-RU" sz="1000" b="1" dirty="0">
                          <a:solidFill>
                            <a:schemeClr val="tx2">
                              <a:lumMod val="75000"/>
                            </a:schemeClr>
                          </a:solidFill>
                          <a:effectLst/>
                          <a:latin typeface="Tahoma" pitchFamily="34" charset="0"/>
                          <a:ea typeface="Tahoma" pitchFamily="34" charset="0"/>
                          <a:cs typeface="Tahoma" pitchFamily="34" charset="0"/>
                        </a:rPr>
                        <a:t>Региональная гарантийная </a:t>
                      </a:r>
                    </a:p>
                    <a:p>
                      <a:pPr algn="l"/>
                      <a:r>
                        <a:rPr lang="ru-RU" sz="1000" b="1" dirty="0">
                          <a:solidFill>
                            <a:schemeClr val="tx2">
                              <a:lumMod val="75000"/>
                            </a:schemeClr>
                          </a:solidFill>
                          <a:effectLst/>
                          <a:latin typeface="Tahoma" pitchFamily="34" charset="0"/>
                          <a:ea typeface="Tahoma" pitchFamily="34" charset="0"/>
                          <a:cs typeface="Tahoma" pitchFamily="34" charset="0"/>
                        </a:rPr>
                        <a:t>организация - </a:t>
                      </a:r>
                    </a:p>
                  </a:txBody>
                  <a:tcPr marL="75601" marR="75601" marT="37809" marB="37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kumimoji="0" lang="ru-RU" sz="1200" b="1" kern="1200" dirty="0">
                          <a:solidFill>
                            <a:schemeClr val="tx2">
                              <a:lumMod val="75000"/>
                            </a:schemeClr>
                          </a:solidFill>
                          <a:latin typeface="Tahoma" pitchFamily="34" charset="0"/>
                          <a:ea typeface="Tahoma" pitchFamily="34" charset="0"/>
                          <a:cs typeface="Tahoma" pitchFamily="34" charset="0"/>
                        </a:rPr>
                        <a:t>до 25 000 000 рублей</a:t>
                      </a:r>
                    </a:p>
                  </a:txBody>
                  <a:tcPr marL="75601" marR="75601" marT="37809" marB="378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ru-RU" sz="1200" kern="1200" dirty="0">
                          <a:solidFill>
                            <a:schemeClr val="tx2">
                              <a:lumMod val="75000"/>
                            </a:schemeClr>
                          </a:solidFill>
                          <a:latin typeface="Tahoma" pitchFamily="34" charset="0"/>
                          <a:ea typeface="Tahoma" pitchFamily="34" charset="0"/>
                          <a:cs typeface="Tahoma" pitchFamily="34" charset="0"/>
                        </a:rPr>
                        <a:t>поручительство</a:t>
                      </a:r>
                    </a:p>
                  </a:txBody>
                  <a:tcPr marL="75601" marR="75601" marT="37809" marB="378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ru-RU" sz="1200" kern="1200" dirty="0">
                          <a:solidFill>
                            <a:schemeClr val="tx2">
                              <a:lumMod val="75000"/>
                            </a:schemeClr>
                          </a:solidFill>
                          <a:latin typeface="Tahoma" pitchFamily="34" charset="0"/>
                          <a:ea typeface="Tahoma" pitchFamily="34" charset="0"/>
                          <a:cs typeface="Tahoma" pitchFamily="34" charset="0"/>
                        </a:rPr>
                        <a:t>от 0,5% до 1% годовых от суммы поручительства, за фактический пользования поручительством, в зависимости от программы предоставления поручительства;</a:t>
                      </a:r>
                    </a:p>
                    <a:p>
                      <a:pPr algn="ctr"/>
                      <a:r>
                        <a:rPr kumimoji="0" lang="ru-RU" sz="1200" kern="1200" dirty="0">
                          <a:solidFill>
                            <a:schemeClr val="tx2">
                              <a:lumMod val="75000"/>
                            </a:schemeClr>
                          </a:solidFill>
                          <a:latin typeface="Tahoma" pitchFamily="34" charset="0"/>
                          <a:ea typeface="Tahoma" pitchFamily="34" charset="0"/>
                          <a:cs typeface="Tahoma" pitchFamily="34" charset="0"/>
                        </a:rPr>
                        <a:t> 0,75% годовых - при согарантии</a:t>
                      </a:r>
                    </a:p>
                  </a:txBody>
                  <a:tcPr marL="75601" marR="75601" marT="37809" marB="378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1" name="Picture 2" descr="C:\Users\Priem\Desktop\1.jpg"/>
          <p:cNvPicPr>
            <a:picLocks noChangeAspect="1" noChangeArrowheads="1"/>
          </p:cNvPicPr>
          <p:nvPr/>
        </p:nvPicPr>
        <p:blipFill>
          <a:blip r:embed="rId2" cstate="print"/>
          <a:srcRect l="1865" t="9236" r="78598" b="7361"/>
          <a:stretch>
            <a:fillRect/>
          </a:stretch>
        </p:blipFill>
        <p:spPr bwMode="auto">
          <a:xfrm>
            <a:off x="892875" y="2093931"/>
            <a:ext cx="1502985" cy="580957"/>
          </a:xfrm>
          <a:prstGeom prst="rect">
            <a:avLst/>
          </a:prstGeom>
          <a:noFill/>
          <a:ln w="9525">
            <a:noFill/>
            <a:miter lim="800000"/>
            <a:headEnd/>
            <a:tailEnd/>
          </a:ln>
          <a:effectLst>
            <a:glow rad="101600">
              <a:schemeClr val="accent5">
                <a:satMod val="175000"/>
                <a:alpha val="40000"/>
              </a:schemeClr>
            </a:glow>
          </a:effectLst>
        </p:spPr>
      </p:pic>
      <p:pic>
        <p:nvPicPr>
          <p:cNvPr id="1026" name="Picture 2" descr="D:\ФОНД МСП отрибутика\Фонд\3.png"/>
          <p:cNvPicPr>
            <a:picLocks noChangeAspect="1" noChangeArrowheads="1"/>
          </p:cNvPicPr>
          <p:nvPr/>
        </p:nvPicPr>
        <p:blipFill>
          <a:blip r:embed="rId3" cstate="print"/>
          <a:srcRect/>
          <a:stretch>
            <a:fillRect/>
          </a:stretch>
        </p:blipFill>
        <p:spPr bwMode="auto">
          <a:xfrm>
            <a:off x="731427" y="3967749"/>
            <a:ext cx="1825879" cy="1001989"/>
          </a:xfrm>
          <a:prstGeom prst="rect">
            <a:avLst/>
          </a:prstGeom>
          <a:noFill/>
          <a:effectLst>
            <a:glow rad="101600">
              <a:schemeClr val="accent5">
                <a:satMod val="175000"/>
                <a:alpha val="40000"/>
              </a:schemeClr>
            </a:glow>
          </a:effectLst>
        </p:spPr>
      </p:pic>
      <p:pic>
        <p:nvPicPr>
          <p:cNvPr id="1027" name="Picture 3" descr="N:\docs\Эксперт РА\images.png"/>
          <p:cNvPicPr>
            <a:picLocks noChangeAspect="1" noChangeArrowheads="1"/>
          </p:cNvPicPr>
          <p:nvPr/>
        </p:nvPicPr>
        <p:blipFill>
          <a:blip r:embed="rId4" cstate="print"/>
          <a:srcRect/>
          <a:stretch>
            <a:fillRect/>
          </a:stretch>
        </p:blipFill>
        <p:spPr bwMode="auto">
          <a:xfrm>
            <a:off x="908709" y="2995662"/>
            <a:ext cx="1206420" cy="439558"/>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756" y="770146"/>
            <a:ext cx="9072563" cy="504031"/>
          </a:xfrm>
        </p:spPr>
        <p:txBody>
          <a:bodyPr>
            <a:normAutofit fontScale="90000"/>
          </a:bodyPr>
          <a:lstStyle/>
          <a:p>
            <a:pPr algn="ctr"/>
            <a:r>
              <a:rPr lang="ru-RU" sz="2315" b="1" dirty="0"/>
              <a:t>Преимущества использования гарантийной поддержки</a:t>
            </a:r>
            <a:br>
              <a:rPr lang="ru-RU" sz="2150" b="1" dirty="0">
                <a:solidFill>
                  <a:srgbClr val="3B914F"/>
                </a:solidFill>
              </a:rPr>
            </a:br>
            <a:endParaRPr lang="ru-RU" sz="2150" b="1" dirty="0"/>
          </a:p>
        </p:txBody>
      </p:sp>
      <p:sp>
        <p:nvSpPr>
          <p:cNvPr id="3" name="Содержимое 2"/>
          <p:cNvSpPr>
            <a:spLocks noGrp="1"/>
          </p:cNvSpPr>
          <p:nvPr>
            <p:ph idx="1"/>
          </p:nvPr>
        </p:nvSpPr>
        <p:spPr>
          <a:xfrm>
            <a:off x="681529" y="1272619"/>
            <a:ext cx="8537015" cy="4396273"/>
          </a:xfrm>
        </p:spPr>
        <p:txBody>
          <a:bodyPr>
            <a:normAutofit fontScale="55000" lnSpcReduction="20000"/>
          </a:bodyPr>
          <a:lstStyle/>
          <a:p>
            <a:pPr>
              <a:lnSpc>
                <a:spcPct val="150000"/>
              </a:lnSpc>
              <a:buClr>
                <a:srgbClr val="00B050"/>
              </a:buClr>
              <a:buFont typeface="Wingdings" pitchFamily="2" charset="2"/>
              <a:buChar char="ü"/>
            </a:pPr>
            <a:r>
              <a:rPr lang="ru-RU" sz="1984" b="1" dirty="0">
                <a:solidFill>
                  <a:schemeClr val="tx2">
                    <a:lumMod val="75000"/>
                  </a:schemeClr>
                </a:solidFill>
                <a:latin typeface="Tahoma" pitchFamily="34" charset="0"/>
                <a:ea typeface="Tahoma" pitchFamily="34" charset="0"/>
                <a:cs typeface="Tahoma" pitchFamily="34" charset="0"/>
              </a:rPr>
              <a:t>возможность </a:t>
            </a:r>
            <a:r>
              <a:rPr lang="ru-RU" sz="1984" b="1" dirty="0">
                <a:solidFill>
                  <a:srgbClr val="008756"/>
                </a:solidFill>
                <a:latin typeface="Tahoma" pitchFamily="34" charset="0"/>
                <a:ea typeface="Tahoma" pitchFamily="34" charset="0"/>
                <a:cs typeface="Tahoma" pitchFamily="34" charset="0"/>
              </a:rPr>
              <a:t>привлечения большего объема финансирования при недостатке залогового обеспечения </a:t>
            </a:r>
            <a:r>
              <a:rPr lang="ru-RU" sz="1984" b="1" dirty="0">
                <a:solidFill>
                  <a:schemeClr val="tx2">
                    <a:lumMod val="75000"/>
                  </a:schemeClr>
                </a:solidFill>
                <a:latin typeface="Tahoma" pitchFamily="34" charset="0"/>
                <a:ea typeface="Tahoma" pitchFamily="34" charset="0"/>
                <a:cs typeface="Tahoma" pitchFamily="34" charset="0"/>
              </a:rPr>
              <a:t>у заемщика;</a:t>
            </a:r>
          </a:p>
          <a:p>
            <a:pPr>
              <a:lnSpc>
                <a:spcPct val="150000"/>
              </a:lnSpc>
              <a:buClr>
                <a:srgbClr val="00B050"/>
              </a:buClr>
              <a:buFont typeface="Wingdings" pitchFamily="2" charset="2"/>
              <a:buChar char="ü"/>
            </a:pPr>
            <a:r>
              <a:rPr lang="ru-RU" sz="1984" b="1" dirty="0">
                <a:solidFill>
                  <a:srgbClr val="008756"/>
                </a:solidFill>
                <a:latin typeface="Tahoma" pitchFamily="34" charset="0"/>
                <a:ea typeface="Tahoma" pitchFamily="34" charset="0"/>
                <a:cs typeface="Tahoma" pitchFamily="34" charset="0"/>
              </a:rPr>
              <a:t>простой алгоритм получения поддержки </a:t>
            </a:r>
            <a:r>
              <a:rPr lang="ru-RU" sz="1984" b="1" dirty="0">
                <a:solidFill>
                  <a:schemeClr val="tx2">
                    <a:lumMod val="75000"/>
                  </a:schemeClr>
                </a:solidFill>
                <a:latin typeface="Tahoma" pitchFamily="34" charset="0"/>
                <a:ea typeface="Tahoma" pitchFamily="34" charset="0"/>
                <a:cs typeface="Tahoma" pitchFamily="34" charset="0"/>
              </a:rPr>
              <a:t>– пакет документов  на оформление поручительства формируется кредитором из кредитного досье и разграничен по лимитам поручительства (до 5 млн. руб. - свыше 25 млн. руб.);</a:t>
            </a:r>
          </a:p>
          <a:p>
            <a:pPr>
              <a:lnSpc>
                <a:spcPct val="150000"/>
              </a:lnSpc>
              <a:buClr>
                <a:srgbClr val="00B050"/>
              </a:buClr>
              <a:buFont typeface="Wingdings" pitchFamily="2" charset="2"/>
              <a:buChar char="ü"/>
            </a:pPr>
            <a:r>
              <a:rPr lang="ru-RU" sz="1984" b="1" dirty="0">
                <a:solidFill>
                  <a:srgbClr val="008756"/>
                </a:solidFill>
                <a:latin typeface="Tahoma" pitchFamily="34" charset="0"/>
                <a:ea typeface="Tahoma" pitchFamily="34" charset="0"/>
                <a:cs typeface="Tahoma" pitchFamily="34" charset="0"/>
              </a:rPr>
              <a:t>возможность экономии</a:t>
            </a:r>
            <a:r>
              <a:rPr lang="ru-RU" sz="1984" b="1" dirty="0">
                <a:solidFill>
                  <a:schemeClr val="tx2">
                    <a:lumMod val="75000"/>
                  </a:schemeClr>
                </a:solidFill>
                <a:latin typeface="Tahoma" pitchFamily="34" charset="0"/>
                <a:ea typeface="Tahoma" pitchFamily="34" charset="0"/>
                <a:cs typeface="Tahoma" pitchFamily="34" charset="0"/>
              </a:rPr>
              <a:t> средств заемщика за счет снижения затрат на оценку и страхование объекта залога;</a:t>
            </a:r>
          </a:p>
          <a:p>
            <a:pPr>
              <a:lnSpc>
                <a:spcPct val="150000"/>
              </a:lnSpc>
              <a:buClr>
                <a:srgbClr val="00B050"/>
              </a:buClr>
              <a:buFont typeface="Wingdings" pitchFamily="2" charset="2"/>
              <a:buChar char="ü"/>
            </a:pPr>
            <a:r>
              <a:rPr lang="ru-RU" sz="1984" b="1" dirty="0">
                <a:solidFill>
                  <a:schemeClr val="tx2">
                    <a:lumMod val="75000"/>
                  </a:schemeClr>
                </a:solidFill>
                <a:latin typeface="Tahoma" pitchFamily="34" charset="0"/>
                <a:ea typeface="Tahoma" pitchFamily="34" charset="0"/>
                <a:cs typeface="Tahoma" pitchFamily="34" charset="0"/>
              </a:rPr>
              <a:t> простота расчета- </a:t>
            </a:r>
            <a:r>
              <a:rPr lang="ru-RU" sz="1984" b="1" dirty="0">
                <a:solidFill>
                  <a:srgbClr val="008756"/>
                </a:solidFill>
                <a:latin typeface="Tahoma" pitchFamily="34" charset="0"/>
                <a:ea typeface="Tahoma" pitchFamily="34" charset="0"/>
                <a:cs typeface="Tahoma" pitchFamily="34" charset="0"/>
              </a:rPr>
              <a:t>сумма поручительства не дисконтируется </a:t>
            </a:r>
            <a:r>
              <a:rPr lang="ru-RU" sz="1984" b="1" dirty="0">
                <a:solidFill>
                  <a:schemeClr val="tx2">
                    <a:lumMod val="75000"/>
                  </a:schemeClr>
                </a:solidFill>
                <a:latin typeface="Tahoma" pitchFamily="34" charset="0"/>
                <a:ea typeface="Tahoma" pitchFamily="34" charset="0"/>
                <a:cs typeface="Tahoma" pitchFamily="34" charset="0"/>
              </a:rPr>
              <a:t>и принимается кредитором к расчету в соотношении 1:1, что удобно для кредитора и не требует дополнительных временных затрат на реализацию залогового актива;</a:t>
            </a:r>
          </a:p>
          <a:p>
            <a:pPr>
              <a:lnSpc>
                <a:spcPct val="150000"/>
              </a:lnSpc>
              <a:buClr>
                <a:srgbClr val="00B050"/>
              </a:buClr>
              <a:buFont typeface="Wingdings" pitchFamily="2" charset="2"/>
              <a:buChar char="ü"/>
            </a:pPr>
            <a:r>
              <a:rPr lang="ru-RU" sz="1984" b="1" dirty="0">
                <a:solidFill>
                  <a:srgbClr val="008756"/>
                </a:solidFill>
                <a:latin typeface="Tahoma" pitchFamily="34" charset="0"/>
                <a:ea typeface="Tahoma" pitchFamily="34" charset="0"/>
                <a:cs typeface="Tahoma" pitchFamily="34" charset="0"/>
              </a:rPr>
              <a:t>понятные требования к получателю поддержки </a:t>
            </a:r>
            <a:r>
              <a:rPr lang="ru-RU" sz="1984" b="1" dirty="0">
                <a:solidFill>
                  <a:schemeClr val="tx2">
                    <a:lumMod val="75000"/>
                  </a:schemeClr>
                </a:solidFill>
                <a:latin typeface="Tahoma" pitchFamily="34" charset="0"/>
                <a:ea typeface="Tahoma" pitchFamily="34" charset="0"/>
                <a:cs typeface="Tahoma" pitchFamily="34" charset="0"/>
              </a:rPr>
              <a:t>- в целом соответствуют подходам финансирующих банков;</a:t>
            </a:r>
          </a:p>
          <a:p>
            <a:pPr>
              <a:lnSpc>
                <a:spcPct val="150000"/>
              </a:lnSpc>
              <a:buClr>
                <a:srgbClr val="00B050"/>
              </a:buClr>
              <a:buFont typeface="Wingdings" pitchFamily="2" charset="2"/>
              <a:buChar char="ü"/>
            </a:pPr>
            <a:r>
              <a:rPr lang="ru-RU" sz="1984" b="1" dirty="0">
                <a:solidFill>
                  <a:srgbClr val="008756"/>
                </a:solidFill>
                <a:latin typeface="Tahoma" pitchFamily="34" charset="0"/>
                <a:ea typeface="Tahoma" pitchFamily="34" charset="0"/>
                <a:cs typeface="Tahoma" pitchFamily="34" charset="0"/>
              </a:rPr>
              <a:t>более низкая процентная ставка по кредиту/займу, </a:t>
            </a:r>
            <a:r>
              <a:rPr lang="ru-RU" sz="1984" b="1" dirty="0">
                <a:solidFill>
                  <a:schemeClr val="tx2">
                    <a:lumMod val="75000"/>
                  </a:schemeClr>
                </a:solidFill>
                <a:latin typeface="Tahoma" pitchFamily="34" charset="0"/>
                <a:ea typeface="Tahoma" pitchFamily="34" charset="0"/>
                <a:cs typeface="Tahoma" pitchFamily="34" charset="0"/>
              </a:rPr>
              <a:t>поскольку он является залоговым (обеспеченным);</a:t>
            </a:r>
          </a:p>
          <a:p>
            <a:pPr>
              <a:lnSpc>
                <a:spcPct val="150000"/>
              </a:lnSpc>
              <a:buClr>
                <a:srgbClr val="00B050"/>
              </a:buClr>
              <a:buFont typeface="Wingdings" pitchFamily="2" charset="2"/>
              <a:buChar char="ü"/>
            </a:pPr>
            <a:r>
              <a:rPr lang="ru-RU" sz="1984" b="1" dirty="0">
                <a:solidFill>
                  <a:srgbClr val="008756"/>
                </a:solidFill>
                <a:latin typeface="Tahoma" pitchFamily="34" charset="0"/>
                <a:ea typeface="Tahoma" pitchFamily="34" charset="0"/>
                <a:cs typeface="Tahoma" pitchFamily="34" charset="0"/>
              </a:rPr>
              <a:t>одни из самых низких в РФ ставок комиссионного вознаграждения </a:t>
            </a:r>
            <a:r>
              <a:rPr lang="ru-RU" sz="1984" b="1" dirty="0">
                <a:solidFill>
                  <a:schemeClr val="tx2">
                    <a:lumMod val="75000"/>
                  </a:schemeClr>
                </a:solidFill>
                <a:latin typeface="Tahoma" pitchFamily="34" charset="0"/>
                <a:ea typeface="Tahoma" pitchFamily="34" charset="0"/>
                <a:cs typeface="Tahoma" pitchFamily="34" charset="0"/>
              </a:rPr>
              <a:t>за услугу поручительства ( от 0,5% до 1% годовых), возможность уплаты комиссионного вознаграждения за поручительство в рассрочку;</a:t>
            </a:r>
          </a:p>
          <a:p>
            <a:pPr>
              <a:lnSpc>
                <a:spcPct val="150000"/>
              </a:lnSpc>
              <a:buClr>
                <a:srgbClr val="00B050"/>
              </a:buClr>
              <a:buFont typeface="Wingdings" pitchFamily="2" charset="2"/>
              <a:buChar char="ü"/>
            </a:pPr>
            <a:r>
              <a:rPr lang="ru-RU" sz="1984" b="1" dirty="0">
                <a:solidFill>
                  <a:srgbClr val="008756"/>
                </a:solidFill>
                <a:latin typeface="Tahoma" pitchFamily="34" charset="0"/>
                <a:ea typeface="Tahoma" pitchFamily="34" charset="0"/>
                <a:cs typeface="Tahoma" pitchFamily="34" charset="0"/>
              </a:rPr>
              <a:t>сжатые</a:t>
            </a:r>
            <a:r>
              <a:rPr lang="ru-RU" sz="1984" b="1" dirty="0">
                <a:solidFill>
                  <a:schemeClr val="tx2">
                    <a:lumMod val="75000"/>
                  </a:schemeClr>
                </a:solidFill>
                <a:latin typeface="Tahoma" pitchFamily="34" charset="0"/>
                <a:ea typeface="Tahoma" pitchFamily="34" charset="0"/>
                <a:cs typeface="Tahoma" pitchFamily="34" charset="0"/>
              </a:rPr>
              <a:t>, фиксированные </a:t>
            </a:r>
            <a:r>
              <a:rPr lang="ru-RU" sz="1984" b="1" dirty="0">
                <a:solidFill>
                  <a:srgbClr val="008756"/>
                </a:solidFill>
                <a:latin typeface="Tahoma" pitchFamily="34" charset="0"/>
                <a:ea typeface="Tahoma" pitchFamily="34" charset="0"/>
                <a:cs typeface="Tahoma" pitchFamily="34" charset="0"/>
              </a:rPr>
              <a:t>сроки рассмотрения заявки на поручительство- </a:t>
            </a:r>
            <a:r>
              <a:rPr lang="ru-RU" sz="1984" b="1" dirty="0">
                <a:solidFill>
                  <a:schemeClr val="tx2">
                    <a:lumMod val="75000"/>
                  </a:schemeClr>
                </a:solidFill>
                <a:latin typeface="Tahoma" pitchFamily="34" charset="0"/>
                <a:ea typeface="Tahoma" pitchFamily="34" charset="0"/>
                <a:cs typeface="Tahoma" pitchFamily="34" charset="0"/>
              </a:rPr>
              <a:t>не более 5 рабочих дней.</a:t>
            </a:r>
          </a:p>
          <a:p>
            <a:pPr>
              <a:lnSpc>
                <a:spcPct val="150000"/>
              </a:lnSpc>
              <a:buClr>
                <a:srgbClr val="00B050"/>
              </a:buClr>
              <a:buFont typeface="Wingdings" pitchFamily="2" charset="2"/>
              <a:buChar char="ü"/>
            </a:pPr>
            <a:endParaRPr lang="ru-RU" sz="1984" b="1" dirty="0">
              <a:solidFill>
                <a:schemeClr val="tx2">
                  <a:lumMod val="75000"/>
                </a:schemeClr>
              </a:solidFill>
              <a:latin typeface="Tahoma" pitchFamily="34" charset="0"/>
              <a:ea typeface="Tahoma" pitchFamily="34" charset="0"/>
              <a:cs typeface="Tahoma" pitchFamily="34" charset="0"/>
            </a:endParaRPr>
          </a:p>
          <a:p>
            <a:pPr algn="ctr">
              <a:buClr>
                <a:srgbClr val="00B050"/>
              </a:buClr>
              <a:buNone/>
            </a:pPr>
            <a:endParaRPr lang="ru-RU" sz="3886" b="1" dirty="0">
              <a:solidFill>
                <a:srgbClr val="3B914F"/>
              </a:solidFill>
              <a:latin typeface="+mj-lt"/>
              <a:ea typeface="+mj-ea"/>
              <a:cs typeface="+mj-cs"/>
            </a:endParaRPr>
          </a:p>
        </p:txBody>
      </p:sp>
    </p:spTree>
    <p:extLst>
      <p:ext uri="{BB962C8B-B14F-4D97-AF65-F5344CB8AC3E}">
        <p14:creationId xmlns:p14="http://schemas.microsoft.com/office/powerpoint/2010/main" val="4287860144"/>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C:\Users\Priem\Desktop\новые лого\Новая папка (2)\лого бел.png"/>
          <p:cNvPicPr/>
          <p:nvPr/>
        </p:nvPicPr>
        <p:blipFill>
          <a:blip r:embed="rId2" cstate="print"/>
          <a:srcRect/>
          <a:stretch>
            <a:fillRect/>
          </a:stretch>
        </p:blipFill>
        <p:spPr bwMode="auto">
          <a:xfrm>
            <a:off x="8467537" y="4607169"/>
            <a:ext cx="1472716" cy="858428"/>
          </a:xfrm>
          <a:prstGeom prst="rect">
            <a:avLst/>
          </a:prstGeom>
          <a:noFill/>
          <a:ln w="9525">
            <a:noFill/>
            <a:miter lim="800000"/>
            <a:headEnd/>
            <a:tailEnd/>
          </a:ln>
        </p:spPr>
      </p:pic>
      <p:sp>
        <p:nvSpPr>
          <p:cNvPr id="4" name="Объект 3">
            <a:extLst>
              <a:ext uri="{FF2B5EF4-FFF2-40B4-BE49-F238E27FC236}">
                <a16:creationId xmlns:a16="http://schemas.microsoft.com/office/drawing/2014/main" id="{C481B305-FE9A-4649-8C5E-891F46FBCECF}"/>
              </a:ext>
            </a:extLst>
          </p:cNvPr>
          <p:cNvSpPr>
            <a:spLocks noGrp="1"/>
          </p:cNvSpPr>
          <p:nvPr>
            <p:ph idx="1"/>
          </p:nvPr>
        </p:nvSpPr>
        <p:spPr>
          <a:xfrm>
            <a:off x="490031" y="1120170"/>
            <a:ext cx="9072561" cy="3890151"/>
          </a:xfrm>
        </p:spPr>
        <p:txBody>
          <a:bodyPr>
            <a:normAutofit/>
          </a:bodyPr>
          <a:lstStyle/>
          <a:p>
            <a:pPr algn="just">
              <a:buNone/>
              <a:defRPr/>
            </a:pPr>
            <a:endParaRPr lang="ru-RU" b="1" dirty="0">
              <a:solidFill>
                <a:srgbClr val="00B050"/>
              </a:solidFill>
              <a:latin typeface="Tahoma" pitchFamily="34" charset="0"/>
              <a:ea typeface="Tahoma" pitchFamily="34" charset="0"/>
              <a:cs typeface="Tahoma" pitchFamily="34" charset="0"/>
            </a:endParaRPr>
          </a:p>
          <a:p>
            <a:pPr algn="just">
              <a:buNone/>
              <a:defRPr/>
            </a:pPr>
            <a:r>
              <a:rPr lang="ru-RU" sz="1819" b="1" dirty="0">
                <a:solidFill>
                  <a:srgbClr val="00B050"/>
                </a:solidFill>
                <a:latin typeface="Tahoma" pitchFamily="34" charset="0"/>
                <a:ea typeface="Tahoma" pitchFamily="34" charset="0"/>
                <a:cs typeface="Tahoma" pitchFamily="34" charset="0"/>
              </a:rPr>
              <a:t>Мы находимся: ул. </a:t>
            </a:r>
            <a:r>
              <a:rPr lang="ru-RU" sz="1819" b="1" dirty="0" err="1">
                <a:solidFill>
                  <a:srgbClr val="00B050"/>
                </a:solidFill>
                <a:latin typeface="Tahoma" pitchFamily="34" charset="0"/>
                <a:ea typeface="Tahoma" pitchFamily="34" charset="0"/>
                <a:cs typeface="Tahoma" pitchFamily="34" charset="0"/>
              </a:rPr>
              <a:t>Мало-Тобольская</a:t>
            </a:r>
            <a:r>
              <a:rPr lang="ru-RU" sz="1819" b="1" dirty="0">
                <a:solidFill>
                  <a:srgbClr val="00B050"/>
                </a:solidFill>
                <a:latin typeface="Tahoma" pitchFamily="34" charset="0"/>
                <a:ea typeface="Tahoma" pitchFamily="34" charset="0"/>
                <a:cs typeface="Tahoma" pitchFamily="34" charset="0"/>
              </a:rPr>
              <a:t>, 19 </a:t>
            </a:r>
            <a:r>
              <a:rPr lang="ru-RU" sz="1819" b="1" dirty="0" err="1">
                <a:solidFill>
                  <a:srgbClr val="00B050"/>
                </a:solidFill>
                <a:latin typeface="Tahoma" pitchFamily="34" charset="0"/>
                <a:ea typeface="Tahoma" pitchFamily="34" charset="0"/>
                <a:cs typeface="Tahoma" pitchFamily="34" charset="0"/>
              </a:rPr>
              <a:t>каб</a:t>
            </a:r>
            <a:r>
              <a:rPr lang="ru-RU" sz="1819" b="1" dirty="0">
                <a:solidFill>
                  <a:srgbClr val="00B050"/>
                </a:solidFill>
                <a:latin typeface="Tahoma" pitchFamily="34" charset="0"/>
                <a:ea typeface="Tahoma" pitchFamily="34" charset="0"/>
                <a:cs typeface="Tahoma" pitchFamily="34" charset="0"/>
              </a:rPr>
              <a:t>. 306, </a:t>
            </a:r>
            <a:r>
              <a:rPr lang="ru-RU" sz="1819" b="1" dirty="0" err="1">
                <a:solidFill>
                  <a:srgbClr val="00B050"/>
                </a:solidFill>
                <a:latin typeface="Tahoma" pitchFamily="34" charset="0"/>
                <a:ea typeface="Tahoma" pitchFamily="34" charset="0"/>
                <a:cs typeface="Tahoma" pitchFamily="34" charset="0"/>
              </a:rPr>
              <a:t>каб</a:t>
            </a:r>
            <a:r>
              <a:rPr lang="ru-RU" sz="1819" b="1" dirty="0">
                <a:solidFill>
                  <a:srgbClr val="00B050"/>
                </a:solidFill>
                <a:latin typeface="Tahoma" pitchFamily="34" charset="0"/>
                <a:ea typeface="Tahoma" pitchFamily="34" charset="0"/>
                <a:cs typeface="Tahoma" pitchFamily="34" charset="0"/>
              </a:rPr>
              <a:t>. 308</a:t>
            </a:r>
          </a:p>
          <a:p>
            <a:pPr algn="just">
              <a:buNone/>
              <a:defRPr/>
            </a:pPr>
            <a:r>
              <a:rPr lang="ru-RU" sz="1819" b="1" dirty="0">
                <a:solidFill>
                  <a:srgbClr val="00B050"/>
                </a:solidFill>
                <a:latin typeface="Tahoma" pitchFamily="34" charset="0"/>
                <a:ea typeface="Tahoma" pitchFamily="34" charset="0"/>
                <a:cs typeface="Tahoma" pitchFamily="34" charset="0"/>
              </a:rPr>
              <a:t>                                 тел. 8 800 222 83 22 </a:t>
            </a:r>
            <a:r>
              <a:rPr lang="ru-RU" sz="1819" b="1" dirty="0" err="1">
                <a:solidFill>
                  <a:srgbClr val="00B050"/>
                </a:solidFill>
                <a:latin typeface="Tahoma" pitchFamily="34" charset="0"/>
                <a:ea typeface="Tahoma" pitchFamily="34" charset="0"/>
                <a:cs typeface="Tahoma" pitchFamily="34" charset="0"/>
              </a:rPr>
              <a:t>вн</a:t>
            </a:r>
            <a:r>
              <a:rPr lang="ru-RU" sz="1819" b="1" dirty="0">
                <a:solidFill>
                  <a:srgbClr val="00B050"/>
                </a:solidFill>
                <a:latin typeface="Tahoma" pitchFamily="34" charset="0"/>
                <a:ea typeface="Tahoma" pitchFamily="34" charset="0"/>
                <a:cs typeface="Tahoma" pitchFamily="34" charset="0"/>
              </a:rPr>
              <a:t>. 112, 113, 114</a:t>
            </a:r>
          </a:p>
          <a:p>
            <a:pPr algn="just">
              <a:buNone/>
              <a:defRPr/>
            </a:pPr>
            <a:endParaRPr lang="ru-RU" sz="1819" b="1" dirty="0">
              <a:solidFill>
                <a:srgbClr val="00B050"/>
              </a:solidFill>
              <a:latin typeface="Tahoma" pitchFamily="34" charset="0"/>
              <a:ea typeface="Tahoma" pitchFamily="34" charset="0"/>
              <a:cs typeface="Tahoma" pitchFamily="34" charset="0"/>
            </a:endParaRPr>
          </a:p>
          <a:p>
            <a:pPr algn="just">
              <a:buNone/>
              <a:defRPr/>
            </a:pPr>
            <a:endParaRPr lang="ru-RU" sz="1819" b="1" dirty="0">
              <a:solidFill>
                <a:srgbClr val="00B050"/>
              </a:solidFill>
              <a:latin typeface="Tahoma" pitchFamily="34" charset="0"/>
              <a:ea typeface="Tahoma" pitchFamily="34" charset="0"/>
              <a:cs typeface="Tahoma" pitchFamily="34" charset="0"/>
            </a:endParaRPr>
          </a:p>
          <a:p>
            <a:pPr algn="just">
              <a:buNone/>
              <a:defRPr/>
            </a:pPr>
            <a:r>
              <a:rPr lang="ru-RU" sz="992" dirty="0">
                <a:solidFill>
                  <a:srgbClr val="00B050"/>
                </a:solidFill>
                <a:latin typeface="Tahoma" pitchFamily="34" charset="0"/>
                <a:ea typeface="Tahoma" pitchFamily="34" charset="0"/>
                <a:cs typeface="Tahoma" pitchFamily="34" charset="0"/>
              </a:rPr>
              <a:t>Специалист по оценке кредитных рисков:</a:t>
            </a:r>
            <a:r>
              <a:rPr lang="ru-RU" sz="1323" dirty="0">
                <a:solidFill>
                  <a:srgbClr val="00B050"/>
                </a:solidFill>
                <a:latin typeface="Tahoma" pitchFamily="34" charset="0"/>
                <a:ea typeface="Tahoma" pitchFamily="34" charset="0"/>
                <a:cs typeface="Tahoma" pitchFamily="34" charset="0"/>
              </a:rPr>
              <a:t> </a:t>
            </a:r>
            <a:r>
              <a:rPr lang="ru-RU" sz="1323" b="1" dirty="0">
                <a:solidFill>
                  <a:srgbClr val="00B050"/>
                </a:solidFill>
                <a:latin typeface="Tahoma" pitchFamily="34" charset="0"/>
                <a:ea typeface="Tahoma" pitchFamily="34" charset="0"/>
                <a:cs typeface="Tahoma" pitchFamily="34" charset="0"/>
              </a:rPr>
              <a:t>Абдулина Оксана </a:t>
            </a:r>
            <a:r>
              <a:rPr lang="ru-RU" sz="992" dirty="0">
                <a:solidFill>
                  <a:srgbClr val="00B050"/>
                </a:solidFill>
                <a:latin typeface="Tahoma" pitchFamily="34" charset="0"/>
                <a:ea typeface="Tahoma" pitchFamily="34" charset="0"/>
                <a:cs typeface="Tahoma" pitchFamily="34" charset="0"/>
              </a:rPr>
              <a:t>тел.</a:t>
            </a:r>
            <a:r>
              <a:rPr lang="ru-RU" sz="1323" dirty="0">
                <a:solidFill>
                  <a:srgbClr val="00B050"/>
                </a:solidFill>
                <a:latin typeface="Tahoma" pitchFamily="34" charset="0"/>
                <a:ea typeface="Tahoma" pitchFamily="34" charset="0"/>
                <a:cs typeface="Tahoma" pitchFamily="34" charset="0"/>
              </a:rPr>
              <a:t> 8 906 943 58 61, </a:t>
            </a:r>
            <a:r>
              <a:rPr lang="en-US" sz="992" dirty="0"/>
              <a:t>e-mail:</a:t>
            </a:r>
            <a:r>
              <a:rPr lang="en-US" sz="1323" dirty="0"/>
              <a:t> </a:t>
            </a:r>
            <a:r>
              <a:rPr lang="en-US" sz="1323" u="sng" dirty="0">
                <a:hlinkClick r:id="rId3"/>
              </a:rPr>
              <a:t>abdulina@altfond.ru</a:t>
            </a:r>
            <a:endParaRPr lang="ru-RU" sz="1323" dirty="0">
              <a:solidFill>
                <a:srgbClr val="00B050"/>
              </a:solidFill>
              <a:latin typeface="Tahoma" pitchFamily="34" charset="0"/>
              <a:ea typeface="Tahoma" pitchFamily="34" charset="0"/>
              <a:cs typeface="Tahoma" pitchFamily="34" charset="0"/>
            </a:endParaRPr>
          </a:p>
          <a:p>
            <a:pPr algn="just">
              <a:buNone/>
              <a:defRPr/>
            </a:pPr>
            <a:endParaRPr lang="ru-RU" sz="1323" dirty="0">
              <a:solidFill>
                <a:srgbClr val="00B050"/>
              </a:solidFill>
              <a:latin typeface="Tahoma" pitchFamily="34" charset="0"/>
              <a:ea typeface="Tahoma" pitchFamily="34" charset="0"/>
              <a:cs typeface="Tahoma" pitchFamily="34" charset="0"/>
            </a:endParaRPr>
          </a:p>
          <a:p>
            <a:pPr algn="just">
              <a:buNone/>
              <a:defRPr/>
            </a:pPr>
            <a:r>
              <a:rPr lang="ru-RU" sz="1323" dirty="0">
                <a:solidFill>
                  <a:srgbClr val="00B050"/>
                </a:solidFill>
                <a:latin typeface="Tahoma" pitchFamily="34" charset="0"/>
                <a:ea typeface="Tahoma" pitchFamily="34" charset="0"/>
                <a:cs typeface="Tahoma" pitchFamily="34" charset="0"/>
              </a:rPr>
              <a:t>      </a:t>
            </a:r>
          </a:p>
          <a:p>
            <a:pPr algn="just">
              <a:buNone/>
              <a:defRPr/>
            </a:pPr>
            <a:r>
              <a:rPr lang="ru-RU" sz="992" dirty="0">
                <a:solidFill>
                  <a:srgbClr val="00B050"/>
                </a:solidFill>
                <a:latin typeface="Tahoma" pitchFamily="34" charset="0"/>
                <a:ea typeface="Tahoma" pitchFamily="34" charset="0"/>
                <a:cs typeface="Tahoma" pitchFamily="34" charset="0"/>
              </a:rPr>
              <a:t>Специалист по оценке кредитных рисков: </a:t>
            </a:r>
            <a:r>
              <a:rPr lang="ru-RU" sz="1323" b="1" dirty="0">
                <a:solidFill>
                  <a:srgbClr val="00B050"/>
                </a:solidFill>
                <a:latin typeface="Tahoma" pitchFamily="34" charset="0"/>
                <a:ea typeface="Tahoma" pitchFamily="34" charset="0"/>
                <a:cs typeface="Tahoma" pitchFamily="34" charset="0"/>
              </a:rPr>
              <a:t>Сайденцаль Марина </a:t>
            </a:r>
            <a:r>
              <a:rPr lang="ru-RU" sz="992" dirty="0">
                <a:solidFill>
                  <a:srgbClr val="00B050"/>
                </a:solidFill>
                <a:latin typeface="Tahoma" pitchFamily="34" charset="0"/>
                <a:ea typeface="Tahoma" pitchFamily="34" charset="0"/>
                <a:cs typeface="Tahoma" pitchFamily="34" charset="0"/>
              </a:rPr>
              <a:t>тел.</a:t>
            </a:r>
            <a:r>
              <a:rPr lang="ru-RU" sz="1323" dirty="0">
                <a:solidFill>
                  <a:srgbClr val="00B050"/>
                </a:solidFill>
                <a:latin typeface="Tahoma" pitchFamily="34" charset="0"/>
                <a:ea typeface="Tahoma" pitchFamily="34" charset="0"/>
                <a:cs typeface="Tahoma" pitchFamily="34" charset="0"/>
              </a:rPr>
              <a:t> 8 923 566 81 88, </a:t>
            </a:r>
            <a:r>
              <a:rPr lang="en-US" sz="992" dirty="0"/>
              <a:t>e-mail</a:t>
            </a:r>
            <a:r>
              <a:rPr lang="en-US" sz="1323" dirty="0"/>
              <a:t>: </a:t>
            </a:r>
            <a:r>
              <a:rPr lang="en-US" sz="1323" u="sng" dirty="0">
                <a:hlinkClick r:id="rId4"/>
              </a:rPr>
              <a:t>saydencal@altfond.ru</a:t>
            </a:r>
            <a:endParaRPr lang="ru-RU" sz="1323" dirty="0">
              <a:solidFill>
                <a:srgbClr val="00B050"/>
              </a:solidFill>
              <a:latin typeface="Tahoma" pitchFamily="34" charset="0"/>
              <a:ea typeface="Tahoma" pitchFamily="34" charset="0"/>
              <a:cs typeface="Tahoma" pitchFamily="34" charset="0"/>
            </a:endParaRPr>
          </a:p>
          <a:p>
            <a:pPr algn="just">
              <a:buNone/>
              <a:defRPr/>
            </a:pPr>
            <a:r>
              <a:rPr lang="ru-RU" sz="1323" dirty="0">
                <a:solidFill>
                  <a:srgbClr val="00B050"/>
                </a:solidFill>
                <a:latin typeface="Tahoma" pitchFamily="34" charset="0"/>
                <a:ea typeface="Tahoma" pitchFamily="34" charset="0"/>
                <a:cs typeface="Tahoma" pitchFamily="34" charset="0"/>
              </a:rPr>
              <a:t> </a:t>
            </a:r>
          </a:p>
          <a:p>
            <a:pPr algn="just">
              <a:buNone/>
              <a:defRPr/>
            </a:pPr>
            <a:endParaRPr lang="ru-RU" sz="992" dirty="0">
              <a:solidFill>
                <a:srgbClr val="00B050"/>
              </a:solidFill>
              <a:latin typeface="Tahoma" pitchFamily="34" charset="0"/>
              <a:ea typeface="Tahoma" pitchFamily="34" charset="0"/>
              <a:cs typeface="Tahoma" pitchFamily="34" charset="0"/>
            </a:endParaRPr>
          </a:p>
          <a:p>
            <a:pPr algn="just">
              <a:buNone/>
              <a:defRPr/>
            </a:pPr>
            <a:r>
              <a:rPr lang="ru-RU" sz="992" dirty="0">
                <a:solidFill>
                  <a:srgbClr val="00B050"/>
                </a:solidFill>
                <a:latin typeface="Tahoma" pitchFamily="34" charset="0"/>
                <a:ea typeface="Tahoma" pitchFamily="34" charset="0"/>
                <a:cs typeface="Tahoma" pitchFamily="34" charset="0"/>
              </a:rPr>
              <a:t>Руководитель центра: </a:t>
            </a:r>
            <a:r>
              <a:rPr lang="ru-RU" sz="1323" b="1" dirty="0">
                <a:solidFill>
                  <a:srgbClr val="00B050"/>
                </a:solidFill>
                <a:latin typeface="Tahoma" pitchFamily="34" charset="0"/>
                <a:ea typeface="Tahoma" pitchFamily="34" charset="0"/>
                <a:cs typeface="Tahoma" pitchFamily="34" charset="0"/>
              </a:rPr>
              <a:t>Магель Наталья </a:t>
            </a:r>
            <a:r>
              <a:rPr lang="ru-RU" sz="992" dirty="0">
                <a:solidFill>
                  <a:srgbClr val="00B050"/>
                </a:solidFill>
                <a:latin typeface="Tahoma" pitchFamily="34" charset="0"/>
                <a:ea typeface="Tahoma" pitchFamily="34" charset="0"/>
                <a:cs typeface="Tahoma" pitchFamily="34" charset="0"/>
              </a:rPr>
              <a:t>тел.</a:t>
            </a:r>
            <a:r>
              <a:rPr lang="ru-RU" sz="1323" dirty="0">
                <a:solidFill>
                  <a:srgbClr val="00B050"/>
                </a:solidFill>
                <a:latin typeface="Tahoma" pitchFamily="34" charset="0"/>
                <a:ea typeface="Tahoma" pitchFamily="34" charset="0"/>
                <a:cs typeface="Tahoma" pitchFamily="34" charset="0"/>
              </a:rPr>
              <a:t> 8 913 215 82 81, </a:t>
            </a:r>
            <a:r>
              <a:rPr lang="en-US" sz="992" dirty="0"/>
              <a:t>e-mail:</a:t>
            </a:r>
            <a:r>
              <a:rPr lang="ru-RU" sz="1323" dirty="0">
                <a:solidFill>
                  <a:srgbClr val="00B050"/>
                </a:solidFill>
                <a:latin typeface="Tahoma" pitchFamily="34" charset="0"/>
                <a:ea typeface="Tahoma" pitchFamily="34" charset="0"/>
                <a:cs typeface="Tahoma" pitchFamily="34" charset="0"/>
              </a:rPr>
              <a:t> </a:t>
            </a:r>
            <a:r>
              <a:rPr lang="en-US" sz="1323" u="sng" dirty="0">
                <a:hlinkClick r:id="rId3"/>
              </a:rPr>
              <a:t>magel@altfond.ru</a:t>
            </a:r>
            <a:endParaRPr lang="ru-RU" sz="1323" u="sng" dirty="0">
              <a:hlinkClick r:id="rId3"/>
            </a:endParaRPr>
          </a:p>
          <a:p>
            <a:pPr algn="just">
              <a:buNone/>
              <a:defRPr/>
            </a:pPr>
            <a:endParaRPr lang="ru-RU" b="1" dirty="0">
              <a:solidFill>
                <a:srgbClr val="00B050"/>
              </a:solidFill>
              <a:latin typeface="Tahoma" pitchFamily="34" charset="0"/>
              <a:ea typeface="Tahoma" pitchFamily="34" charset="0"/>
              <a:cs typeface="Tahoma" pitchFamily="34" charset="0"/>
            </a:endParaRPr>
          </a:p>
          <a:p>
            <a:pPr algn="just">
              <a:buNone/>
              <a:defRPr/>
            </a:pPr>
            <a:endParaRPr lang="ru-RU" sz="661" b="1" dirty="0">
              <a:solidFill>
                <a:schemeClr val="tx2"/>
              </a:solidFill>
              <a:latin typeface="Tahoma" pitchFamily="34" charset="0"/>
              <a:ea typeface="Tahoma" pitchFamily="34" charset="0"/>
              <a:cs typeface="Tahoma" pitchFamily="34" charset="0"/>
            </a:endParaRPr>
          </a:p>
        </p:txBody>
      </p:sp>
      <p:sp>
        <p:nvSpPr>
          <p:cNvPr id="7" name="TextBox 6">
            <a:extLst>
              <a:ext uri="{FF2B5EF4-FFF2-40B4-BE49-F238E27FC236}">
                <a16:creationId xmlns:a16="http://schemas.microsoft.com/office/drawing/2014/main" id="{A1EA9C6F-2E73-435D-AA3A-125B281AE224}"/>
              </a:ext>
            </a:extLst>
          </p:cNvPr>
          <p:cNvSpPr txBox="1"/>
          <p:nvPr/>
        </p:nvSpPr>
        <p:spPr>
          <a:xfrm>
            <a:off x="1086001" y="437649"/>
            <a:ext cx="6973588" cy="601255"/>
          </a:xfrm>
          <a:prstGeom prst="rect">
            <a:avLst/>
          </a:prstGeom>
          <a:noFill/>
        </p:spPr>
        <p:txBody>
          <a:bodyPr wrap="square" rtlCol="0">
            <a:spAutoFit/>
          </a:bodyPr>
          <a:lstStyle/>
          <a:p>
            <a:r>
              <a:rPr lang="ru-RU" sz="3307" dirty="0">
                <a:solidFill>
                  <a:schemeClr val="accent2">
                    <a:lumMod val="75000"/>
                  </a:schemeClr>
                </a:solidFill>
                <a:latin typeface="Arial" panose="020B0604020202020204" pitchFamily="34" charset="0"/>
                <a:cs typeface="Arial" panose="020B0604020202020204" pitchFamily="34" charset="0"/>
              </a:rPr>
              <a:t>           Наши контакты</a:t>
            </a:r>
          </a:p>
        </p:txBody>
      </p:sp>
      <p:cxnSp>
        <p:nvCxnSpPr>
          <p:cNvPr id="12" name="Прямая соединительная линия 11">
            <a:extLst>
              <a:ext uri="{FF2B5EF4-FFF2-40B4-BE49-F238E27FC236}">
                <a16:creationId xmlns:a16="http://schemas.microsoft.com/office/drawing/2014/main" id="{B9A31F3E-5B7C-4456-B1C3-68067D50D17A}"/>
              </a:ext>
            </a:extLst>
          </p:cNvPr>
          <p:cNvCxnSpPr>
            <a:cxnSpLocks/>
          </p:cNvCxnSpPr>
          <p:nvPr/>
        </p:nvCxnSpPr>
        <p:spPr>
          <a:xfrm>
            <a:off x="1470090" y="1106168"/>
            <a:ext cx="7875489" cy="700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8" name="Рисунок 7">
            <a:extLst>
              <a:ext uri="{FF2B5EF4-FFF2-40B4-BE49-F238E27FC236}">
                <a16:creationId xmlns:a16="http://schemas.microsoft.com/office/drawing/2014/main" id="{99C37D1A-674B-4064-A0F2-33B1AED71E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2520" y="4131419"/>
            <a:ext cx="944477" cy="1137617"/>
          </a:xfrm>
          <a:prstGeom prst="rect">
            <a:avLst/>
          </a:prstGeom>
        </p:spPr>
      </p:pic>
      <p:pic>
        <p:nvPicPr>
          <p:cNvPr id="1026" name="Picture 2"/>
          <p:cNvPicPr>
            <a:picLocks noChangeAspect="1" noChangeArrowheads="1"/>
          </p:cNvPicPr>
          <p:nvPr/>
        </p:nvPicPr>
        <p:blipFill>
          <a:blip r:embed="rId6" cstate="print"/>
          <a:srcRect/>
          <a:stretch>
            <a:fillRect/>
          </a:stretch>
        </p:blipFill>
        <p:spPr bwMode="auto">
          <a:xfrm>
            <a:off x="8754531" y="3272541"/>
            <a:ext cx="898124" cy="1122366"/>
          </a:xfrm>
          <a:prstGeom prst="rect">
            <a:avLst/>
          </a:prstGeom>
          <a:noFill/>
          <a:ln w="9525">
            <a:noFill/>
            <a:miter lim="800000"/>
            <a:headEnd/>
            <a:tailEnd/>
          </a:ln>
          <a:effectLst/>
        </p:spPr>
      </p:pic>
      <p:sp>
        <p:nvSpPr>
          <p:cNvPr id="3" name="AutoShape 2">
            <a:extLst>
              <a:ext uri="{FF2B5EF4-FFF2-40B4-BE49-F238E27FC236}">
                <a16:creationId xmlns:a16="http://schemas.microsoft.com/office/drawing/2014/main" id="{884E3F0F-71C4-4274-A81B-463D2B40AAC0}"/>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ru-RU" sz="1488"/>
          </a:p>
        </p:txBody>
      </p:sp>
      <p:pic>
        <p:nvPicPr>
          <p:cNvPr id="9" name="Рисунок 8">
            <a:extLst>
              <a:ext uri="{FF2B5EF4-FFF2-40B4-BE49-F238E27FC236}">
                <a16:creationId xmlns:a16="http://schemas.microsoft.com/office/drawing/2014/main" id="{376EFCB6-10A6-496B-8A03-B62D9CD39650}"/>
              </a:ext>
            </a:extLst>
          </p:cNvPr>
          <p:cNvPicPr>
            <a:picLocks noChangeAspect="1"/>
          </p:cNvPicPr>
          <p:nvPr/>
        </p:nvPicPr>
        <p:blipFill>
          <a:blip r:embed="rId7"/>
          <a:stretch>
            <a:fillRect/>
          </a:stretch>
        </p:blipFill>
        <p:spPr>
          <a:xfrm>
            <a:off x="8625243" y="2053217"/>
            <a:ext cx="750377" cy="908066"/>
          </a:xfrm>
          <a:prstGeom prst="rect">
            <a:avLst/>
          </a:prstGeom>
        </p:spPr>
      </p:pic>
    </p:spTree>
    <p:extLst>
      <p:ext uri="{BB962C8B-B14F-4D97-AF65-F5344CB8AC3E}">
        <p14:creationId xmlns:p14="http://schemas.microsoft.com/office/powerpoint/2010/main" val="2072955977"/>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карта края прозр.png"/>
          <p:cNvPicPr>
            <a:picLocks noChangeAspect="1"/>
          </p:cNvPicPr>
          <p:nvPr/>
        </p:nvPicPr>
        <p:blipFill>
          <a:blip r:embed="rId2" cstate="print">
            <a:lum bright="7000" contrast="10000"/>
          </a:blip>
          <a:stretch>
            <a:fillRect/>
          </a:stretch>
        </p:blipFill>
        <p:spPr>
          <a:xfrm rot="536938">
            <a:off x="-883329" y="-257233"/>
            <a:ext cx="9619119" cy="4967773"/>
          </a:xfrm>
          <a:prstGeom prst="rect">
            <a:avLst/>
          </a:prstGeom>
        </p:spPr>
      </p:pic>
      <p:sp>
        <p:nvSpPr>
          <p:cNvPr id="14" name="TextBox 13"/>
          <p:cNvSpPr txBox="1"/>
          <p:nvPr/>
        </p:nvSpPr>
        <p:spPr>
          <a:xfrm>
            <a:off x="2014796" y="2060079"/>
            <a:ext cx="6085064" cy="1466427"/>
          </a:xfrm>
          <a:prstGeom prst="rect">
            <a:avLst/>
          </a:prstGeom>
          <a:noFill/>
        </p:spPr>
        <p:txBody>
          <a:bodyPr wrap="none" rtlCol="0">
            <a:spAutoFit/>
          </a:bodyPr>
          <a:lstStyle/>
          <a:p>
            <a:pPr>
              <a:defRPr/>
            </a:pPr>
            <a:r>
              <a:rPr lang="ru-RU" sz="2315" b="1" dirty="0">
                <a:solidFill>
                  <a:srgbClr val="EEECE1">
                    <a:lumMod val="25000"/>
                  </a:srgbClr>
                </a:solidFill>
                <a:latin typeface="Calibri"/>
              </a:rPr>
              <a:t>Организационные вопросы деятельности</a:t>
            </a:r>
          </a:p>
          <a:p>
            <a:pPr>
              <a:defRPr/>
            </a:pPr>
            <a:r>
              <a:rPr lang="ru-RU" sz="2315" b="1" dirty="0">
                <a:solidFill>
                  <a:srgbClr val="EEECE1">
                    <a:lumMod val="25000"/>
                  </a:srgbClr>
                </a:solidFill>
                <a:latin typeface="Calibri"/>
              </a:rPr>
              <a:t>информационно-консультационных центров </a:t>
            </a:r>
          </a:p>
          <a:p>
            <a:pPr>
              <a:defRPr/>
            </a:pPr>
            <a:r>
              <a:rPr lang="ru-RU" sz="2315" b="1" dirty="0">
                <a:solidFill>
                  <a:srgbClr val="EEECE1">
                    <a:lumMod val="25000"/>
                  </a:srgbClr>
                </a:solidFill>
                <a:latin typeface="Calibri"/>
              </a:rPr>
              <a:t>поддержки предпринимательства</a:t>
            </a:r>
          </a:p>
          <a:p>
            <a:pPr>
              <a:defRPr/>
            </a:pPr>
            <a:r>
              <a:rPr lang="ru-RU" sz="1984" dirty="0">
                <a:solidFill>
                  <a:prstClr val="white"/>
                </a:solidFill>
                <a:latin typeface="Calibri"/>
              </a:rPr>
              <a:t>бизнеса</a:t>
            </a:r>
          </a:p>
        </p:txBody>
      </p:sp>
      <p:pic>
        <p:nvPicPr>
          <p:cNvPr id="15" name="Рисунок 14" descr="ракета прозр.png"/>
          <p:cNvPicPr>
            <a:picLocks noChangeAspect="1"/>
          </p:cNvPicPr>
          <p:nvPr/>
        </p:nvPicPr>
        <p:blipFill>
          <a:blip r:embed="rId3" cstate="print"/>
          <a:stretch>
            <a:fillRect/>
          </a:stretch>
        </p:blipFill>
        <p:spPr>
          <a:xfrm>
            <a:off x="1479612" y="117970"/>
            <a:ext cx="1070367" cy="1882570"/>
          </a:xfrm>
          <a:prstGeom prst="rect">
            <a:avLst/>
          </a:prstGeom>
        </p:spPr>
      </p:pic>
    </p:spTree>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карта края прозр.png">
            <a:extLst>
              <a:ext uri="{FF2B5EF4-FFF2-40B4-BE49-F238E27FC236}">
                <a16:creationId xmlns:a16="http://schemas.microsoft.com/office/drawing/2014/main" id="{0CE13D87-1D51-451D-A017-19BB885886C5}"/>
              </a:ext>
            </a:extLst>
          </p:cNvPr>
          <p:cNvPicPr>
            <a:picLocks noChangeAspect="1"/>
          </p:cNvPicPr>
          <p:nvPr/>
        </p:nvPicPr>
        <p:blipFill>
          <a:blip r:embed="rId2" cstate="print">
            <a:lum bright="7000" contrast="10000"/>
          </a:blip>
          <a:stretch>
            <a:fillRect/>
          </a:stretch>
        </p:blipFill>
        <p:spPr>
          <a:xfrm rot="536938">
            <a:off x="-883329" y="-257233"/>
            <a:ext cx="9619119" cy="4967773"/>
          </a:xfrm>
          <a:prstGeom prst="rect">
            <a:avLst/>
          </a:prstGeom>
        </p:spPr>
      </p:pic>
      <p:sp>
        <p:nvSpPr>
          <p:cNvPr id="2" name="Заголовок 1"/>
          <p:cNvSpPr>
            <a:spLocks noGrp="1"/>
          </p:cNvSpPr>
          <p:nvPr>
            <p:ph type="title"/>
          </p:nvPr>
        </p:nvSpPr>
        <p:spPr>
          <a:xfrm>
            <a:off x="438386" y="55960"/>
            <a:ext cx="4232859" cy="945059"/>
          </a:xfrm>
        </p:spPr>
        <p:txBody>
          <a:bodyPr>
            <a:noAutofit/>
          </a:bodyPr>
          <a:lstStyle/>
          <a:p>
            <a:r>
              <a:rPr lang="ru-RU" sz="2400" b="1" dirty="0">
                <a:solidFill>
                  <a:srgbClr val="621906"/>
                </a:solidFill>
              </a:rPr>
              <a:t>Подготовка новостей о деятельности ИКЦ</a:t>
            </a:r>
            <a:br>
              <a:rPr lang="ru-RU" sz="2646" b="1" dirty="0">
                <a:solidFill>
                  <a:srgbClr val="621906"/>
                </a:solidFill>
              </a:rPr>
            </a:br>
            <a:br>
              <a:rPr lang="ru-RU" sz="2646" b="1" dirty="0">
                <a:solidFill>
                  <a:srgbClr val="621906"/>
                </a:solidFill>
              </a:rPr>
            </a:br>
            <a:endParaRPr lang="ru-RU" sz="2646" b="1" dirty="0"/>
          </a:p>
        </p:txBody>
      </p:sp>
      <p:cxnSp>
        <p:nvCxnSpPr>
          <p:cNvPr id="10" name="Прямая соединительная линия 9"/>
          <p:cNvCxnSpPr/>
          <p:nvPr/>
        </p:nvCxnSpPr>
        <p:spPr>
          <a:xfrm>
            <a:off x="1260078" y="1001019"/>
            <a:ext cx="2589477"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Прямая соединительная линия 13"/>
          <p:cNvCxnSpPr/>
          <p:nvPr/>
        </p:nvCxnSpPr>
        <p:spPr>
          <a:xfrm>
            <a:off x="6231069" y="4978638"/>
            <a:ext cx="2589477"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Содержимое 2">
            <a:extLst>
              <a:ext uri="{FF2B5EF4-FFF2-40B4-BE49-F238E27FC236}">
                <a16:creationId xmlns:a16="http://schemas.microsoft.com/office/drawing/2014/main" id="{A98F2D96-5E6F-4A7E-B508-3A23F32D99BC}"/>
              </a:ext>
            </a:extLst>
          </p:cNvPr>
          <p:cNvSpPr>
            <a:spLocks noGrp="1"/>
          </p:cNvSpPr>
          <p:nvPr>
            <p:ph sz="quarter" idx="1"/>
          </p:nvPr>
        </p:nvSpPr>
        <p:spPr>
          <a:xfrm>
            <a:off x="1260078" y="1398819"/>
            <a:ext cx="6969807" cy="4029625"/>
          </a:xfrm>
        </p:spPr>
        <p:txBody>
          <a:bodyPr>
            <a:normAutofit fontScale="92500" lnSpcReduction="20000"/>
          </a:bodyPr>
          <a:lstStyle/>
          <a:p>
            <a:pPr eaLnBrk="1" hangingPunct="1"/>
            <a:endParaRPr lang="ru-RU" sz="1984" dirty="0"/>
          </a:p>
          <a:p>
            <a:pPr eaLnBrk="1" hangingPunct="1"/>
            <a:r>
              <a:rPr lang="ru-RU" sz="1984" dirty="0">
                <a:solidFill>
                  <a:schemeClr val="accent5">
                    <a:lumMod val="75000"/>
                  </a:schemeClr>
                </a:solidFill>
              </a:rPr>
              <a:t>Новости: по итогам проводимых мероприятий (анонс и пресс-релиз), истории успеха предпринимателей, материалы по популяризации предпринимательской деятельности</a:t>
            </a:r>
          </a:p>
          <a:p>
            <a:pPr eaLnBrk="1" hangingPunct="1"/>
            <a:endParaRPr lang="ru-RU" sz="1984" i="1" dirty="0">
              <a:solidFill>
                <a:schemeClr val="accent5">
                  <a:lumMod val="75000"/>
                </a:schemeClr>
              </a:solidFill>
            </a:endParaRPr>
          </a:p>
          <a:p>
            <a:pPr eaLnBrk="1" hangingPunct="1"/>
            <a:r>
              <a:rPr lang="ru-RU" sz="1984" dirty="0">
                <a:solidFill>
                  <a:schemeClr val="accent5">
                    <a:lumMod val="75000"/>
                  </a:schemeClr>
                </a:solidFill>
              </a:rPr>
              <a:t>Размещение информации должно сопровождаться логотипом «Мой бизнес»</a:t>
            </a:r>
          </a:p>
          <a:p>
            <a:pPr eaLnBrk="1" hangingPunct="1"/>
            <a:endParaRPr lang="ru-RU" sz="1984" dirty="0">
              <a:solidFill>
                <a:schemeClr val="accent5">
                  <a:lumMod val="75000"/>
                </a:schemeClr>
              </a:solidFill>
            </a:endParaRPr>
          </a:p>
          <a:p>
            <a:r>
              <a:rPr lang="ru-RU" sz="1984" dirty="0">
                <a:solidFill>
                  <a:schemeClr val="accent5">
                    <a:lumMod val="75000"/>
                  </a:schemeClr>
                </a:solidFill>
              </a:rPr>
              <a:t>Контрольные показатели по направлению «Информирование» - не менее 2-х в месяц</a:t>
            </a:r>
          </a:p>
          <a:p>
            <a:endParaRPr lang="ru-RU" sz="1984" dirty="0">
              <a:solidFill>
                <a:schemeClr val="accent5">
                  <a:lumMod val="75000"/>
                </a:schemeClr>
              </a:solidFill>
            </a:endParaRPr>
          </a:p>
          <a:p>
            <a:r>
              <a:rPr lang="ru-RU" sz="1984" dirty="0">
                <a:solidFill>
                  <a:schemeClr val="accent5">
                    <a:lumMod val="75000"/>
                  </a:schemeClr>
                </a:solidFill>
              </a:rPr>
              <a:t>Для размещения на сайте мойбизнес22.рф новости направлять на e-</a:t>
            </a:r>
            <a:r>
              <a:rPr lang="ru-RU" sz="1984" dirty="0" err="1">
                <a:solidFill>
                  <a:schemeClr val="accent5">
                    <a:lumMod val="75000"/>
                  </a:schemeClr>
                </a:solidFill>
              </a:rPr>
              <a:t>mail</a:t>
            </a:r>
            <a:r>
              <a:rPr lang="ru-RU" sz="1984" dirty="0">
                <a:solidFill>
                  <a:schemeClr val="accent5">
                    <a:lumMod val="75000"/>
                  </a:schemeClr>
                </a:solidFill>
              </a:rPr>
              <a:t>: ikc22@altaicpp.ru</a:t>
            </a:r>
            <a:br>
              <a:rPr lang="ru-RU" sz="1984" dirty="0">
                <a:solidFill>
                  <a:schemeClr val="accent5">
                    <a:lumMod val="75000"/>
                  </a:schemeClr>
                </a:solidFill>
              </a:rPr>
            </a:br>
            <a:endParaRPr lang="ru-RU" dirty="0">
              <a:solidFill>
                <a:schemeClr val="accent5">
                  <a:lumMod val="75000"/>
                </a:schemeClr>
              </a:solidFill>
            </a:endParaRPr>
          </a:p>
          <a:p>
            <a:pPr eaLnBrk="1" hangingPunct="1"/>
            <a:endParaRPr lang="ru-RU" dirty="0"/>
          </a:p>
          <a:p>
            <a:pPr eaLnBrk="1" hangingPunct="1"/>
            <a:endParaRPr lang="ru-RU" dirty="0"/>
          </a:p>
          <a:p>
            <a:pPr eaLnBrk="1" hangingPunct="1">
              <a:buFont typeface="Wingdings" pitchFamily="2" charset="2"/>
              <a:buNone/>
            </a:pPr>
            <a:endParaRPr lang="ru-RU" dirty="0"/>
          </a:p>
          <a:p>
            <a:pPr eaLnBrk="1" hangingPunct="1"/>
            <a:endParaRPr lang="ru-RU" b="1" dirty="0"/>
          </a:p>
          <a:p>
            <a:pPr eaLnBrk="1" hangingPunct="1"/>
            <a:endParaRPr lang="ru-RU" sz="1323" dirty="0"/>
          </a:p>
        </p:txBody>
      </p:sp>
    </p:spTree>
    <p:extLst>
      <p:ext uri="{BB962C8B-B14F-4D97-AF65-F5344CB8AC3E}">
        <p14:creationId xmlns:p14="http://schemas.microsoft.com/office/powerpoint/2010/main" val="2081785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C481B305-FE9A-4649-8C5E-891F46FBCECF}"/>
              </a:ext>
            </a:extLst>
          </p:cNvPr>
          <p:cNvSpPr>
            <a:spLocks noGrp="1"/>
          </p:cNvSpPr>
          <p:nvPr>
            <p:ph idx="1"/>
          </p:nvPr>
        </p:nvSpPr>
        <p:spPr>
          <a:xfrm>
            <a:off x="504031" y="1567682"/>
            <a:ext cx="9072563" cy="3329378"/>
          </a:xfrm>
        </p:spPr>
        <p:txBody>
          <a:bodyPr>
            <a:normAutofit fontScale="55000" lnSpcReduction="20000"/>
          </a:bodyPr>
          <a:lstStyle/>
          <a:p>
            <a:pPr marL="90723" indent="0" algn="ctr">
              <a:buNone/>
            </a:pPr>
            <a:r>
              <a:rPr lang="ru-RU" sz="2728" b="1" u="sng" dirty="0">
                <a:solidFill>
                  <a:srgbClr val="B05B26"/>
                </a:solidFill>
                <a:latin typeface="Arial" panose="020B0604020202020204" pitchFamily="34" charset="0"/>
                <a:cs typeface="Arial" panose="020B0604020202020204" pitchFamily="34" charset="0"/>
              </a:rPr>
              <a:t>Услуги 2021 г.</a:t>
            </a:r>
          </a:p>
          <a:p>
            <a:pPr marL="90723" indent="0" algn="ctr">
              <a:buNone/>
            </a:pPr>
            <a:endParaRPr lang="ru-RU" sz="1654" b="1" i="1" u="sng" dirty="0">
              <a:solidFill>
                <a:srgbClr val="B05B26"/>
              </a:solidFill>
              <a:cs typeface="Arial" panose="020B0604020202020204" pitchFamily="34" charset="0"/>
            </a:endParaRPr>
          </a:p>
          <a:p>
            <a:pPr>
              <a:buFont typeface="Wingdings" panose="05000000000000000000" pitchFamily="2" charset="2"/>
              <a:buChar char="Ø"/>
            </a:pPr>
            <a:r>
              <a:rPr lang="ru-RU" b="1" dirty="0">
                <a:cs typeface="Arial" panose="020B0604020202020204" pitchFamily="34" charset="0"/>
              </a:rPr>
              <a:t>Производство аудио- и/или видеоролика</a:t>
            </a:r>
          </a:p>
          <a:p>
            <a:pPr>
              <a:buFont typeface="Wingdings" panose="05000000000000000000" pitchFamily="2" charset="2"/>
              <a:buChar char="Ø"/>
            </a:pPr>
            <a:r>
              <a:rPr lang="ru-RU" b="1" dirty="0">
                <a:solidFill>
                  <a:srgbClr val="B05B26"/>
                </a:solidFill>
                <a:cs typeface="Arial" panose="020B0604020202020204" pitchFamily="34" charset="0"/>
              </a:rPr>
              <a:t>Интернет-продвижение </a:t>
            </a:r>
            <a:r>
              <a:rPr lang="ru-RU" b="1" dirty="0">
                <a:cs typeface="Arial" panose="020B0604020202020204" pitchFamily="34" charset="0"/>
              </a:rPr>
              <a:t>(контекстная реклама, таргетинг)</a:t>
            </a:r>
          </a:p>
          <a:p>
            <a:pPr>
              <a:buFont typeface="Wingdings" panose="05000000000000000000" pitchFamily="2" charset="2"/>
              <a:buChar char="Ø"/>
            </a:pPr>
            <a:r>
              <a:rPr lang="ru-RU" b="1" dirty="0"/>
              <a:t>Размещение субъекта МСП на электронных торговых площадках (участие в закупках по 44 и 223-ФЗ)</a:t>
            </a:r>
          </a:p>
          <a:p>
            <a:pPr>
              <a:buFont typeface="Wingdings" panose="05000000000000000000" pitchFamily="2" charset="2"/>
              <a:buChar char="Ø"/>
            </a:pPr>
            <a:r>
              <a:rPr lang="ru-RU" b="1" dirty="0">
                <a:solidFill>
                  <a:srgbClr val="B05B26"/>
                </a:solidFill>
              </a:rPr>
              <a:t>Выход на маркетплейсы </a:t>
            </a:r>
            <a:r>
              <a:rPr lang="ru-RU" b="1" dirty="0"/>
              <a:t>(</a:t>
            </a:r>
            <a:r>
              <a:rPr lang="en-US" b="1" dirty="0" err="1"/>
              <a:t>Wildberries</a:t>
            </a:r>
            <a:r>
              <a:rPr lang="ru-RU" b="1" dirty="0"/>
              <a:t>, </a:t>
            </a:r>
            <a:r>
              <a:rPr lang="en-US" b="1" dirty="0"/>
              <a:t>Ozone</a:t>
            </a:r>
            <a:r>
              <a:rPr lang="ru-RU" b="1" dirty="0"/>
              <a:t>, </a:t>
            </a:r>
            <a:r>
              <a:rPr lang="en-US" b="1" dirty="0"/>
              <a:t>AliExpress</a:t>
            </a:r>
            <a:r>
              <a:rPr lang="ru-RU" b="1" dirty="0"/>
              <a:t>, </a:t>
            </a:r>
            <a:r>
              <a:rPr lang="en-US" b="1" dirty="0"/>
              <a:t>Etsy)</a:t>
            </a:r>
            <a:endParaRPr lang="ru-RU" b="1" dirty="0"/>
          </a:p>
          <a:p>
            <a:pPr>
              <a:buFont typeface="Wingdings" panose="05000000000000000000" pitchFamily="2" charset="2"/>
              <a:buChar char="Ø"/>
            </a:pPr>
            <a:r>
              <a:rPr lang="ru-RU" b="1" dirty="0"/>
              <a:t>Разработка фирменного стиля компании</a:t>
            </a:r>
          </a:p>
          <a:p>
            <a:pPr>
              <a:buFont typeface="Wingdings" panose="05000000000000000000" pitchFamily="2" charset="2"/>
              <a:buChar char="Ø"/>
            </a:pPr>
            <a:r>
              <a:rPr lang="ru-RU" b="1" dirty="0">
                <a:solidFill>
                  <a:srgbClr val="B05B26"/>
                </a:solidFill>
              </a:rPr>
              <a:t>Разработка дизайна упаковки продукта</a:t>
            </a:r>
          </a:p>
          <a:p>
            <a:pPr>
              <a:buFont typeface="Wingdings" panose="05000000000000000000" pitchFamily="2" charset="2"/>
              <a:buChar char="Ø"/>
            </a:pPr>
            <a:r>
              <a:rPr lang="ru-RU" b="1" dirty="0"/>
              <a:t>Разработка продающей презентации</a:t>
            </a:r>
            <a:endParaRPr lang="en-US" b="1" dirty="0"/>
          </a:p>
          <a:p>
            <a:pPr>
              <a:buFont typeface="Wingdings" panose="05000000000000000000" pitchFamily="2" charset="2"/>
              <a:buChar char="Ø"/>
            </a:pPr>
            <a:r>
              <a:rPr lang="ru-RU" b="1" dirty="0">
                <a:solidFill>
                  <a:srgbClr val="B05B26"/>
                </a:solidFill>
                <a:cs typeface="Arial" panose="020B0604020202020204" pitchFamily="34" charset="0"/>
              </a:rPr>
              <a:t>Разработка франшиз</a:t>
            </a:r>
          </a:p>
          <a:p>
            <a:pPr>
              <a:buFont typeface="Wingdings" panose="05000000000000000000" pitchFamily="2" charset="2"/>
              <a:buChar char="Ø"/>
            </a:pPr>
            <a:r>
              <a:rPr lang="ru-RU" b="1" dirty="0">
                <a:cs typeface="Arial" panose="020B0604020202020204" pitchFamily="34" charset="0"/>
              </a:rPr>
              <a:t>Продвижение франшизы</a:t>
            </a:r>
          </a:p>
          <a:p>
            <a:pPr>
              <a:buFontTx/>
              <a:buChar char="-"/>
            </a:pPr>
            <a:endParaRPr lang="ru-RU" b="1" dirty="0">
              <a:latin typeface="Arial" panose="020B0604020202020204" pitchFamily="34" charset="0"/>
              <a:cs typeface="Arial" panose="020B0604020202020204" pitchFamily="34" charset="0"/>
            </a:endParaRPr>
          </a:p>
          <a:p>
            <a:pPr marL="90723" indent="0">
              <a:buNone/>
            </a:pPr>
            <a:endParaRPr lang="ru-RU"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1EA9C6F-2E73-435D-AA3A-125B281AE224}"/>
              </a:ext>
            </a:extLst>
          </p:cNvPr>
          <p:cNvSpPr txBox="1"/>
          <p:nvPr/>
        </p:nvSpPr>
        <p:spPr>
          <a:xfrm>
            <a:off x="2392992" y="613807"/>
            <a:ext cx="7102678" cy="601255"/>
          </a:xfrm>
          <a:prstGeom prst="rect">
            <a:avLst/>
          </a:prstGeom>
          <a:noFill/>
        </p:spPr>
        <p:txBody>
          <a:bodyPr wrap="square" rtlCol="0">
            <a:spAutoFit/>
          </a:bodyPr>
          <a:lstStyle/>
          <a:p>
            <a:pPr algn="r"/>
            <a:r>
              <a:rPr lang="ru-RU" sz="3307" dirty="0">
                <a:solidFill>
                  <a:schemeClr val="accent4">
                    <a:lumMod val="75000"/>
                  </a:schemeClr>
                </a:solidFill>
                <a:latin typeface="Arial" panose="020B0604020202020204" pitchFamily="34" charset="0"/>
                <a:cs typeface="Arial" panose="020B0604020202020204" pitchFamily="34" charset="0"/>
              </a:rPr>
              <a:t>Виды поддержки</a:t>
            </a:r>
          </a:p>
        </p:txBody>
      </p:sp>
      <p:cxnSp>
        <p:nvCxnSpPr>
          <p:cNvPr id="9" name="Прямая соединительная линия 8">
            <a:extLst>
              <a:ext uri="{FF2B5EF4-FFF2-40B4-BE49-F238E27FC236}">
                <a16:creationId xmlns:a16="http://schemas.microsoft.com/office/drawing/2014/main" id="{B9A31F3E-5B7C-4456-B1C3-68067D50D17A}"/>
              </a:ext>
            </a:extLst>
          </p:cNvPr>
          <p:cNvCxnSpPr>
            <a:cxnSpLocks/>
          </p:cNvCxnSpPr>
          <p:nvPr/>
        </p:nvCxnSpPr>
        <p:spPr>
          <a:xfrm>
            <a:off x="1727116" y="1254593"/>
            <a:ext cx="7941960"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5" name="Рисунок 4">
            <a:extLst>
              <a:ext uri="{FF2B5EF4-FFF2-40B4-BE49-F238E27FC236}">
                <a16:creationId xmlns:a16="http://schemas.microsoft.com/office/drawing/2014/main" id="{91A1B1CA-C9F9-4EE4-8D05-6E559E2C7552}"/>
              </a:ext>
            </a:extLst>
          </p:cNvPr>
          <p:cNvPicPr>
            <a:picLocks noChangeAspect="1"/>
          </p:cNvPicPr>
          <p:nvPr/>
        </p:nvPicPr>
        <p:blipFill>
          <a:blip r:embed="rId2"/>
          <a:stretch>
            <a:fillRect/>
          </a:stretch>
        </p:blipFill>
        <p:spPr>
          <a:xfrm>
            <a:off x="608061" y="4913969"/>
            <a:ext cx="2840982" cy="707197"/>
          </a:xfrm>
          <a:prstGeom prst="rect">
            <a:avLst/>
          </a:prstGeom>
        </p:spPr>
      </p:pic>
      <p:pic>
        <p:nvPicPr>
          <p:cNvPr id="6" name="Picture 4" descr="C:\Users\PRESS\Pictures\_лого\лого шестигранники\цпп прозр.png">
            <a:extLst>
              <a:ext uri="{FF2B5EF4-FFF2-40B4-BE49-F238E27FC236}">
                <a16:creationId xmlns:a16="http://schemas.microsoft.com/office/drawing/2014/main" id="{8D2482FB-6084-4783-B9E5-C11C707799C4}"/>
              </a:ext>
            </a:extLst>
          </p:cNvPr>
          <p:cNvPicPr>
            <a:picLocks noChangeAspect="1" noChangeArrowheads="1"/>
          </p:cNvPicPr>
          <p:nvPr/>
        </p:nvPicPr>
        <p:blipFill>
          <a:blip r:embed="rId3" cstate="print"/>
          <a:srcRect/>
          <a:stretch>
            <a:fillRect/>
          </a:stretch>
        </p:blipFill>
        <p:spPr bwMode="auto">
          <a:xfrm>
            <a:off x="1799952" y="4295748"/>
            <a:ext cx="2743200" cy="1828800"/>
          </a:xfrm>
          <a:prstGeom prst="rect">
            <a:avLst/>
          </a:prstGeom>
          <a:noFill/>
        </p:spPr>
      </p:pic>
    </p:spTree>
    <p:extLst>
      <p:ext uri="{BB962C8B-B14F-4D97-AF65-F5344CB8AC3E}">
        <p14:creationId xmlns:p14="http://schemas.microsoft.com/office/powerpoint/2010/main" val="15645244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карта края прозр.png">
            <a:extLst>
              <a:ext uri="{FF2B5EF4-FFF2-40B4-BE49-F238E27FC236}">
                <a16:creationId xmlns:a16="http://schemas.microsoft.com/office/drawing/2014/main" id="{6427B6F8-8185-4F97-97BC-BDB307F78A7A}"/>
              </a:ext>
            </a:extLst>
          </p:cNvPr>
          <p:cNvPicPr>
            <a:picLocks noChangeAspect="1"/>
          </p:cNvPicPr>
          <p:nvPr/>
        </p:nvPicPr>
        <p:blipFill>
          <a:blip r:embed="rId2" cstate="print">
            <a:lum bright="7000" contrast="10000"/>
          </a:blip>
          <a:stretch>
            <a:fillRect/>
          </a:stretch>
        </p:blipFill>
        <p:spPr>
          <a:xfrm rot="536938">
            <a:off x="-2124028" y="-539052"/>
            <a:ext cx="11633832" cy="6008267"/>
          </a:xfrm>
          <a:prstGeom prst="rect">
            <a:avLst/>
          </a:prstGeom>
        </p:spPr>
      </p:pic>
      <p:sp>
        <p:nvSpPr>
          <p:cNvPr id="16" name="Заголовок 1">
            <a:extLst>
              <a:ext uri="{FF2B5EF4-FFF2-40B4-BE49-F238E27FC236}">
                <a16:creationId xmlns:a16="http://schemas.microsoft.com/office/drawing/2014/main" id="{366A3F85-7EB3-41DB-BA99-7F04DE33F8DD}"/>
              </a:ext>
            </a:extLst>
          </p:cNvPr>
          <p:cNvSpPr txBox="1">
            <a:spLocks/>
          </p:cNvSpPr>
          <p:nvPr/>
        </p:nvSpPr>
        <p:spPr>
          <a:xfrm>
            <a:off x="8669" y="711336"/>
            <a:ext cx="8229600" cy="670798"/>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300" b="1" i="0" u="none" strike="noStrike" kern="1200" cap="none" spc="0" normalizeH="0" baseline="0" noProof="0" dirty="0">
                <a:ln>
                  <a:noFill/>
                </a:ln>
                <a:solidFill>
                  <a:srgbClr val="621906"/>
                </a:solidFill>
                <a:effectLst/>
                <a:uLnTx/>
                <a:uFillTx/>
                <a:latin typeface="Calibri"/>
                <a:ea typeface="+mj-ea"/>
                <a:cs typeface="+mj-cs"/>
              </a:rPr>
              <a:t>Основные направления деятельности ИКЦ</a:t>
            </a:r>
            <a:br>
              <a:rPr kumimoji="0" lang="ru-RU" sz="4000" b="1" i="0" u="none" strike="noStrike" kern="1200" cap="none" spc="0" normalizeH="0" baseline="0" noProof="0" dirty="0">
                <a:ln>
                  <a:noFill/>
                </a:ln>
                <a:solidFill>
                  <a:srgbClr val="621906"/>
                </a:solidFill>
                <a:effectLst/>
                <a:uLnTx/>
                <a:uFillTx/>
                <a:latin typeface="Calibri"/>
                <a:ea typeface="+mj-ea"/>
                <a:cs typeface="+mj-cs"/>
              </a:rPr>
            </a:br>
            <a:endParaRPr kumimoji="0" lang="ru-RU" sz="4000" b="1" i="0" u="none" strike="noStrike" kern="1200" cap="none" spc="0" normalizeH="0" baseline="0" noProof="0" dirty="0">
              <a:ln>
                <a:noFill/>
              </a:ln>
              <a:solidFill>
                <a:prstClr val="black"/>
              </a:solidFill>
              <a:effectLst/>
              <a:uLnTx/>
              <a:uFillTx/>
              <a:latin typeface="Calibri"/>
              <a:ea typeface="+mj-ea"/>
              <a:cs typeface="+mj-cs"/>
            </a:endParaRPr>
          </a:p>
        </p:txBody>
      </p:sp>
      <p:sp>
        <p:nvSpPr>
          <p:cNvPr id="17" name="Равнобедренный треугольник 16">
            <a:extLst>
              <a:ext uri="{FF2B5EF4-FFF2-40B4-BE49-F238E27FC236}">
                <a16:creationId xmlns:a16="http://schemas.microsoft.com/office/drawing/2014/main" id="{95A2AF25-DEB7-444A-9BA7-26F7CA1BD360}"/>
              </a:ext>
            </a:extLst>
          </p:cNvPr>
          <p:cNvSpPr/>
          <p:nvPr/>
        </p:nvSpPr>
        <p:spPr>
          <a:xfrm>
            <a:off x="2376016" y="1035075"/>
            <a:ext cx="4361899" cy="4361899"/>
          </a:xfrm>
          <a:prstGeom prst="triangle">
            <a:avLst/>
          </a:prstGeom>
          <a:solidFill>
            <a:schemeClr val="accent5">
              <a:lumMod val="20000"/>
              <a:lumOff val="80000"/>
            </a:schemeClr>
          </a:solidFill>
          <a:ln w="25400" cap="flat" cmpd="sng" algn="ctr">
            <a:solidFill>
              <a:sysClr val="window" lastClr="FFFFFF">
                <a:hueOff val="0"/>
                <a:satOff val="0"/>
                <a:lumOff val="0"/>
                <a:alphaOff val="0"/>
              </a:sysClr>
            </a:solidFill>
            <a:prstDash val="solid"/>
          </a:ln>
          <a:effectLst/>
        </p:spPr>
      </p:sp>
      <p:grpSp>
        <p:nvGrpSpPr>
          <p:cNvPr id="18" name="Группа 17">
            <a:extLst>
              <a:ext uri="{FF2B5EF4-FFF2-40B4-BE49-F238E27FC236}">
                <a16:creationId xmlns:a16="http://schemas.microsoft.com/office/drawing/2014/main" id="{BE730DD2-481E-4EBD-A4A1-9F28E262AD61}"/>
              </a:ext>
            </a:extLst>
          </p:cNvPr>
          <p:cNvGrpSpPr/>
          <p:nvPr/>
        </p:nvGrpSpPr>
        <p:grpSpPr>
          <a:xfrm>
            <a:off x="4751387" y="1432539"/>
            <a:ext cx="3463178" cy="1032543"/>
            <a:chOff x="2997057" y="438532"/>
            <a:chExt cx="2835234" cy="1032543"/>
          </a:xfrm>
        </p:grpSpPr>
        <p:sp>
          <p:nvSpPr>
            <p:cNvPr id="19" name="Прямоугольник: скругленные углы 18">
              <a:extLst>
                <a:ext uri="{FF2B5EF4-FFF2-40B4-BE49-F238E27FC236}">
                  <a16:creationId xmlns:a16="http://schemas.microsoft.com/office/drawing/2014/main" id="{1C56CBC5-D1DF-4920-AA85-4E8EE2011667}"/>
                </a:ext>
              </a:extLst>
            </p:cNvPr>
            <p:cNvSpPr/>
            <p:nvPr/>
          </p:nvSpPr>
          <p:spPr>
            <a:xfrm>
              <a:off x="2997057" y="438532"/>
              <a:ext cx="2835234" cy="1032543"/>
            </a:xfrm>
            <a:prstGeom prst="roundRect">
              <a:avLst/>
            </a:prstGeom>
            <a:solidFill>
              <a:sysClr val="window" lastClr="FFFFFF">
                <a:alpha val="90000"/>
                <a:hueOff val="0"/>
                <a:satOff val="0"/>
                <a:lumOff val="0"/>
                <a:alphaOff val="0"/>
              </a:sysClr>
            </a:solidFill>
            <a:ln w="25400" cap="flat" cmpd="sng" algn="ctr">
              <a:solidFill>
                <a:srgbClr val="C0504D">
                  <a:lumMod val="75000"/>
                </a:srgbClr>
              </a:solidFill>
              <a:prstDash val="solid"/>
            </a:ln>
            <a:effectLst/>
          </p:spPr>
        </p:sp>
        <p:sp>
          <p:nvSpPr>
            <p:cNvPr id="20" name="Прямоугольник: скругленные углы 5">
              <a:extLst>
                <a:ext uri="{FF2B5EF4-FFF2-40B4-BE49-F238E27FC236}">
                  <a16:creationId xmlns:a16="http://schemas.microsoft.com/office/drawing/2014/main" id="{6CB7C93F-4D91-4716-8E17-B8BCB0A0CF22}"/>
                </a:ext>
              </a:extLst>
            </p:cNvPr>
            <p:cNvSpPr txBox="1"/>
            <p:nvPr/>
          </p:nvSpPr>
          <p:spPr>
            <a:xfrm>
              <a:off x="3047462" y="488937"/>
              <a:ext cx="2734424" cy="931733"/>
            </a:xfrm>
            <a:prstGeom prst="rect">
              <a:avLst/>
            </a:prstGeom>
            <a:noFill/>
            <a:ln>
              <a:noFill/>
            </a:ln>
            <a:effectLst/>
          </p:spPr>
          <p:txBody>
            <a:bodyPr spcFirstLastPara="0" vert="horz" wrap="square" lIns="83820" tIns="83820" rIns="83820" bIns="83820"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ru-RU" sz="2200" b="1" i="0" u="none" strike="noStrike" kern="0" cap="none" spc="0" normalizeH="0" baseline="0" noProof="0" dirty="0">
                  <a:ln>
                    <a:noFill/>
                  </a:ln>
                  <a:solidFill>
                    <a:srgbClr val="620000"/>
                  </a:solidFill>
                  <a:effectLst/>
                  <a:uLnTx/>
                  <a:uFillTx/>
                  <a:latin typeface="Calibri"/>
                  <a:ea typeface="+mn-ea"/>
                  <a:cs typeface="Times New Roman" panose="02020603050405020304" pitchFamily="18" charset="0"/>
                </a:rPr>
                <a:t>Консультационные услуги</a:t>
              </a:r>
              <a:endParaRPr kumimoji="0" lang="ru-RU" sz="2200" b="0" i="0" u="none" strike="noStrike" kern="0" cap="none" spc="0" normalizeH="0" baseline="0" noProof="0" dirty="0">
                <a:ln>
                  <a:noFill/>
                </a:ln>
                <a:solidFill>
                  <a:srgbClr val="620000"/>
                </a:solidFill>
                <a:effectLst/>
                <a:uLnTx/>
                <a:uFillTx/>
                <a:latin typeface="Calibri"/>
                <a:ea typeface="+mn-ea"/>
                <a:cs typeface="+mn-cs"/>
              </a:endParaRPr>
            </a:p>
          </p:txBody>
        </p:sp>
      </p:grpSp>
      <p:grpSp>
        <p:nvGrpSpPr>
          <p:cNvPr id="21" name="Группа 20">
            <a:extLst>
              <a:ext uri="{FF2B5EF4-FFF2-40B4-BE49-F238E27FC236}">
                <a16:creationId xmlns:a16="http://schemas.microsoft.com/office/drawing/2014/main" id="{B8F93E68-FF5A-4AB9-BE03-A3B6E392D535}"/>
              </a:ext>
            </a:extLst>
          </p:cNvPr>
          <p:cNvGrpSpPr/>
          <p:nvPr/>
        </p:nvGrpSpPr>
        <p:grpSpPr>
          <a:xfrm>
            <a:off x="4751386" y="2731193"/>
            <a:ext cx="3549995" cy="1032543"/>
            <a:chOff x="2997057" y="1600143"/>
            <a:chExt cx="2835234" cy="1032543"/>
          </a:xfrm>
        </p:grpSpPr>
        <p:sp>
          <p:nvSpPr>
            <p:cNvPr id="22" name="Прямоугольник: скругленные углы 21">
              <a:extLst>
                <a:ext uri="{FF2B5EF4-FFF2-40B4-BE49-F238E27FC236}">
                  <a16:creationId xmlns:a16="http://schemas.microsoft.com/office/drawing/2014/main" id="{FFD33723-4143-4773-8779-6A56568D5820}"/>
                </a:ext>
              </a:extLst>
            </p:cNvPr>
            <p:cNvSpPr/>
            <p:nvPr/>
          </p:nvSpPr>
          <p:spPr>
            <a:xfrm>
              <a:off x="2997057" y="1600143"/>
              <a:ext cx="2835234" cy="1032543"/>
            </a:xfrm>
            <a:prstGeom prst="roundRect">
              <a:avLst/>
            </a:prstGeom>
            <a:solidFill>
              <a:sysClr val="window" lastClr="FFFFFF">
                <a:alpha val="90000"/>
                <a:hueOff val="0"/>
                <a:satOff val="0"/>
                <a:lumOff val="0"/>
                <a:alphaOff val="0"/>
              </a:sysClr>
            </a:solidFill>
            <a:ln w="25400" cap="flat" cmpd="sng" algn="ctr">
              <a:solidFill>
                <a:srgbClr val="C0504D">
                  <a:lumMod val="75000"/>
                </a:srgbClr>
              </a:solidFill>
              <a:prstDash val="solid"/>
            </a:ln>
            <a:effectLst/>
          </p:spPr>
        </p:sp>
        <p:sp>
          <p:nvSpPr>
            <p:cNvPr id="23" name="Прямоугольник: скругленные углы 7">
              <a:extLst>
                <a:ext uri="{FF2B5EF4-FFF2-40B4-BE49-F238E27FC236}">
                  <a16:creationId xmlns:a16="http://schemas.microsoft.com/office/drawing/2014/main" id="{40636623-B77B-47A4-AFC2-5930B8FC083B}"/>
                </a:ext>
              </a:extLst>
            </p:cNvPr>
            <p:cNvSpPr txBox="1"/>
            <p:nvPr/>
          </p:nvSpPr>
          <p:spPr>
            <a:xfrm>
              <a:off x="3047462" y="1650548"/>
              <a:ext cx="2734424" cy="931733"/>
            </a:xfrm>
            <a:prstGeom prst="rect">
              <a:avLst/>
            </a:prstGeom>
            <a:noFill/>
            <a:ln>
              <a:noFill/>
            </a:ln>
            <a:effectLst/>
          </p:spPr>
          <p:txBody>
            <a:bodyPr spcFirstLastPara="0" vert="horz" wrap="square" lIns="83820" tIns="83820" rIns="83820" bIns="83820"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ru-RU" sz="2200" b="0" i="0" u="none" strike="noStrike" kern="0" cap="none" spc="0" normalizeH="0" baseline="0" noProof="0" dirty="0">
                  <a:ln>
                    <a:noFill/>
                  </a:ln>
                  <a:solidFill>
                    <a:srgbClr val="620000"/>
                  </a:solidFill>
                  <a:effectLst/>
                  <a:uLnTx/>
                  <a:uFillTx/>
                  <a:latin typeface="Calibri"/>
                  <a:ea typeface="+mn-ea"/>
                  <a:cs typeface="Times New Roman" panose="02020603050405020304" pitchFamily="18" charset="0"/>
                </a:rPr>
                <a:t>Образовательные услуги</a:t>
              </a:r>
              <a:endParaRPr kumimoji="0" lang="ru-RU" sz="2200" b="0" i="0" u="none" strike="noStrike" kern="0" cap="none" spc="0" normalizeH="0" baseline="0" noProof="0" dirty="0">
                <a:ln>
                  <a:noFill/>
                </a:ln>
                <a:solidFill>
                  <a:srgbClr val="620000"/>
                </a:solidFill>
                <a:effectLst/>
                <a:uLnTx/>
                <a:uFillTx/>
                <a:latin typeface="Calibri"/>
                <a:ea typeface="+mn-ea"/>
                <a:cs typeface="+mn-cs"/>
              </a:endParaRPr>
            </a:p>
          </p:txBody>
        </p:sp>
      </p:grpSp>
      <p:grpSp>
        <p:nvGrpSpPr>
          <p:cNvPr id="24" name="Группа 23">
            <a:extLst>
              <a:ext uri="{FF2B5EF4-FFF2-40B4-BE49-F238E27FC236}">
                <a16:creationId xmlns:a16="http://schemas.microsoft.com/office/drawing/2014/main" id="{16CEBC13-619C-4D4E-AA70-D5EB963AFD49}"/>
              </a:ext>
            </a:extLst>
          </p:cNvPr>
          <p:cNvGrpSpPr/>
          <p:nvPr/>
        </p:nvGrpSpPr>
        <p:grpSpPr>
          <a:xfrm>
            <a:off x="4751386" y="4098320"/>
            <a:ext cx="3622003" cy="1032543"/>
            <a:chOff x="3047462" y="2791085"/>
            <a:chExt cx="2835234" cy="1032543"/>
          </a:xfrm>
        </p:grpSpPr>
        <p:sp>
          <p:nvSpPr>
            <p:cNvPr id="25" name="Прямоугольник: скругленные углы 24">
              <a:extLst>
                <a:ext uri="{FF2B5EF4-FFF2-40B4-BE49-F238E27FC236}">
                  <a16:creationId xmlns:a16="http://schemas.microsoft.com/office/drawing/2014/main" id="{E6D1824B-E4B4-4342-A735-CA3A48B0438A}"/>
                </a:ext>
              </a:extLst>
            </p:cNvPr>
            <p:cNvSpPr/>
            <p:nvPr/>
          </p:nvSpPr>
          <p:spPr>
            <a:xfrm>
              <a:off x="3047462" y="2791085"/>
              <a:ext cx="2835234" cy="1032543"/>
            </a:xfrm>
            <a:prstGeom prst="roundRect">
              <a:avLst/>
            </a:prstGeom>
            <a:solidFill>
              <a:sysClr val="window" lastClr="FFFFFF">
                <a:alpha val="90000"/>
                <a:hueOff val="0"/>
                <a:satOff val="0"/>
                <a:lumOff val="0"/>
                <a:alphaOff val="0"/>
              </a:sysClr>
            </a:solidFill>
            <a:ln w="25400" cap="flat" cmpd="sng" algn="ctr">
              <a:solidFill>
                <a:srgbClr val="C0504D">
                  <a:lumMod val="75000"/>
                </a:srgbClr>
              </a:solidFill>
              <a:prstDash val="solid"/>
            </a:ln>
            <a:effectLst/>
          </p:spPr>
        </p:sp>
        <p:sp>
          <p:nvSpPr>
            <p:cNvPr id="26" name="Прямоугольник: скругленные углы 9">
              <a:extLst>
                <a:ext uri="{FF2B5EF4-FFF2-40B4-BE49-F238E27FC236}">
                  <a16:creationId xmlns:a16="http://schemas.microsoft.com/office/drawing/2014/main" id="{CD17B7DE-701E-4493-AEC9-1F02A10D1335}"/>
                </a:ext>
              </a:extLst>
            </p:cNvPr>
            <p:cNvSpPr txBox="1"/>
            <p:nvPr/>
          </p:nvSpPr>
          <p:spPr>
            <a:xfrm>
              <a:off x="3047462" y="2812160"/>
              <a:ext cx="2734424" cy="931733"/>
            </a:xfrm>
            <a:prstGeom prst="rect">
              <a:avLst/>
            </a:prstGeom>
            <a:noFill/>
            <a:ln>
              <a:noFill/>
            </a:ln>
            <a:effectLst/>
          </p:spPr>
          <p:txBody>
            <a:bodyPr spcFirstLastPara="0" vert="horz" wrap="square" lIns="83820" tIns="83820" rIns="83820" bIns="83820"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ru-RU" sz="2200" b="1" i="0" u="none" strike="noStrike" kern="0" cap="none" spc="0" normalizeH="0" baseline="0" noProof="0" dirty="0">
                  <a:ln>
                    <a:noFill/>
                  </a:ln>
                  <a:solidFill>
                    <a:srgbClr val="620000"/>
                  </a:solidFill>
                  <a:effectLst/>
                  <a:uLnTx/>
                  <a:uFillTx/>
                  <a:latin typeface="Calibri"/>
                  <a:ea typeface="+mn-ea"/>
                  <a:cs typeface="Times New Roman" panose="02020603050405020304" pitchFamily="18" charset="0"/>
                </a:rPr>
                <a:t>Информационные услуги</a:t>
              </a:r>
              <a:endParaRPr kumimoji="0" lang="ru-RU" sz="2200" b="0" i="0" u="none" strike="noStrike" kern="0" cap="none" spc="0" normalizeH="0" baseline="0" noProof="0" dirty="0">
                <a:ln>
                  <a:noFill/>
                </a:ln>
                <a:solidFill>
                  <a:srgbClr val="620000"/>
                </a:solidFill>
                <a:effectLst/>
                <a:uLnTx/>
                <a:uFillTx/>
                <a:latin typeface="Calibri"/>
                <a:ea typeface="+mn-ea"/>
                <a:cs typeface="+mn-cs"/>
              </a:endParaRPr>
            </a:p>
          </p:txBody>
        </p:sp>
      </p:grpSp>
    </p:spTree>
    <p:extLst>
      <p:ext uri="{BB962C8B-B14F-4D97-AF65-F5344CB8AC3E}">
        <p14:creationId xmlns:p14="http://schemas.microsoft.com/office/powerpoint/2010/main" val="14058699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карта края прозр.png">
            <a:extLst>
              <a:ext uri="{FF2B5EF4-FFF2-40B4-BE49-F238E27FC236}">
                <a16:creationId xmlns:a16="http://schemas.microsoft.com/office/drawing/2014/main" id="{FA989671-400A-45BE-B4FB-AACF88E956E1}"/>
              </a:ext>
            </a:extLst>
          </p:cNvPr>
          <p:cNvPicPr>
            <a:picLocks noChangeAspect="1"/>
          </p:cNvPicPr>
          <p:nvPr/>
        </p:nvPicPr>
        <p:blipFill>
          <a:blip r:embed="rId2" cstate="print">
            <a:lum bright="7000" contrast="10000"/>
          </a:blip>
          <a:stretch>
            <a:fillRect/>
          </a:stretch>
        </p:blipFill>
        <p:spPr>
          <a:xfrm rot="536938">
            <a:off x="-883329" y="-257233"/>
            <a:ext cx="9619119" cy="4967773"/>
          </a:xfrm>
          <a:prstGeom prst="rect">
            <a:avLst/>
          </a:prstGeom>
        </p:spPr>
      </p:pic>
      <p:sp>
        <p:nvSpPr>
          <p:cNvPr id="2" name="Заголовок 1"/>
          <p:cNvSpPr>
            <a:spLocks noGrp="1"/>
          </p:cNvSpPr>
          <p:nvPr>
            <p:ph type="title"/>
          </p:nvPr>
        </p:nvSpPr>
        <p:spPr>
          <a:xfrm>
            <a:off x="1287633" y="170979"/>
            <a:ext cx="6804422" cy="945059"/>
          </a:xfrm>
        </p:spPr>
        <p:txBody>
          <a:bodyPr>
            <a:noAutofit/>
          </a:bodyPr>
          <a:lstStyle/>
          <a:p>
            <a:pPr algn="l"/>
            <a:r>
              <a:rPr lang="ru-RU" sz="2976" b="1" dirty="0">
                <a:solidFill>
                  <a:srgbClr val="621906"/>
                </a:solidFill>
              </a:rPr>
              <a:t>Отчетность</a:t>
            </a:r>
            <a:br>
              <a:rPr lang="ru-RU" sz="2646" b="1" dirty="0">
                <a:solidFill>
                  <a:srgbClr val="621906"/>
                </a:solidFill>
              </a:rPr>
            </a:br>
            <a:br>
              <a:rPr lang="ru-RU" sz="2646" b="1" dirty="0">
                <a:solidFill>
                  <a:srgbClr val="621906"/>
                </a:solidFill>
              </a:rPr>
            </a:br>
            <a:endParaRPr lang="ru-RU" sz="2646" b="1" dirty="0"/>
          </a:p>
        </p:txBody>
      </p:sp>
      <p:cxnSp>
        <p:nvCxnSpPr>
          <p:cNvPr id="10" name="Прямая соединительная линия 9"/>
          <p:cNvCxnSpPr/>
          <p:nvPr/>
        </p:nvCxnSpPr>
        <p:spPr>
          <a:xfrm>
            <a:off x="1260078" y="751450"/>
            <a:ext cx="2589477"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Прямая соединительная линия 13"/>
          <p:cNvCxnSpPr/>
          <p:nvPr/>
        </p:nvCxnSpPr>
        <p:spPr>
          <a:xfrm>
            <a:off x="6231069" y="4978638"/>
            <a:ext cx="2589477" cy="0"/>
          </a:xfrm>
          <a:prstGeom prst="line">
            <a:avLst/>
          </a:prstGeom>
        </p:spPr>
        <p:style>
          <a:lnRef idx="3">
            <a:schemeClr val="accent2"/>
          </a:lnRef>
          <a:fillRef idx="0">
            <a:schemeClr val="accent2"/>
          </a:fillRef>
          <a:effectRef idx="2">
            <a:schemeClr val="accent2"/>
          </a:effectRef>
          <a:fontRef idx="minor">
            <a:schemeClr val="tx1"/>
          </a:fontRef>
        </p:style>
      </p:cxnSp>
      <p:graphicFrame>
        <p:nvGraphicFramePr>
          <p:cNvPr id="5" name="Схема 4">
            <a:extLst>
              <a:ext uri="{FF2B5EF4-FFF2-40B4-BE49-F238E27FC236}">
                <a16:creationId xmlns:a16="http://schemas.microsoft.com/office/drawing/2014/main" id="{156D2D91-8345-47ED-B318-F9448A3FC8C1}"/>
              </a:ext>
            </a:extLst>
          </p:cNvPr>
          <p:cNvGraphicFramePr/>
          <p:nvPr>
            <p:extLst>
              <p:ext uri="{D42A27DB-BD31-4B8C-83A1-F6EECF244321}">
                <p14:modId xmlns:p14="http://schemas.microsoft.com/office/powerpoint/2010/main" val="3595576765"/>
              </p:ext>
            </p:extLst>
          </p:nvPr>
        </p:nvGraphicFramePr>
        <p:xfrm>
          <a:off x="1638101" y="789532"/>
          <a:ext cx="5922367" cy="4445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65963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карта края прозр.png">
            <a:extLst>
              <a:ext uri="{FF2B5EF4-FFF2-40B4-BE49-F238E27FC236}">
                <a16:creationId xmlns:a16="http://schemas.microsoft.com/office/drawing/2014/main" id="{CFADF9C7-053C-4745-995C-C7116B16BB7A}"/>
              </a:ext>
            </a:extLst>
          </p:cNvPr>
          <p:cNvPicPr>
            <a:picLocks noChangeAspect="1"/>
          </p:cNvPicPr>
          <p:nvPr/>
        </p:nvPicPr>
        <p:blipFill>
          <a:blip r:embed="rId3" cstate="print">
            <a:lum bright="7000" contrast="10000"/>
          </a:blip>
          <a:stretch>
            <a:fillRect/>
          </a:stretch>
        </p:blipFill>
        <p:spPr>
          <a:xfrm rot="536938">
            <a:off x="-2166129" y="-529928"/>
            <a:ext cx="11865380" cy="6026100"/>
          </a:xfrm>
          <a:prstGeom prst="rect">
            <a:avLst/>
          </a:prstGeom>
          <a:ln>
            <a:noFill/>
          </a:ln>
        </p:spPr>
      </p:pic>
      <p:graphicFrame>
        <p:nvGraphicFramePr>
          <p:cNvPr id="4" name="Схема 3">
            <a:extLst>
              <a:ext uri="{FF2B5EF4-FFF2-40B4-BE49-F238E27FC236}">
                <a16:creationId xmlns:a16="http://schemas.microsoft.com/office/drawing/2014/main" id="{E770B9C0-7B39-47EF-A297-D636327BD8F6}"/>
              </a:ext>
            </a:extLst>
          </p:cNvPr>
          <p:cNvGraphicFramePr/>
          <p:nvPr>
            <p:extLst>
              <p:ext uri="{D42A27DB-BD31-4B8C-83A1-F6EECF244321}">
                <p14:modId xmlns:p14="http://schemas.microsoft.com/office/powerpoint/2010/main" val="1267270881"/>
              </p:ext>
            </p:extLst>
          </p:nvPr>
        </p:nvGraphicFramePr>
        <p:xfrm>
          <a:off x="1079872" y="819051"/>
          <a:ext cx="7008440" cy="4336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25461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карта края прозр.png">
            <a:extLst>
              <a:ext uri="{FF2B5EF4-FFF2-40B4-BE49-F238E27FC236}">
                <a16:creationId xmlns:a16="http://schemas.microsoft.com/office/drawing/2014/main" id="{CFADF9C7-053C-4745-995C-C7116B16BB7A}"/>
              </a:ext>
            </a:extLst>
          </p:cNvPr>
          <p:cNvPicPr>
            <a:picLocks noChangeAspect="1"/>
          </p:cNvPicPr>
          <p:nvPr/>
        </p:nvPicPr>
        <p:blipFill>
          <a:blip r:embed="rId2" cstate="print">
            <a:lum bright="7000" contrast="10000"/>
          </a:blip>
          <a:stretch>
            <a:fillRect/>
          </a:stretch>
        </p:blipFill>
        <p:spPr>
          <a:xfrm rot="536938">
            <a:off x="-2178806" y="-527017"/>
            <a:ext cx="11865380" cy="6026100"/>
          </a:xfrm>
          <a:prstGeom prst="rect">
            <a:avLst/>
          </a:prstGeom>
          <a:ln>
            <a:noFill/>
          </a:ln>
        </p:spPr>
      </p:pic>
      <p:sp>
        <p:nvSpPr>
          <p:cNvPr id="4" name="Заголовок 1">
            <a:extLst>
              <a:ext uri="{FF2B5EF4-FFF2-40B4-BE49-F238E27FC236}">
                <a16:creationId xmlns:a16="http://schemas.microsoft.com/office/drawing/2014/main" id="{0FF835CD-F6FF-480A-8865-58CCD0171C64}"/>
              </a:ext>
            </a:extLst>
          </p:cNvPr>
          <p:cNvSpPr>
            <a:spLocks noGrp="1"/>
          </p:cNvSpPr>
          <p:nvPr>
            <p:ph type="title"/>
          </p:nvPr>
        </p:nvSpPr>
        <p:spPr>
          <a:xfrm>
            <a:off x="503808" y="170979"/>
            <a:ext cx="9261924" cy="360040"/>
          </a:xfrm>
        </p:spPr>
        <p:txBody>
          <a:bodyPr>
            <a:noAutofit/>
          </a:bodyPr>
          <a:lstStyle/>
          <a:p>
            <a:r>
              <a:rPr lang="ru-RU" sz="1800" b="1" dirty="0">
                <a:solidFill>
                  <a:schemeClr val="accent5">
                    <a:lumMod val="75000"/>
                  </a:schemeClr>
                </a:solidFill>
              </a:rPr>
              <a:t>В 2020 году лучшими практиками делились ИКЦ:</a:t>
            </a:r>
            <a:br>
              <a:rPr lang="ru-RU" sz="2646" b="1" dirty="0"/>
            </a:br>
            <a:br>
              <a:rPr lang="ru-RU" sz="2646" b="1" dirty="0"/>
            </a:br>
            <a:r>
              <a:rPr lang="ru-RU" sz="1300" b="1" dirty="0"/>
              <a:t>г. Белокурихи </a:t>
            </a:r>
            <a:r>
              <a:rPr lang="ru-RU" sz="1300" dirty="0"/>
              <a:t>«Практика ИКЦ в сфере популяризации предпринимательской деятельности (Проведение конкурса бизнес-проектов «Я открою свое дело» среди учащихся в возрасте 14-17 лет)»</a:t>
            </a:r>
            <a:br>
              <a:rPr lang="ru-RU" sz="1300" dirty="0"/>
            </a:br>
            <a:br>
              <a:rPr lang="ru-RU" sz="1300" dirty="0"/>
            </a:br>
            <a:r>
              <a:rPr lang="ru-RU" sz="1300" b="1" dirty="0"/>
              <a:t>г. Бийска «</a:t>
            </a:r>
            <a:r>
              <a:rPr lang="ru-RU" sz="1300" dirty="0"/>
              <a:t>Практика поддержки предпринимательских инициатив и формирования новых направлений бизнеса»</a:t>
            </a:r>
            <a:br>
              <a:rPr lang="ru-RU" sz="1300" dirty="0"/>
            </a:br>
            <a:br>
              <a:rPr lang="ru-RU" sz="1300" dirty="0"/>
            </a:br>
            <a:r>
              <a:rPr lang="ru-RU" sz="1300" b="1" dirty="0"/>
              <a:t>г. Новоалтайска </a:t>
            </a:r>
            <a:r>
              <a:rPr lang="ru-RU" sz="1300" dirty="0"/>
              <a:t>«Эффективные коммуникации с предпринимателями»</a:t>
            </a:r>
            <a:br>
              <a:rPr lang="ru-RU" sz="1300" dirty="0"/>
            </a:br>
            <a:br>
              <a:rPr lang="ru-RU" sz="1300" dirty="0"/>
            </a:br>
            <a:r>
              <a:rPr lang="ru-RU" sz="1300" b="1" dirty="0"/>
              <a:t>г. Рубцовска </a:t>
            </a:r>
            <a:r>
              <a:rPr lang="ru-RU" sz="1300" dirty="0"/>
              <a:t>«Практика организации образовательных мероприятий для предпринимателей»</a:t>
            </a:r>
            <a:br>
              <a:rPr lang="ru-RU" sz="1300" dirty="0"/>
            </a:br>
            <a:br>
              <a:rPr lang="ru-RU" sz="1300" dirty="0"/>
            </a:br>
            <a:r>
              <a:rPr lang="ru-RU" sz="1300" b="1" dirty="0"/>
              <a:t>Благовещенского района </a:t>
            </a:r>
            <a:r>
              <a:rPr lang="ru-RU" sz="1300" dirty="0"/>
              <a:t>«Практика сопровождения действующего бизнеса»</a:t>
            </a:r>
            <a:br>
              <a:rPr lang="ru-RU" sz="1300" dirty="0"/>
            </a:br>
            <a:br>
              <a:rPr lang="ru-RU" sz="1300" dirty="0"/>
            </a:br>
            <a:r>
              <a:rPr lang="ru-RU" sz="1300" b="1" dirty="0"/>
              <a:t>Завьяловского района </a:t>
            </a:r>
            <a:r>
              <a:rPr lang="ru-RU" sz="1300" dirty="0"/>
              <a:t>«Практика организации мероприятий (Ярмарка «Город мастеров»)»</a:t>
            </a:r>
            <a:br>
              <a:rPr lang="ru-RU" sz="1300" dirty="0"/>
            </a:br>
            <a:br>
              <a:rPr lang="ru-RU" sz="1300" dirty="0"/>
            </a:br>
            <a:r>
              <a:rPr lang="ru-RU" sz="1300" b="1" dirty="0"/>
              <a:t>Заринского района </a:t>
            </a:r>
            <a:r>
              <a:rPr lang="ru-RU" sz="1300" dirty="0"/>
              <a:t>«Практика сопровождения предпринимательских проектов»</a:t>
            </a:r>
            <a:br>
              <a:rPr lang="ru-RU" sz="1300" dirty="0"/>
            </a:br>
            <a:br>
              <a:rPr lang="ru-RU" sz="1300" dirty="0"/>
            </a:br>
            <a:r>
              <a:rPr lang="ru-RU" sz="1300" b="1" dirty="0"/>
              <a:t>Каменского района </a:t>
            </a:r>
            <a:r>
              <a:rPr lang="ru-RU" sz="1300" dirty="0"/>
              <a:t>«Практика организации мероприятий (Кулинарный фестиваль «Уха-царица»)»</a:t>
            </a:r>
            <a:br>
              <a:rPr lang="ru-RU" sz="1300" dirty="0"/>
            </a:br>
            <a:br>
              <a:rPr lang="ru-RU" sz="1300" dirty="0"/>
            </a:br>
            <a:r>
              <a:rPr lang="ru-RU" sz="1300" b="1" dirty="0"/>
              <a:t>Кулундинского района </a:t>
            </a:r>
            <a:r>
              <a:rPr lang="ru-RU" sz="1300" dirty="0"/>
              <a:t>«Практика по вовлечению в предпринимательскую деятельность и содействию создания собственного бизнеса безработными гражданами»</a:t>
            </a:r>
            <a:br>
              <a:rPr lang="ru-RU" sz="1300" dirty="0"/>
            </a:br>
            <a:br>
              <a:rPr lang="ru-RU" sz="1300" dirty="0"/>
            </a:br>
            <a:r>
              <a:rPr lang="ru-RU" sz="1300" b="1" dirty="0"/>
              <a:t>Рубцовского района </a:t>
            </a:r>
            <a:r>
              <a:rPr lang="ru-RU" sz="1300" dirty="0"/>
              <a:t>«Практика организации мероприятий с элементами спортивных состязаний»</a:t>
            </a:r>
            <a:br>
              <a:rPr lang="ru-RU" sz="1300" dirty="0"/>
            </a:br>
            <a:br>
              <a:rPr lang="ru-RU" sz="1300" dirty="0"/>
            </a:br>
            <a:r>
              <a:rPr lang="ru-RU" sz="1300" b="1" dirty="0"/>
              <a:t>Топчихинского района </a:t>
            </a:r>
            <a:r>
              <a:rPr lang="ru-RU" sz="1300" dirty="0"/>
              <a:t>«Практика работы с Общественным советом предпринимателей»</a:t>
            </a:r>
            <a:br>
              <a:rPr lang="ru-RU" sz="1300" dirty="0"/>
            </a:br>
            <a:br>
              <a:rPr lang="ru-RU" sz="1400" dirty="0"/>
            </a:br>
            <a:endParaRPr lang="ru-RU" sz="1400" dirty="0"/>
          </a:p>
        </p:txBody>
      </p:sp>
    </p:spTree>
    <p:extLst>
      <p:ext uri="{BB962C8B-B14F-4D97-AF65-F5344CB8AC3E}">
        <p14:creationId xmlns:p14="http://schemas.microsoft.com/office/powerpoint/2010/main" val="30973296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Рисунок 60"/>
          <p:cNvPicPr/>
          <p:nvPr/>
        </p:nvPicPr>
        <p:blipFill>
          <a:blip r:embed="rId2" cstate="print"/>
          <a:stretch>
            <a:fillRect/>
          </a:stretch>
        </p:blipFill>
        <p:spPr>
          <a:xfrm>
            <a:off x="0" y="0"/>
            <a:ext cx="10080000" cy="5670000"/>
          </a:xfrm>
          <a:prstGeom prst="rect">
            <a:avLst/>
          </a:prstGeom>
          <a:ln>
            <a:noFill/>
          </a:ln>
        </p:spPr>
      </p:pic>
      <p:pic>
        <p:nvPicPr>
          <p:cNvPr id="3" name="Picture 2"/>
          <p:cNvPicPr>
            <a:picLocks noChangeAspect="1" noChangeArrowheads="1"/>
          </p:cNvPicPr>
          <p:nvPr/>
        </p:nvPicPr>
        <p:blipFill>
          <a:blip r:embed="rId3" cstate="print"/>
          <a:srcRect/>
          <a:stretch>
            <a:fillRect/>
          </a:stretch>
        </p:blipFill>
        <p:spPr bwMode="auto">
          <a:xfrm>
            <a:off x="0" y="-6682"/>
            <a:ext cx="10080625" cy="5677232"/>
          </a:xfrm>
          <a:prstGeom prst="rect">
            <a:avLst/>
          </a:prstGeom>
          <a:noFill/>
          <a:ln w="9525">
            <a:noFill/>
            <a:miter lim="800000"/>
            <a:headEnd/>
            <a:tailEnd/>
          </a:ln>
        </p:spPr>
      </p:pic>
      <p:pic>
        <p:nvPicPr>
          <p:cNvPr id="2050" name="Picture 2" descr="D:\Users\PRESS\Pictures\qr-code мойбизнес22.gif"/>
          <p:cNvPicPr>
            <a:picLocks noChangeAspect="1" noChangeArrowheads="1"/>
          </p:cNvPicPr>
          <p:nvPr/>
        </p:nvPicPr>
        <p:blipFill>
          <a:blip r:embed="rId4" cstate="print"/>
          <a:srcRect/>
          <a:stretch>
            <a:fillRect/>
          </a:stretch>
        </p:blipFill>
        <p:spPr bwMode="auto">
          <a:xfrm>
            <a:off x="575816" y="2475235"/>
            <a:ext cx="3024336" cy="3024336"/>
          </a:xfrm>
          <a:prstGeom prst="rect">
            <a:avLst/>
          </a:prstGeom>
          <a:noFill/>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FABECF-ADDC-43C6-8D8A-C0D0BF50F919}"/>
              </a:ext>
            </a:extLst>
          </p:cNvPr>
          <p:cNvSpPr txBox="1"/>
          <p:nvPr/>
        </p:nvSpPr>
        <p:spPr>
          <a:xfrm>
            <a:off x="3744167" y="891060"/>
            <a:ext cx="6336457" cy="2448272"/>
          </a:xfrm>
          <a:prstGeom prst="rect">
            <a:avLst/>
          </a:prstGeom>
          <a:noFill/>
        </p:spPr>
        <p:txBody>
          <a:bodyPr wrap="square" rtlCol="0">
            <a:spAutoFit/>
          </a:bodyPr>
          <a:lstStyle/>
          <a:p>
            <a:pPr algn="ctr"/>
            <a:r>
              <a:rPr lang="ru-RU" sz="2200" b="1" dirty="0">
                <a:solidFill>
                  <a:schemeClr val="accent5">
                    <a:lumMod val="75000"/>
                  </a:schemeClr>
                </a:solidFill>
              </a:rPr>
              <a:t>Семинар-совещание со специалистами </a:t>
            </a:r>
          </a:p>
          <a:p>
            <a:pPr algn="ctr"/>
            <a:r>
              <a:rPr lang="ru-RU" sz="2200" b="1" dirty="0">
                <a:solidFill>
                  <a:schemeClr val="accent5">
                    <a:lumMod val="75000"/>
                  </a:schemeClr>
                </a:solidFill>
              </a:rPr>
              <a:t>ИКЦ поддержки предпринимательства муниципальных районов и городских округов Алтайского края «Сервисы и меры </a:t>
            </a:r>
          </a:p>
          <a:p>
            <a:pPr algn="ctr"/>
            <a:r>
              <a:rPr lang="ru-RU" sz="2200" b="1" dirty="0">
                <a:solidFill>
                  <a:schemeClr val="accent5">
                    <a:lumMod val="75000"/>
                  </a:schemeClr>
                </a:solidFill>
              </a:rPr>
              <a:t>поддержки субъектов малого и среднего предпринимательства </a:t>
            </a:r>
          </a:p>
          <a:p>
            <a:pPr algn="ctr"/>
            <a:r>
              <a:rPr lang="ru-RU" sz="2200" b="1" dirty="0">
                <a:solidFill>
                  <a:schemeClr val="accent5">
                    <a:lumMod val="75000"/>
                  </a:schemeClr>
                </a:solidFill>
              </a:rPr>
              <a:t>и самозанятых граждан в 2021 году»</a:t>
            </a:r>
            <a:endParaRPr lang="ru-RU" sz="2200" dirty="0">
              <a:solidFill>
                <a:schemeClr val="accent5">
                  <a:lumMod val="75000"/>
                </a:schemeClr>
              </a:solidFill>
              <a:latin typeface="Calibri"/>
            </a:endParaRPr>
          </a:p>
        </p:txBody>
      </p:sp>
      <p:sp>
        <p:nvSpPr>
          <p:cNvPr id="6" name="TextBox 5">
            <a:extLst>
              <a:ext uri="{FF2B5EF4-FFF2-40B4-BE49-F238E27FC236}">
                <a16:creationId xmlns:a16="http://schemas.microsoft.com/office/drawing/2014/main" id="{B227BA99-8CF1-4F29-98D4-CAD3D183E0F2}"/>
              </a:ext>
            </a:extLst>
          </p:cNvPr>
          <p:cNvSpPr txBox="1"/>
          <p:nvPr/>
        </p:nvSpPr>
        <p:spPr>
          <a:xfrm>
            <a:off x="4176216" y="4995515"/>
            <a:ext cx="6041876" cy="523220"/>
          </a:xfrm>
          <a:prstGeom prst="rect">
            <a:avLst/>
          </a:prstGeom>
          <a:noFill/>
        </p:spPr>
        <p:txBody>
          <a:bodyPr wrap="square" rtlCol="0">
            <a:spAutoFit/>
          </a:bodyPr>
          <a:lstStyle/>
          <a:p>
            <a:pPr algn="ctr"/>
            <a:r>
              <a:rPr lang="ru-RU" sz="1400" b="1" dirty="0">
                <a:solidFill>
                  <a:schemeClr val="accent5">
                    <a:lumMod val="75000"/>
                  </a:schemeClr>
                </a:solidFill>
              </a:rPr>
              <a:t>Модератор:</a:t>
            </a:r>
            <a:r>
              <a:rPr lang="ru-RU" sz="1400" dirty="0">
                <a:solidFill>
                  <a:schemeClr val="accent5">
                    <a:lumMod val="75000"/>
                  </a:schemeClr>
                </a:solidFill>
              </a:rPr>
              <a:t> Черепанова Ирина Геннадьевна, руководитель центра поддержки предпринимательства Алтайского фонда МСП</a:t>
            </a:r>
          </a:p>
        </p:txBody>
      </p:sp>
      <p:sp>
        <p:nvSpPr>
          <p:cNvPr id="7" name="TextBox 6">
            <a:extLst>
              <a:ext uri="{FF2B5EF4-FFF2-40B4-BE49-F238E27FC236}">
                <a16:creationId xmlns:a16="http://schemas.microsoft.com/office/drawing/2014/main" id="{644C38EE-AE41-4B0A-82B3-A781EDC85C36}"/>
              </a:ext>
            </a:extLst>
          </p:cNvPr>
          <p:cNvSpPr txBox="1"/>
          <p:nvPr/>
        </p:nvSpPr>
        <p:spPr>
          <a:xfrm>
            <a:off x="4642880" y="3771379"/>
            <a:ext cx="5108548" cy="369332"/>
          </a:xfrm>
          <a:prstGeom prst="rect">
            <a:avLst/>
          </a:prstGeom>
          <a:noFill/>
        </p:spPr>
        <p:txBody>
          <a:bodyPr wrap="square">
            <a:spAutoFit/>
          </a:bodyPr>
          <a:lstStyle/>
          <a:p>
            <a:pPr algn="ctr"/>
            <a:r>
              <a:rPr lang="ru-RU" sz="1800" b="1" dirty="0">
                <a:solidFill>
                  <a:schemeClr val="accent5">
                    <a:lumMod val="75000"/>
                  </a:schemeClr>
                </a:solidFill>
                <a:latin typeface="Calibri"/>
              </a:rPr>
              <a:t>27 апреля 2021 года</a:t>
            </a:r>
          </a:p>
        </p:txBody>
      </p:sp>
    </p:spTree>
    <p:extLst>
      <p:ext uri="{BB962C8B-B14F-4D97-AF65-F5344CB8AC3E}">
        <p14:creationId xmlns:p14="http://schemas.microsoft.com/office/powerpoint/2010/main" val="2803875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C481B305-FE9A-4649-8C5E-891F46FBCECF}"/>
              </a:ext>
            </a:extLst>
          </p:cNvPr>
          <p:cNvSpPr>
            <a:spLocks noGrp="1"/>
          </p:cNvSpPr>
          <p:nvPr>
            <p:ph idx="1"/>
          </p:nvPr>
        </p:nvSpPr>
        <p:spPr>
          <a:xfrm>
            <a:off x="504031" y="1567682"/>
            <a:ext cx="9072563" cy="3231111"/>
          </a:xfrm>
        </p:spPr>
        <p:txBody>
          <a:bodyPr>
            <a:normAutofit fontScale="62500" lnSpcReduction="20000"/>
          </a:bodyPr>
          <a:lstStyle/>
          <a:p>
            <a:pPr marL="90723" indent="0" algn="ctr">
              <a:buNone/>
            </a:pPr>
            <a:r>
              <a:rPr lang="ru-RU" b="1" u="sng" dirty="0">
                <a:solidFill>
                  <a:srgbClr val="B05B26"/>
                </a:solidFill>
                <a:latin typeface="Arial" panose="020B0604020202020204" pitchFamily="34" charset="0"/>
                <a:cs typeface="Arial" panose="020B0604020202020204" pitchFamily="34" charset="0"/>
              </a:rPr>
              <a:t>Выставки на территории РФ в 2021 г.</a:t>
            </a:r>
          </a:p>
          <a:p>
            <a:pPr marL="90723" indent="0" algn="ctr">
              <a:buNone/>
            </a:pPr>
            <a:endParaRPr lang="ru-RU" sz="1654" b="1" i="1" u="sng" dirty="0">
              <a:solidFill>
                <a:srgbClr val="B05B26"/>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ru-RU" b="1" dirty="0">
                <a:solidFill>
                  <a:srgbClr val="B05B26"/>
                </a:solidFill>
                <a:cs typeface="Arial" panose="020B0604020202020204" pitchFamily="34" charset="0"/>
              </a:rPr>
              <a:t>26.05-29.05.2021 </a:t>
            </a:r>
            <a:r>
              <a:rPr lang="ru-RU" b="1" dirty="0">
                <a:cs typeface="Arial" panose="020B0604020202020204" pitchFamily="34" charset="0"/>
              </a:rPr>
              <a:t>«</a:t>
            </a:r>
            <a:r>
              <a:rPr lang="ru-RU" b="1" dirty="0" err="1">
                <a:cs typeface="Arial" panose="020B0604020202020204" pitchFamily="34" charset="0"/>
              </a:rPr>
              <a:t>Дальагро</a:t>
            </a:r>
            <a:r>
              <a:rPr lang="ru-RU" b="1" dirty="0">
                <a:cs typeface="Arial" panose="020B0604020202020204" pitchFamily="34" charset="0"/>
              </a:rPr>
              <a:t>. Продовольствие 2021», г. Владивосток</a:t>
            </a:r>
          </a:p>
          <a:p>
            <a:pPr>
              <a:buFont typeface="Wingdings" panose="05000000000000000000" pitchFamily="2" charset="2"/>
              <a:buChar char="Ø"/>
            </a:pPr>
            <a:r>
              <a:rPr lang="ru-RU" b="1" dirty="0">
                <a:solidFill>
                  <a:srgbClr val="B05B26"/>
                </a:solidFill>
                <a:cs typeface="Arial" panose="020B0604020202020204" pitchFamily="34" charset="0"/>
              </a:rPr>
              <a:t>01.07-04.07</a:t>
            </a:r>
            <a:r>
              <a:rPr lang="ru-RU" b="1" dirty="0">
                <a:cs typeface="Arial" panose="020B0604020202020204" pitchFamily="34" charset="0"/>
              </a:rPr>
              <a:t> Курская </a:t>
            </a:r>
            <a:r>
              <a:rPr lang="ru-RU" b="1" dirty="0" err="1">
                <a:cs typeface="Arial" panose="020B0604020202020204" pitchFamily="34" charset="0"/>
              </a:rPr>
              <a:t>Коренская</a:t>
            </a:r>
            <a:r>
              <a:rPr lang="ru-RU" b="1" dirty="0">
                <a:cs typeface="Arial" panose="020B0604020202020204" pitchFamily="34" charset="0"/>
              </a:rPr>
              <a:t> ярмарка, Курская область</a:t>
            </a:r>
          </a:p>
          <a:p>
            <a:pPr>
              <a:buFont typeface="Wingdings" panose="05000000000000000000" pitchFamily="2" charset="2"/>
              <a:buChar char="Ø"/>
            </a:pPr>
            <a:r>
              <a:rPr lang="ru-RU" b="1" dirty="0">
                <a:solidFill>
                  <a:srgbClr val="B05B26"/>
                </a:solidFill>
                <a:cs typeface="Arial" panose="020B0604020202020204" pitchFamily="34" charset="0"/>
              </a:rPr>
              <a:t>Август</a:t>
            </a:r>
            <a:r>
              <a:rPr lang="ru-RU" b="1" dirty="0">
                <a:cs typeface="Arial" panose="020B0604020202020204" pitchFamily="34" charset="0"/>
              </a:rPr>
              <a:t> бизнес-миссия в Камчатский край, г. Петропавловск-Камчатский</a:t>
            </a:r>
          </a:p>
          <a:p>
            <a:pPr>
              <a:buFont typeface="Wingdings" panose="05000000000000000000" pitchFamily="2" charset="2"/>
              <a:buChar char="Ø"/>
            </a:pPr>
            <a:r>
              <a:rPr lang="ru-RU" b="1" dirty="0">
                <a:solidFill>
                  <a:srgbClr val="B05B26"/>
                </a:solidFill>
                <a:cs typeface="Arial" panose="020B0604020202020204" pitchFamily="34" charset="0"/>
              </a:rPr>
              <a:t>22.09-24.09</a:t>
            </a:r>
            <a:r>
              <a:rPr lang="ru-RU" b="1" dirty="0">
                <a:cs typeface="Arial" panose="020B0604020202020204" pitchFamily="34" charset="0"/>
              </a:rPr>
              <a:t> выставка франшиз </a:t>
            </a:r>
            <a:r>
              <a:rPr lang="en-US" b="1" dirty="0">
                <a:cs typeface="Arial" panose="020B0604020202020204" pitchFamily="34" charset="0"/>
              </a:rPr>
              <a:t>BUYBRAND  Franchise Expo</a:t>
            </a:r>
            <a:r>
              <a:rPr lang="ru-RU" b="1" dirty="0">
                <a:cs typeface="Arial" panose="020B0604020202020204" pitchFamily="34" charset="0"/>
              </a:rPr>
              <a:t>, г. Москва</a:t>
            </a:r>
          </a:p>
          <a:p>
            <a:pPr>
              <a:buFont typeface="Wingdings" panose="05000000000000000000" pitchFamily="2" charset="2"/>
              <a:buChar char="Ø"/>
            </a:pPr>
            <a:r>
              <a:rPr lang="ru-RU" b="1" dirty="0">
                <a:solidFill>
                  <a:srgbClr val="B05B26"/>
                </a:solidFill>
                <a:cs typeface="Arial" panose="020B0604020202020204" pitchFamily="34" charset="0"/>
              </a:rPr>
              <a:t>15.12-19.12</a:t>
            </a:r>
            <a:r>
              <a:rPr lang="ru-RU" b="1" dirty="0">
                <a:cs typeface="Arial" panose="020B0604020202020204" pitchFamily="34" charset="0"/>
              </a:rPr>
              <a:t> выставка-ярмарка народных художественных промыслов России «Ладья. Зимняя сказка 2021», г. Москва</a:t>
            </a:r>
          </a:p>
          <a:p>
            <a:pPr>
              <a:buFont typeface="Wingdings" panose="05000000000000000000" pitchFamily="2" charset="2"/>
              <a:buChar char="Ø"/>
            </a:pPr>
            <a:endParaRPr lang="ru-RU" b="1" dirty="0">
              <a:solidFill>
                <a:srgbClr val="B05B26"/>
              </a:solidFill>
              <a:cs typeface="Arial" panose="020B0604020202020204" pitchFamily="34" charset="0"/>
            </a:endParaRPr>
          </a:p>
          <a:p>
            <a:pPr>
              <a:buFont typeface="Wingdings" panose="05000000000000000000" pitchFamily="2" charset="2"/>
              <a:buChar char="Ø"/>
            </a:pPr>
            <a:endParaRPr lang="ru-RU" b="1" dirty="0">
              <a:cs typeface="Arial" panose="020B0604020202020204" pitchFamily="34" charset="0"/>
            </a:endParaRPr>
          </a:p>
          <a:p>
            <a:pPr marL="90723" indent="0">
              <a:buNone/>
            </a:pPr>
            <a:endParaRPr lang="ru-RU"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1EA9C6F-2E73-435D-AA3A-125B281AE224}"/>
              </a:ext>
            </a:extLst>
          </p:cNvPr>
          <p:cNvSpPr txBox="1"/>
          <p:nvPr/>
        </p:nvSpPr>
        <p:spPr>
          <a:xfrm>
            <a:off x="2392992" y="613807"/>
            <a:ext cx="7102678" cy="601255"/>
          </a:xfrm>
          <a:prstGeom prst="rect">
            <a:avLst/>
          </a:prstGeom>
          <a:noFill/>
        </p:spPr>
        <p:txBody>
          <a:bodyPr wrap="square" rtlCol="0">
            <a:spAutoFit/>
          </a:bodyPr>
          <a:lstStyle/>
          <a:p>
            <a:pPr algn="r"/>
            <a:r>
              <a:rPr lang="ru-RU" sz="3307" dirty="0">
                <a:solidFill>
                  <a:schemeClr val="accent4">
                    <a:lumMod val="75000"/>
                  </a:schemeClr>
                </a:solidFill>
                <a:latin typeface="Arial" panose="020B0604020202020204" pitchFamily="34" charset="0"/>
                <a:cs typeface="Arial" panose="020B0604020202020204" pitchFamily="34" charset="0"/>
              </a:rPr>
              <a:t>Виды поддержки</a:t>
            </a:r>
          </a:p>
        </p:txBody>
      </p:sp>
      <p:cxnSp>
        <p:nvCxnSpPr>
          <p:cNvPr id="9" name="Прямая соединительная линия 8">
            <a:extLst>
              <a:ext uri="{FF2B5EF4-FFF2-40B4-BE49-F238E27FC236}">
                <a16:creationId xmlns:a16="http://schemas.microsoft.com/office/drawing/2014/main" id="{B9A31F3E-5B7C-4456-B1C3-68067D50D17A}"/>
              </a:ext>
            </a:extLst>
          </p:cNvPr>
          <p:cNvCxnSpPr>
            <a:cxnSpLocks/>
          </p:cNvCxnSpPr>
          <p:nvPr/>
        </p:nvCxnSpPr>
        <p:spPr>
          <a:xfrm>
            <a:off x="1727116" y="1254593"/>
            <a:ext cx="7941960"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5" name="Рисунок 4">
            <a:extLst>
              <a:ext uri="{FF2B5EF4-FFF2-40B4-BE49-F238E27FC236}">
                <a16:creationId xmlns:a16="http://schemas.microsoft.com/office/drawing/2014/main" id="{48A64D51-5EA2-4E89-BC24-F1443147CAC3}"/>
              </a:ext>
            </a:extLst>
          </p:cNvPr>
          <p:cNvPicPr>
            <a:picLocks noChangeAspect="1"/>
          </p:cNvPicPr>
          <p:nvPr/>
        </p:nvPicPr>
        <p:blipFill>
          <a:blip r:embed="rId2"/>
          <a:stretch>
            <a:fillRect/>
          </a:stretch>
        </p:blipFill>
        <p:spPr>
          <a:xfrm>
            <a:off x="608061" y="4893656"/>
            <a:ext cx="2840982" cy="707197"/>
          </a:xfrm>
          <a:prstGeom prst="rect">
            <a:avLst/>
          </a:prstGeom>
        </p:spPr>
      </p:pic>
      <p:pic>
        <p:nvPicPr>
          <p:cNvPr id="6" name="Picture 4" descr="C:\Users\PRESS\Pictures\_лого\лого шестигранники\цпп прозр.png">
            <a:extLst>
              <a:ext uri="{FF2B5EF4-FFF2-40B4-BE49-F238E27FC236}">
                <a16:creationId xmlns:a16="http://schemas.microsoft.com/office/drawing/2014/main" id="{7ACB193E-5761-41A6-9392-6F102C57D49E}"/>
              </a:ext>
            </a:extLst>
          </p:cNvPr>
          <p:cNvPicPr>
            <a:picLocks noChangeAspect="1" noChangeArrowheads="1"/>
          </p:cNvPicPr>
          <p:nvPr/>
        </p:nvPicPr>
        <p:blipFill>
          <a:blip r:embed="rId3" cstate="print"/>
          <a:srcRect/>
          <a:stretch>
            <a:fillRect/>
          </a:stretch>
        </p:blipFill>
        <p:spPr bwMode="auto">
          <a:xfrm>
            <a:off x="1799952" y="4275435"/>
            <a:ext cx="2743200" cy="1828800"/>
          </a:xfrm>
          <a:prstGeom prst="rect">
            <a:avLst/>
          </a:prstGeom>
          <a:noFill/>
        </p:spPr>
      </p:pic>
    </p:spTree>
    <p:extLst>
      <p:ext uri="{BB962C8B-B14F-4D97-AF65-F5344CB8AC3E}">
        <p14:creationId xmlns:p14="http://schemas.microsoft.com/office/powerpoint/2010/main" val="158691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C481B305-FE9A-4649-8C5E-891F46FBCECF}"/>
              </a:ext>
            </a:extLst>
          </p:cNvPr>
          <p:cNvSpPr>
            <a:spLocks noGrp="1"/>
          </p:cNvSpPr>
          <p:nvPr>
            <p:ph idx="1"/>
          </p:nvPr>
        </p:nvSpPr>
        <p:spPr>
          <a:xfrm>
            <a:off x="504030" y="1260755"/>
            <a:ext cx="9072563" cy="3149039"/>
          </a:xfrm>
        </p:spPr>
        <p:txBody>
          <a:bodyPr/>
          <a:lstStyle/>
          <a:p>
            <a:pPr marL="90723" indent="0" algn="ctr">
              <a:buNone/>
            </a:pPr>
            <a:r>
              <a:rPr lang="ru-RU" sz="2800" dirty="0">
                <a:latin typeface="Arial" panose="020B0604020202020204" pitchFamily="34" charset="0"/>
                <a:cs typeface="Arial" panose="020B0604020202020204" pitchFamily="34" charset="0"/>
              </a:rPr>
              <a:t>оставить заявку на сайте </a:t>
            </a:r>
            <a:r>
              <a:rPr lang="ru-RU" sz="2800" b="1" dirty="0">
                <a:solidFill>
                  <a:schemeClr val="accent4">
                    <a:lumMod val="75000"/>
                  </a:schemeClr>
                </a:solidFill>
                <a:latin typeface="Arial" panose="020B0604020202020204" pitchFamily="34" charset="0"/>
                <a:cs typeface="Arial" panose="020B0604020202020204" pitchFamily="34" charset="0"/>
              </a:rPr>
              <a:t>мойбизнес22.рф</a:t>
            </a:r>
          </a:p>
          <a:p>
            <a:pPr marL="90723" indent="0" algn="ctr">
              <a:buNone/>
            </a:pPr>
            <a:r>
              <a:rPr lang="ru-RU" sz="2800" i="1" dirty="0">
                <a:latin typeface="Arial" panose="020B0604020202020204" pitchFamily="34" charset="0"/>
                <a:cs typeface="Arial" panose="020B0604020202020204" pitchFamily="34" charset="0"/>
              </a:rPr>
              <a:t>или</a:t>
            </a:r>
          </a:p>
          <a:p>
            <a:pPr marL="90723" indent="0" algn="ctr">
              <a:buNone/>
            </a:pPr>
            <a:r>
              <a:rPr lang="ru-RU" sz="2800" dirty="0">
                <a:latin typeface="Arial" panose="020B0604020202020204" pitchFamily="34" charset="0"/>
                <a:cs typeface="Arial" panose="020B0604020202020204" pitchFamily="34" charset="0"/>
              </a:rPr>
              <a:t>позвонить по телефону </a:t>
            </a:r>
            <a:r>
              <a:rPr lang="ru-RU" sz="2800" b="1" dirty="0">
                <a:solidFill>
                  <a:schemeClr val="accent4">
                    <a:lumMod val="75000"/>
                  </a:schemeClr>
                </a:solidFill>
                <a:latin typeface="Arial" panose="020B0604020202020204" pitchFamily="34" charset="0"/>
                <a:cs typeface="Arial" panose="020B0604020202020204" pitchFamily="34" charset="0"/>
              </a:rPr>
              <a:t>8-800-222-8322</a:t>
            </a:r>
          </a:p>
          <a:p>
            <a:pPr marL="90723" indent="0" algn="ctr">
              <a:buNone/>
            </a:pPr>
            <a:r>
              <a:rPr lang="ru-RU" sz="2800" i="1" dirty="0">
                <a:latin typeface="Arial" panose="020B0604020202020204" pitchFamily="34" charset="0"/>
                <a:cs typeface="Arial" panose="020B0604020202020204" pitchFamily="34" charset="0"/>
              </a:rPr>
              <a:t>или</a:t>
            </a:r>
          </a:p>
          <a:p>
            <a:pPr marL="90723" indent="0" algn="ctr">
              <a:buNone/>
            </a:pPr>
            <a:r>
              <a:rPr lang="ru-RU" sz="2800" dirty="0">
                <a:latin typeface="Arial" panose="020B0604020202020204" pitchFamily="34" charset="0"/>
                <a:cs typeface="Arial" panose="020B0604020202020204" pitchFamily="34" charset="0"/>
              </a:rPr>
              <a:t>лично обратиться в </a:t>
            </a:r>
            <a:r>
              <a:rPr lang="ru-RU" sz="2800" b="1" dirty="0">
                <a:solidFill>
                  <a:schemeClr val="accent4">
                    <a:lumMod val="75000"/>
                  </a:schemeClr>
                </a:solidFill>
                <a:latin typeface="Arial" panose="020B0604020202020204" pitchFamily="34" charset="0"/>
                <a:cs typeface="Arial" panose="020B0604020202020204" pitchFamily="34" charset="0"/>
              </a:rPr>
              <a:t>центр «Мой бизнес»</a:t>
            </a:r>
            <a:r>
              <a:rPr lang="ru-RU" sz="2800" b="1" dirty="0">
                <a:solidFill>
                  <a:schemeClr val="accent2"/>
                </a:solidFill>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(фронт-офис, 1 этаж)</a:t>
            </a:r>
          </a:p>
        </p:txBody>
      </p:sp>
      <p:sp>
        <p:nvSpPr>
          <p:cNvPr id="7" name="TextBox 6">
            <a:extLst>
              <a:ext uri="{FF2B5EF4-FFF2-40B4-BE49-F238E27FC236}">
                <a16:creationId xmlns:a16="http://schemas.microsoft.com/office/drawing/2014/main" id="{A1EA9C6F-2E73-435D-AA3A-125B281AE224}"/>
              </a:ext>
            </a:extLst>
          </p:cNvPr>
          <p:cNvSpPr txBox="1"/>
          <p:nvPr/>
        </p:nvSpPr>
        <p:spPr>
          <a:xfrm>
            <a:off x="2392992" y="613807"/>
            <a:ext cx="7102678" cy="601255"/>
          </a:xfrm>
          <a:prstGeom prst="rect">
            <a:avLst/>
          </a:prstGeom>
          <a:noFill/>
        </p:spPr>
        <p:txBody>
          <a:bodyPr wrap="square" rtlCol="0">
            <a:spAutoFit/>
          </a:bodyPr>
          <a:lstStyle/>
          <a:p>
            <a:pPr algn="r"/>
            <a:r>
              <a:rPr lang="ru-RU" sz="3307" dirty="0">
                <a:solidFill>
                  <a:schemeClr val="accent4">
                    <a:lumMod val="75000"/>
                  </a:schemeClr>
                </a:solidFill>
                <a:latin typeface="Arial" panose="020B0604020202020204" pitchFamily="34" charset="0"/>
                <a:cs typeface="Arial" panose="020B0604020202020204" pitchFamily="34" charset="0"/>
              </a:rPr>
              <a:t>Как получить? </a:t>
            </a:r>
          </a:p>
        </p:txBody>
      </p:sp>
      <p:cxnSp>
        <p:nvCxnSpPr>
          <p:cNvPr id="9" name="Прямая соединительная линия 8">
            <a:extLst>
              <a:ext uri="{FF2B5EF4-FFF2-40B4-BE49-F238E27FC236}">
                <a16:creationId xmlns:a16="http://schemas.microsoft.com/office/drawing/2014/main" id="{B9A31F3E-5B7C-4456-B1C3-68067D50D17A}"/>
              </a:ext>
            </a:extLst>
          </p:cNvPr>
          <p:cNvCxnSpPr>
            <a:cxnSpLocks/>
          </p:cNvCxnSpPr>
          <p:nvPr/>
        </p:nvCxnSpPr>
        <p:spPr>
          <a:xfrm>
            <a:off x="1727116" y="1247657"/>
            <a:ext cx="7941960"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10" name="Рисунок 9">
            <a:extLst>
              <a:ext uri="{FF2B5EF4-FFF2-40B4-BE49-F238E27FC236}">
                <a16:creationId xmlns:a16="http://schemas.microsoft.com/office/drawing/2014/main" id="{5329C587-0E41-4A85-AAFB-11B52CF3B18B}"/>
              </a:ext>
            </a:extLst>
          </p:cNvPr>
          <p:cNvPicPr>
            <a:picLocks noChangeAspect="1"/>
          </p:cNvPicPr>
          <p:nvPr/>
        </p:nvPicPr>
        <p:blipFill>
          <a:blip r:embed="rId2"/>
          <a:stretch>
            <a:fillRect/>
          </a:stretch>
        </p:blipFill>
        <p:spPr>
          <a:xfrm>
            <a:off x="608061" y="4893656"/>
            <a:ext cx="2840982" cy="707197"/>
          </a:xfrm>
          <a:prstGeom prst="rect">
            <a:avLst/>
          </a:prstGeom>
        </p:spPr>
      </p:pic>
      <p:pic>
        <p:nvPicPr>
          <p:cNvPr id="11" name="Picture 4" descr="C:\Users\PRESS\Pictures\_лого\лого шестигранники\цпп прозр.png">
            <a:extLst>
              <a:ext uri="{FF2B5EF4-FFF2-40B4-BE49-F238E27FC236}">
                <a16:creationId xmlns:a16="http://schemas.microsoft.com/office/drawing/2014/main" id="{484068A5-6F27-4A59-9DD9-2D39847C499D}"/>
              </a:ext>
            </a:extLst>
          </p:cNvPr>
          <p:cNvPicPr>
            <a:picLocks noChangeAspect="1" noChangeArrowheads="1"/>
          </p:cNvPicPr>
          <p:nvPr/>
        </p:nvPicPr>
        <p:blipFill>
          <a:blip r:embed="rId3" cstate="print"/>
          <a:srcRect/>
          <a:stretch>
            <a:fillRect/>
          </a:stretch>
        </p:blipFill>
        <p:spPr bwMode="auto">
          <a:xfrm>
            <a:off x="1799952" y="4275435"/>
            <a:ext cx="2743200" cy="1828800"/>
          </a:xfrm>
          <a:prstGeom prst="rect">
            <a:avLst/>
          </a:prstGeom>
          <a:noFill/>
        </p:spPr>
      </p:pic>
    </p:spTree>
    <p:extLst>
      <p:ext uri="{BB962C8B-B14F-4D97-AF65-F5344CB8AC3E}">
        <p14:creationId xmlns:p14="http://schemas.microsoft.com/office/powerpoint/2010/main" val="2792566640"/>
      </p:ext>
    </p:extLst>
  </p:cSld>
  <p:clrMapOvr>
    <a:masterClrMapping/>
  </p:clrMapOvr>
</p:sld>
</file>

<file path=ppt/theme/theme1.xml><?xml version="1.0" encoding="utf-8"?>
<a:theme xmlns:a="http://schemas.openxmlformats.org/drawingml/2006/main" name="Тема Мой бизнес">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 Мой бизнес</Template>
  <TotalTime>1323</TotalTime>
  <Words>4963</Words>
  <Application>Microsoft Office PowerPoint</Application>
  <PresentationFormat>Произвольный</PresentationFormat>
  <Paragraphs>667</Paragraphs>
  <Slides>75</Slides>
  <Notes>2</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2</vt:i4>
      </vt:variant>
      <vt:variant>
        <vt:lpstr>Заголовки слайдов</vt:lpstr>
      </vt:variant>
      <vt:variant>
        <vt:i4>75</vt:i4>
      </vt:variant>
    </vt:vector>
  </HeadingPairs>
  <TitlesOfParts>
    <vt:vector size="89" baseType="lpstr">
      <vt:lpstr>Microsoft YaHei</vt:lpstr>
      <vt:lpstr>Arial</vt:lpstr>
      <vt:lpstr>Arimo Bold</vt:lpstr>
      <vt:lpstr>Bahnschrift SemiLight Condensed</vt:lpstr>
      <vt:lpstr>Calibri</vt:lpstr>
      <vt:lpstr>Raleway</vt:lpstr>
      <vt:lpstr>Raleway Bold</vt:lpstr>
      <vt:lpstr>Raleway Italics</vt:lpstr>
      <vt:lpstr>Tahoma</vt:lpstr>
      <vt:lpstr>Times New Roman</vt:lpstr>
      <vt:lpstr>Trebuchet MS</vt:lpstr>
      <vt:lpstr>Wingdings</vt:lpstr>
      <vt:lpstr>Тема Мой бизнес</vt:lpstr>
      <vt:lpstr>Специальное оформление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Государственная поддержка экспорта  Центр поддержки экспорта  НО «Алтайский фонд МСП» </vt:lpstr>
      <vt:lpstr>Презентация PowerPoint</vt:lpstr>
      <vt:lpstr>Презентация PowerPoint</vt:lpstr>
      <vt:lpstr>Презентация PowerPoint</vt:lpstr>
      <vt:lpstr>Комплексные услуги</vt:lpstr>
      <vt:lpstr>Комплексные услуги</vt:lpstr>
      <vt:lpstr>Комплексные услуги</vt:lpstr>
      <vt:lpstr>Презентация PowerPoint</vt:lpstr>
      <vt:lpstr>Презентация PowerPoint</vt:lpstr>
      <vt:lpstr>Презентация PowerPoint</vt:lpstr>
      <vt:lpstr>Презентация PowerPoint</vt:lpstr>
      <vt:lpstr>Территории-лидеры  по итогам 1 квартала   </vt:lpstr>
      <vt:lpstr>Территории-лидеры  по итогам 1 квартала   </vt:lpstr>
      <vt:lpstr>Территории-лидеры  по итогам 1 квартала   </vt:lpstr>
      <vt:lpstr>Территории-лидеры  по итогам 1 квартала   </vt:lpstr>
      <vt:lpstr>Территории-лидеры  по итогам 1 квартала   </vt:lpstr>
      <vt:lpstr>Территории-лидеры  по итогам 1 квартала   </vt:lpstr>
      <vt:lpstr>Территории-лидеры  по итогам 1 квартала   </vt:lpstr>
      <vt:lpstr>Территории-лидеры  по итогам 1 квартала   </vt:lpstr>
      <vt:lpstr>О Центре предоставления гарантий</vt:lpstr>
      <vt:lpstr>Финансовые организации-партнёры  НО «Алтайский фонд МСП»</vt:lpstr>
      <vt:lpstr>Схема взаимодействия при получении поручительства Фонда</vt:lpstr>
      <vt:lpstr>Основные требования к субъектам МСП:</vt:lpstr>
      <vt:lpstr>Программы предоставления поручительств Фонда </vt:lpstr>
      <vt:lpstr>Программа предоставления поручительств «Приоритет»</vt:lpstr>
      <vt:lpstr>Программа предоставления поручительств «Стандарт»</vt:lpstr>
      <vt:lpstr>Программа предоставления поручительств «Партнер»</vt:lpstr>
      <vt:lpstr>Программа предоставления поручительств «Кооперация»</vt:lpstr>
      <vt:lpstr>Программа предоставления поручительств «Экспортер»</vt:lpstr>
      <vt:lpstr>Программа предоставления поручительств «Развитие»</vt:lpstr>
      <vt:lpstr>Программа предоставления поручительств  «Микрозаём»</vt:lpstr>
      <vt:lpstr>Программа предоставления поручительств «Поддержка самозанятых»</vt:lpstr>
      <vt:lpstr>Национальная гарантийная система</vt:lpstr>
      <vt:lpstr>Преимущества использования гарантийной поддержки </vt:lpstr>
      <vt:lpstr>Презентация PowerPoint</vt:lpstr>
      <vt:lpstr>Презентация PowerPoint</vt:lpstr>
      <vt:lpstr>Подготовка новостей о деятельности ИКЦ  </vt:lpstr>
      <vt:lpstr>Презентация PowerPoint</vt:lpstr>
      <vt:lpstr>Отчетность  </vt:lpstr>
      <vt:lpstr>Презентация PowerPoint</vt:lpstr>
      <vt:lpstr>В 2020 году лучшими практиками делились ИКЦ:  г. Белокурихи «Практика ИКЦ в сфере популяризации предпринимательской деятельности (Проведение конкурса бизнес-проектов «Я открою свое дело» среди учащихся в возрасте 14-17 лет)»  г. Бийска «Практика поддержки предпринимательских инициатив и формирования новых направлений бизнеса»  г. Новоалтайска «Эффективные коммуникации с предпринимателями»  г. Рубцовска «Практика организации образовательных мероприятий для предпринимателей»  Благовещенского района «Практика сопровождения действующего бизнеса»  Завьяловского района «Практика организации мероприятий (Ярмарка «Город мастеров»)»  Заринского района «Практика сопровождения предпринимательских проектов»  Каменского района «Практика организации мероприятий (Кулинарный фестиваль «Уха-царица»)»  Кулундинского района «Практика по вовлечению в предпринимательскую деятельность и содействию создания собственного бизнеса безработными гражданами»  Рубцовского района «Практика организации мероприятий с элементами спортивных состязаний»  Топчихинского района «Практика работы с Общественным советом предпринимателей»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PRESS</dc:creator>
  <cp:lastModifiedBy>A AA</cp:lastModifiedBy>
  <cp:revision>86</cp:revision>
  <dcterms:modified xsi:type="dcterms:W3CDTF">2021-04-27T09:24:48Z</dcterms:modified>
</cp:coreProperties>
</file>