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348" r:id="rId2"/>
    <p:sldId id="388" r:id="rId3"/>
    <p:sldId id="402" r:id="rId4"/>
    <p:sldId id="374" r:id="rId5"/>
    <p:sldId id="375" r:id="rId6"/>
    <p:sldId id="352" r:id="rId7"/>
    <p:sldId id="391" r:id="rId8"/>
    <p:sldId id="392" r:id="rId9"/>
    <p:sldId id="399" r:id="rId10"/>
    <p:sldId id="396" r:id="rId11"/>
    <p:sldId id="397" r:id="rId12"/>
    <p:sldId id="407" r:id="rId13"/>
    <p:sldId id="403" r:id="rId14"/>
    <p:sldId id="358" r:id="rId15"/>
    <p:sldId id="404" r:id="rId16"/>
    <p:sldId id="405" r:id="rId17"/>
    <p:sldId id="406" r:id="rId18"/>
    <p:sldId id="408" r:id="rId19"/>
    <p:sldId id="409" r:id="rId20"/>
    <p:sldId id="410" r:id="rId21"/>
    <p:sldId id="384" r:id="rId22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5A3"/>
    <a:srgbClr val="364C88"/>
    <a:srgbClr val="4472C4"/>
    <a:srgbClr val="FF9900"/>
    <a:srgbClr val="767F82"/>
    <a:srgbClr val="BA5B00"/>
    <a:srgbClr val="7F3535"/>
    <a:srgbClr val="752E2E"/>
    <a:srgbClr val="6245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3873" autoAdjust="0"/>
  </p:normalViewPr>
  <p:slideViewPr>
    <p:cSldViewPr snapToGrid="0">
      <p:cViewPr varScale="1">
        <p:scale>
          <a:sx n="91" d="100"/>
          <a:sy n="91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82190857978352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03-4127-ABDC-2D8D4CC44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0.63439999999999996</c:v>
                </c:pt>
                <c:pt idx="1">
                  <c:v>0.86560000000000004</c:v>
                </c:pt>
                <c:pt idx="2">
                  <c:v>0.91690000000000005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3-4127-ABDC-2D8D4CC44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6672"/>
        <c:axId val="71003440"/>
      </c:barChart>
      <c:catAx>
        <c:axId val="7098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03440"/>
        <c:crosses val="autoZero"/>
        <c:auto val="1"/>
        <c:lblAlgn val="ctr"/>
        <c:lblOffset val="100"/>
        <c:noMultiLvlLbl val="0"/>
      </c:catAx>
      <c:valAx>
        <c:axId val="71003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098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500000000000000" pitchFamily="34" charset="0"/>
                <a:ea typeface="Arial" panose="020B0500000000000000" pitchFamily="34" charset="0"/>
                <a:cs typeface="Arial" panose="020B0500000000000000" pitchFamily="34" charset="0"/>
              </a:defRPr>
            </a:lvl1pPr>
          </a:lstStyle>
          <a:p>
            <a:pPr>
              <a:defRPr/>
            </a:pPr>
            <a:fld id="{B64EF7EF-6EC6-4E00-BAC4-519CD916C1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73954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500000000000000" pitchFamily="34" charset="0"/>
                <a:ea typeface="Arial" panose="020B0500000000000000" pitchFamily="34" charset="0"/>
                <a:cs typeface="Arial" panose="020B0500000000000000" pitchFamily="34" charset="0"/>
              </a:defRPr>
            </a:lvl1pPr>
          </a:lstStyle>
          <a:p>
            <a:pPr>
              <a:defRPr/>
            </a:pPr>
            <a:fld id="{B7294844-D3E2-4973-AF61-8AFA699321C9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16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53590" y="9435262"/>
            <a:ext cx="2944086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2D249D-3488-4ADB-8009-091F8B91C60A}" type="slidenum">
              <a:rPr lang="en-GB" altLang="ru-RU" sz="1300"/>
              <a:pPr algn="r" eaLnBrk="1" hangingPunct="1">
                <a:spcBef>
                  <a:spcPct val="0"/>
                </a:spcBef>
              </a:pPr>
              <a:t>1</a:t>
            </a:fld>
            <a:endParaRPr lang="en-GB" altLang="ru-RU" sz="13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76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Скрины</a:t>
            </a:r>
            <a:r>
              <a:rPr lang="ru-RU" baseline="0" dirty="0" smtClean="0"/>
              <a:t> полиграфии и роликов и </a:t>
            </a:r>
            <a:r>
              <a:rPr lang="ru-RU" baseline="0" dirty="0" err="1" smtClean="0"/>
              <a:t>билбордов</a:t>
            </a:r>
            <a:endParaRPr lang="ru-RU" baseline="0" dirty="0" smtClean="0"/>
          </a:p>
          <a:p>
            <a:r>
              <a:rPr lang="ru-RU" baseline="0" dirty="0" err="1" smtClean="0"/>
              <a:t>Скрины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амика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алтапресса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096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Скрины</a:t>
            </a:r>
            <a:r>
              <a:rPr lang="ru-RU" baseline="0" dirty="0" smtClean="0"/>
              <a:t> полиграфии и роликов и </a:t>
            </a:r>
            <a:r>
              <a:rPr lang="ru-RU" baseline="0" dirty="0" err="1" smtClean="0"/>
              <a:t>билбордов</a:t>
            </a:r>
            <a:endParaRPr lang="ru-RU" baseline="0" dirty="0" smtClean="0"/>
          </a:p>
          <a:p>
            <a:r>
              <a:rPr lang="ru-RU" baseline="0" dirty="0" err="1" smtClean="0"/>
              <a:t>Скрины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амика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алтапресса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141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9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5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3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2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Слово</a:t>
            </a:r>
            <a:r>
              <a:rPr lang="ru-RU" baseline="0" dirty="0" smtClean="0"/>
              <a:t> итоги убрать</a:t>
            </a:r>
            <a:r>
              <a:rPr lang="en-US" baseline="0" dirty="0" smtClean="0"/>
              <a:t>. </a:t>
            </a:r>
            <a:r>
              <a:rPr lang="ru-RU" baseline="0" dirty="0" smtClean="0"/>
              <a:t>По количеству пользователей ЕИС привести цифры 2015-2016 годов</a:t>
            </a:r>
            <a:r>
              <a:rPr lang="en-US" baseline="0" dirty="0" smtClean="0"/>
              <a:t>/</a:t>
            </a:r>
            <a:endParaRPr lang="ru-RU" baseline="0" dirty="0" smtClean="0"/>
          </a:p>
          <a:p>
            <a:r>
              <a:rPr lang="ru-RU" baseline="0" dirty="0" smtClean="0"/>
              <a:t>Обозначить количество поступивших от </a:t>
            </a:r>
            <a:r>
              <a:rPr lang="ru-RU" baseline="0" dirty="0" err="1" smtClean="0"/>
              <a:t>фоив</a:t>
            </a:r>
            <a:r>
              <a:rPr lang="ru-RU" baseline="0" dirty="0" smtClean="0"/>
              <a:t> запросов за 2014-2016</a:t>
            </a:r>
          </a:p>
          <a:p>
            <a:r>
              <a:rPr lang="ru-RU" baseline="0" dirty="0" smtClean="0"/>
              <a:t>Долю </a:t>
            </a:r>
            <a:r>
              <a:rPr lang="ru-RU" baseline="0" dirty="0" err="1" smtClean="0"/>
              <a:t>межвед</a:t>
            </a:r>
            <a:r>
              <a:rPr lang="ru-RU" baseline="0" dirty="0" smtClean="0"/>
              <a:t> запросов показать по годам</a:t>
            </a:r>
            <a:r>
              <a:rPr lang="en-US" baseline="0" dirty="0" smtClean="0"/>
              <a:t>;</a:t>
            </a:r>
            <a:r>
              <a:rPr lang="ru-RU" baseline="0" dirty="0" smtClean="0"/>
              <a:t> и по краевым ведомствам топ3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60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Динамику заявлений</a:t>
            </a:r>
            <a:r>
              <a:rPr lang="ru-RU" baseline="0" dirty="0" smtClean="0"/>
              <a:t> с ЕПГУ показать 2014-2016</a:t>
            </a:r>
          </a:p>
          <a:p>
            <a:r>
              <a:rPr lang="ru-RU" baseline="0" dirty="0" smtClean="0"/>
              <a:t>Количество зарегистрированных в </a:t>
            </a:r>
            <a:r>
              <a:rPr lang="ru-RU" baseline="0" dirty="0" err="1" smtClean="0"/>
              <a:t>ис</a:t>
            </a:r>
            <a:r>
              <a:rPr lang="ru-RU" baseline="0" dirty="0" smtClean="0"/>
              <a:t> контингент показать или план + детсады</a:t>
            </a:r>
          </a:p>
          <a:p>
            <a:r>
              <a:rPr lang="ru-RU" baseline="0" dirty="0" smtClean="0"/>
              <a:t>По интернет-регистратуре цифры нужны + план по интеграции с ЕСИА</a:t>
            </a:r>
            <a:endParaRPr lang="en-US" baseline="0" dirty="0" smtClean="0"/>
          </a:p>
          <a:p>
            <a:r>
              <a:rPr lang="ru-RU" baseline="0" dirty="0" smtClean="0"/>
              <a:t>По центрам подтверждения дать цифру регистраций с начала этой работы в крае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209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72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8113" y="4843463"/>
            <a:ext cx="6484937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6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408113" y="5903913"/>
            <a:ext cx="6480175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2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5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95275" y="411163"/>
            <a:ext cx="8524875" cy="5391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1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tkina\Documents\templ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255588" y="111125"/>
            <a:ext cx="538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eletkina\Documents\templ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727950" y="336550"/>
            <a:ext cx="97631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971550" y="212725"/>
            <a:ext cx="46038" cy="7207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95" tIns="44197" rIns="88395" bIns="44197" anchor="ctr"/>
          <a:lstStyle/>
          <a:p>
            <a:pPr algn="ctr">
              <a:defRPr/>
            </a:pPr>
            <a:endParaRPr lang="ru-RU" sz="1846">
              <a:solidFill>
                <a:srgbClr val="4F81BD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5508625" y="279400"/>
            <a:ext cx="2133600" cy="365125"/>
          </a:xfrm>
          <a:prstGeom prst="rect">
            <a:avLst/>
          </a:prstGeom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600">
                <a:solidFill>
                  <a:srgbClr val="7F7F7F"/>
                </a:solidFill>
                <a:latin typeface="Trebuchet MS" panose="020B0603020202020204" pitchFamily="34" charset="0"/>
                <a:ea typeface="Arial" panose="020B0500000000000000" pitchFamily="34" charset="0"/>
                <a:cs typeface="Arial" panose="020B0500000000000000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386B1BC-DE58-4628-9018-C8ED3B98B820}" type="slidenum">
              <a:rPr lang="ru-RU" altLang="ru-RU" sz="2400"/>
              <a:pPr>
                <a:defRPr/>
              </a:pPr>
              <a:t>‹#›</a:t>
            </a:fld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15979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1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5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1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2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Textmasterformate durch Klicken bearbeiten</a:t>
            </a:r>
          </a:p>
          <a:p>
            <a:pPr lvl="1"/>
            <a:r>
              <a:rPr lang="de-DE" altLang="ru-RU" smtClean="0"/>
              <a:t>Zweite Ebene</a:t>
            </a:r>
          </a:p>
          <a:p>
            <a:pPr lvl="2"/>
            <a:r>
              <a:rPr lang="de-DE" altLang="ru-RU" smtClean="0"/>
              <a:t>Dritte Ebene</a:t>
            </a:r>
          </a:p>
          <a:p>
            <a:pPr lvl="3"/>
            <a:r>
              <a:rPr lang="de-DE" altLang="ru-RU" smtClean="0"/>
              <a:t>Vierte Ebene</a:t>
            </a:r>
          </a:p>
          <a:p>
            <a:pPr lvl="4"/>
            <a:r>
              <a:rPr lang="de-DE" altLang="ru-RU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noProof="1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ea typeface="Arial" panose="020B0500000000000000" pitchFamily="34" charset="0"/>
                <a:cs typeface="Arial" panose="020B05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ea typeface="Arial" panose="020B0500000000000000" pitchFamily="34" charset="0"/>
                <a:cs typeface="Arial" panose="020B05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ea typeface="Arial" panose="020B0500000000000000" pitchFamily="34" charset="0"/>
                <a:cs typeface="Arial" panose="020B05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ea typeface="Arial" panose="020B0500000000000000" pitchFamily="34" charset="0"/>
                <a:cs typeface="Arial" panose="020B05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ea typeface="Arial" panose="020B0500000000000000" pitchFamily="34" charset="0"/>
                <a:cs typeface="Arial" panose="020B05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ea typeface="Arial" panose="020B0500000000000000" pitchFamily="34" charset="0"/>
                <a:cs typeface="Arial" panose="020B05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ea typeface="Arial" panose="020B0500000000000000" pitchFamily="34" charset="0"/>
                <a:cs typeface="Arial" panose="020B05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ea typeface="Arial" panose="020B0500000000000000" pitchFamily="34" charset="0"/>
                <a:cs typeface="Arial" panose="020B05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ea typeface="Arial" panose="020B0500000000000000" pitchFamily="34" charset="0"/>
                <a:cs typeface="Arial" panose="020B0500000000000000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ru-RU" sz="1000" smtClean="0">
                <a:latin typeface="Arial" panose="020B0500000000000000" pitchFamily="34" charset="0"/>
              </a:rPr>
              <a:t>Page </a:t>
            </a:r>
            <a:r>
              <a:rPr lang="de-DE" altLang="ru-RU" sz="1000" smtClean="0">
                <a:latin typeface="Arial" panose="020B0500000000000000" pitchFamily="34" charset="0"/>
                <a:sym typeface="Wingdings" panose="05000000000000000000" pitchFamily="2" charset="2"/>
              </a:rPr>
              <a:t></a:t>
            </a:r>
            <a:r>
              <a:rPr lang="de-DE" altLang="ru-RU" sz="1000" smtClean="0">
                <a:latin typeface="Arial" panose="020B0500000000000000" pitchFamily="34" charset="0"/>
              </a:rPr>
              <a:t> </a:t>
            </a:r>
            <a:fld id="{63017C17-0C8C-4042-8DB9-EE8221B3DE19}" type="slidenum">
              <a:rPr lang="de-DE" altLang="ru-RU" sz="1000" smtClean="0">
                <a:latin typeface="Arial" panose="020B0500000000000000" pitchFamily="34" charset="0"/>
              </a:rPr>
              <a:pPr eaLnBrk="1" hangingPunct="1">
                <a:defRPr/>
              </a:pPr>
              <a:t>‹#›</a:t>
            </a:fld>
            <a:endParaRPr lang="de-DE" altLang="ru-RU" sz="1000" smtClean="0">
              <a:latin typeface="Arial" panose="020B05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3" r:id="rId13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Arial" pitchFamily="34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Arial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Arial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Arial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Arial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Arial" pitchFamily="34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ea typeface="Arial" pitchFamily="34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ea typeface="Arial" pitchFamily="34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ea typeface="Arial" pitchFamily="34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ea typeface="Arial" pitchFamily="34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help/addres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ru/app/%D0%BF%D1%84%D1%80-%D1%8D%D0%BB%D0%B5%D0%BA%D1%82%D1%80%D0%BE%D0%BD%D0%BD%D1%8B%D0%B5-%D1%81%D0%B5%D1%80%D0%B2%D0%B8%D1%81%D1%8B/id1202653519?mt=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com.pfrf.mobi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edu22.inf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gosuslugi.r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7"/>
          <p:cNvSpPr txBox="1">
            <a:spLocks noChangeArrowheads="1"/>
          </p:cNvSpPr>
          <p:nvPr/>
        </p:nvSpPr>
        <p:spPr bwMode="auto">
          <a:xfrm>
            <a:off x="333679" y="1336380"/>
            <a:ext cx="8649301" cy="264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r>
              <a:rPr lang="ru-RU" sz="2400" b="1" i="1" u="sng" dirty="0">
                <a:solidFill>
                  <a:srgbClr val="002060"/>
                </a:solidFill>
                <a:latin typeface="+mj-lt"/>
              </a:rPr>
              <a:t>Ф</a:t>
            </a:r>
            <a:r>
              <a:rPr lang="ru-RU" sz="2400" b="1" i="1" u="sng" dirty="0" smtClean="0">
                <a:solidFill>
                  <a:srgbClr val="002060"/>
                </a:solidFill>
                <a:latin typeface="+mj-lt"/>
              </a:rPr>
              <a:t>ормирование </a:t>
            </a:r>
          </a:p>
          <a:p>
            <a:pPr algn="ctr">
              <a:spcAft>
                <a:spcPct val="0"/>
              </a:spcAft>
              <a:buFontTx/>
              <a:buNone/>
            </a:pPr>
            <a:r>
              <a:rPr lang="ru-RU" sz="2400" b="1" i="1" u="sng" dirty="0" smtClean="0">
                <a:solidFill>
                  <a:srgbClr val="002060"/>
                </a:solidFill>
                <a:latin typeface="+mj-lt"/>
              </a:rPr>
              <a:t>электронного правительства в</a:t>
            </a:r>
          </a:p>
          <a:p>
            <a:pPr algn="ctr">
              <a:spcAft>
                <a:spcPct val="0"/>
              </a:spcAft>
              <a:buFontTx/>
              <a:buNone/>
            </a:pPr>
            <a:r>
              <a:rPr lang="ru-RU" sz="2400" b="1" i="1" u="sng" dirty="0" smtClean="0">
                <a:solidFill>
                  <a:srgbClr val="002060"/>
                </a:solidFill>
                <a:latin typeface="+mj-lt"/>
              </a:rPr>
              <a:t>Алтайском крае</a:t>
            </a:r>
          </a:p>
          <a:p>
            <a:pPr algn="ctr">
              <a:spcAft>
                <a:spcPct val="0"/>
              </a:spcAft>
              <a:buNone/>
            </a:pPr>
            <a:r>
              <a:rPr lang="ru-RU" sz="2400" dirty="0" smtClean="0">
                <a:latin typeface="+mj-lt"/>
              </a:rPr>
              <a:t>(подпункт </a:t>
            </a:r>
            <a:r>
              <a:rPr lang="ru-RU" sz="2400" dirty="0">
                <a:latin typeface="+mj-lt"/>
              </a:rPr>
              <a:t>«в» пункта 1 Указа </a:t>
            </a:r>
            <a:r>
              <a:rPr lang="ru-RU" sz="2400" dirty="0" smtClean="0">
                <a:latin typeface="+mj-lt"/>
              </a:rPr>
              <a:t>Президента</a:t>
            </a:r>
          </a:p>
          <a:p>
            <a:pPr algn="ctr">
              <a:spcAft>
                <a:spcPct val="0"/>
              </a:spcAft>
              <a:buNone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Российской Федерации от 07.05.2012 № </a:t>
            </a:r>
            <a:r>
              <a:rPr lang="ru-RU" sz="2400" dirty="0" smtClean="0">
                <a:latin typeface="+mj-lt"/>
              </a:rPr>
              <a:t>601)</a:t>
            </a:r>
            <a:endParaRPr lang="ru-RU" sz="2400" b="1" dirty="0">
              <a:latin typeface="+mj-lt"/>
              <a:cs typeface="Calibri" panose="020F0502020204030204" pitchFamily="34" charset="0"/>
            </a:endParaRPr>
          </a:p>
          <a:p>
            <a:pPr algn="ctr">
              <a:spcAft>
                <a:spcPct val="0"/>
              </a:spcAft>
              <a:buFontTx/>
              <a:buNone/>
            </a:pPr>
            <a:endParaRPr lang="ru-RU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918" y="5056632"/>
            <a:ext cx="7579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Шкляр Николай Николаевич,</a:t>
            </a:r>
          </a:p>
          <a:p>
            <a:pPr algn="r"/>
            <a:r>
              <a:rPr lang="ru-RU" i="1" u="sng" dirty="0" smtClean="0">
                <a:solidFill>
                  <a:schemeClr val="bg1"/>
                </a:solidFill>
                <a:latin typeface="+mj-lt"/>
              </a:rPr>
              <a:t>начальник сектора  развития отраслевой информатизации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5612" y="566796"/>
            <a:ext cx="8017844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dirty="0" smtClean="0">
                <a:latin typeface="Calibri" panose="020F0502020204030204" pitchFamily="34" charset="0"/>
              </a:rPr>
              <a:t>УПРАВЛЕНИЕ СВЯЗИ И МАССОВЫХ КОММУНИКАЦИЙ АЛТАЙСКОГО КРАЯ</a:t>
            </a:r>
            <a:endParaRPr lang="ru-RU" sz="18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9" y="282944"/>
            <a:ext cx="876489" cy="8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5276" y="1209676"/>
            <a:ext cx="8524875" cy="509315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Публикуются </a:t>
            </a:r>
            <a:r>
              <a:rPr lang="ru-RU" dirty="0"/>
              <a:t>информационные и тематические статьи в печатных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электронных СМИ (в том числе более чем в 70 муниципальных изданиях), а также на официальных сайтах </a:t>
            </a:r>
            <a:r>
              <a:rPr lang="ru-RU" dirty="0" smtClean="0"/>
              <a:t>ОИВ Алтайского края. </a:t>
            </a:r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Размещены </a:t>
            </a:r>
            <a:r>
              <a:rPr lang="ru-RU" dirty="0"/>
              <a:t>объявления в пунктах оказания государственных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муниципальных </a:t>
            </a:r>
            <a:r>
              <a:rPr lang="ru-RU" dirty="0" smtClean="0"/>
              <a:t>услуг. </a:t>
            </a:r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Проводятся </a:t>
            </a:r>
            <a:r>
              <a:rPr lang="ru-RU" dirty="0"/>
              <a:t>мастер-классы по обучению населения работе с </a:t>
            </a:r>
            <a:r>
              <a:rPr lang="ru-RU" dirty="0" smtClean="0"/>
              <a:t>ЕПГУ. </a:t>
            </a:r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Изготовлены </a:t>
            </a:r>
            <a:r>
              <a:rPr lang="ru-RU" dirty="0"/>
              <a:t>и распространены </a:t>
            </a:r>
            <a:r>
              <a:rPr lang="ru-RU" dirty="0" smtClean="0"/>
              <a:t>полиграфические материалы.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8584" y="325706"/>
            <a:ext cx="8520112" cy="798512"/>
          </a:xfrm>
        </p:spPr>
        <p:txBody>
          <a:bodyPr/>
          <a:lstStyle/>
          <a:p>
            <a:pPr algn="ctr"/>
            <a:r>
              <a:rPr lang="ru-RU" sz="2400" b="0" i="1" u="sng" dirty="0" smtClean="0">
                <a:solidFill>
                  <a:srgbClr val="002060"/>
                </a:solidFill>
              </a:rPr>
              <a:t>Популяризация электронной </a:t>
            </a:r>
            <a:r>
              <a:rPr lang="ru-RU" sz="2400" b="0" i="1" u="sng" dirty="0">
                <a:solidFill>
                  <a:srgbClr val="002060"/>
                </a:solidFill>
              </a:rPr>
              <a:t>формы предоставления государственных и муниципальных услуг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05" y="3784037"/>
            <a:ext cx="4793170" cy="28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5276" y="1209676"/>
            <a:ext cx="8524875" cy="509315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Обеспечена </a:t>
            </a:r>
            <a:r>
              <a:rPr lang="ru-RU" dirty="0"/>
              <a:t>ротация рекламных роликов из </a:t>
            </a:r>
            <a:r>
              <a:rPr lang="ru-RU" dirty="0" err="1"/>
              <a:t>репозитория</a:t>
            </a:r>
            <a:r>
              <a:rPr lang="ru-RU" dirty="0"/>
              <a:t> </a:t>
            </a:r>
            <a:r>
              <a:rPr lang="ru-RU" dirty="0" err="1"/>
              <a:t>Минкомсвязи</a:t>
            </a:r>
            <a:r>
              <a:rPr lang="ru-RU" dirty="0"/>
              <a:t> на региональном телеканале </a:t>
            </a:r>
            <a:r>
              <a:rPr lang="ru-RU" dirty="0" smtClean="0"/>
              <a:t>Катунь24.</a:t>
            </a:r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Изготовлены </a:t>
            </a:r>
            <a:r>
              <a:rPr lang="ru-RU" dirty="0"/>
              <a:t>и размещены на территории края </a:t>
            </a:r>
            <a:r>
              <a:rPr lang="ru-RU" dirty="0" err="1"/>
              <a:t>билборды</a:t>
            </a:r>
            <a:r>
              <a:rPr lang="ru-RU" dirty="0"/>
              <a:t>, содержащие информацию о получении услуг на </a:t>
            </a:r>
            <a:r>
              <a:rPr lang="ru-RU" dirty="0" smtClean="0"/>
              <a:t>ЕПГУ.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официальных сайтах </a:t>
            </a:r>
            <a:r>
              <a:rPr lang="ru-RU" dirty="0" smtClean="0"/>
              <a:t>ОИВ и ОМСУ Алтайского </a:t>
            </a:r>
            <a:r>
              <a:rPr lang="ru-RU" dirty="0"/>
              <a:t>края размещены баннеры, с переходом на </a:t>
            </a:r>
            <a:r>
              <a:rPr lang="ru-RU" dirty="0" smtClean="0"/>
              <a:t>ЕПГУ, </a:t>
            </a:r>
            <a:r>
              <a:rPr lang="ru-RU" dirty="0"/>
              <a:t>созданы специальные тематические разделы.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039" y="277814"/>
            <a:ext cx="8520112" cy="798512"/>
          </a:xfrm>
        </p:spPr>
        <p:txBody>
          <a:bodyPr/>
          <a:lstStyle/>
          <a:p>
            <a:pPr algn="ctr"/>
            <a:r>
              <a:rPr lang="ru-RU" sz="2400" b="0" i="1" u="sng" dirty="0" smtClean="0">
                <a:solidFill>
                  <a:srgbClr val="002060"/>
                </a:solidFill>
              </a:rPr>
              <a:t>Популяризация электронной </a:t>
            </a:r>
            <a:r>
              <a:rPr lang="ru-RU" sz="2400" b="0" i="1" u="sng" dirty="0">
                <a:solidFill>
                  <a:srgbClr val="002060"/>
                </a:solidFill>
              </a:rPr>
              <a:t>формы предоставления государственных и муниципальных услуг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0" y="2686788"/>
            <a:ext cx="3694177" cy="2770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65" y="2686788"/>
            <a:ext cx="3744098" cy="27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138" t="23210" r="36181" b="9013"/>
          <a:stretch/>
        </p:blipFill>
        <p:spPr>
          <a:xfrm>
            <a:off x="1968500" y="0"/>
            <a:ext cx="5130800" cy="68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460" t="9753" r="24286" b="15326"/>
          <a:stretch/>
        </p:blipFill>
        <p:spPr>
          <a:xfrm>
            <a:off x="-14514" y="0"/>
            <a:ext cx="9158514" cy="5654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005" y="5688449"/>
            <a:ext cx="71400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Код активации можно получить заказной почтой либо в ближайшем центре обслуживания, осуществляющем подтверждение личности пользователей ЕСИА. На сегодняшний день в Алтайском крае открыто более 350 таких центров. Их перечень, информация о местонахождении и графике работы размещена на портале </a:t>
            </a:r>
            <a:r>
              <a:rPr lang="ru-RU" sz="1400" dirty="0" err="1">
                <a:solidFill>
                  <a:srgbClr val="444444"/>
                </a:solidFill>
                <a:latin typeface="arial" panose="020B0604020202020204" pitchFamily="34" charset="0"/>
              </a:rPr>
              <a:t>госуслуг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: </a:t>
            </a:r>
            <a:r>
              <a:rPr lang="ru-RU" sz="1400" dirty="0">
                <a:solidFill>
                  <a:srgbClr val="1B79AA"/>
                </a:solidFill>
                <a:latin typeface="arial" panose="020B0604020202020204" pitchFamily="34" charset="0"/>
                <a:hlinkClick r:id="rId3"/>
              </a:rPr>
              <a:t>https://www.gosuslugi.ru/help/address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489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952" t="21887" r="33413" b="15326"/>
          <a:stretch/>
        </p:blipFill>
        <p:spPr>
          <a:xfrm>
            <a:off x="398927" y="174316"/>
            <a:ext cx="8345715" cy="64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latsad47.ru/wp-content/uploads/2016/06/%D0%97%D0%B0%D0%B3%D1%80%D0%B0%D0%BD-%D0%BF%D0%B0%D1%81%D0%BF%D0%BE%D1%80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0" y="354399"/>
            <a:ext cx="5117181" cy="36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9578" y="305707"/>
            <a:ext cx="3508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18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января текущего года граждане, заказавшие загранпаспорт через портал </a:t>
            </a:r>
            <a:r>
              <a:rPr lang="ru-RU" sz="1800" dirty="0" err="1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госуслуг</a:t>
            </a:r>
            <a:r>
              <a:rPr lang="ru-RU" sz="180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получают 30-процентную скидку на оплату госпошлины. Так, госпошлина за паспорт нового поколения составит 2450 рублей для взрослого (вместо 3,5 тыс. руб.) и 1050 рублей для ребенка (вместо 1,5 тыс. руб.).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280" y="405762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Справку об отсутствии (наличии) судимости можно получить в электронном виде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280" y="503851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Решение о предоставлении справки в виде электронного документа связано с ее популярностью среди граждан РФ. В 2016 году справку заказали 3,8 миллиона человек, 656 тысяч из них заказали ее в электронном виде через ЕПГУ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31749" y="4074212"/>
            <a:ext cx="37387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С начала текущего года для пользователей портала </a:t>
            </a:r>
            <a:r>
              <a:rPr lang="ru-RU" sz="1400" dirty="0" err="1">
                <a:solidFill>
                  <a:srgbClr val="444444"/>
                </a:solidFill>
                <a:latin typeface="arial" panose="020B0604020202020204" pitchFamily="34" charset="0"/>
              </a:rPr>
              <a:t>госуслуг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 добавилось 28 федеральных услуг, которые могут оказываться в электронном виде. В частности, услуги ПФР - установление страховых пенсий и пенсий по государственному пенсионному обеспечению, МВД - выдача разрешения на хранение оружия и (или) патронов; осуществление миграционного учета в Российской Федерации и другие.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911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мобильного приложения ПФР (00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56" y="205099"/>
            <a:ext cx="6305045" cy="47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4668" y="5056465"/>
            <a:ext cx="75331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Бесплатное </a:t>
            </a:r>
            <a:r>
              <a:rPr lang="ru-RU" sz="140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приложение ПФР, доступное для платформ </a:t>
            </a:r>
            <a:r>
              <a:rPr lang="ru-RU" sz="1400" dirty="0" err="1">
                <a:solidFill>
                  <a:srgbClr val="1B79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iOS</a:t>
            </a:r>
            <a:r>
              <a:rPr lang="ru-RU" sz="140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и </a:t>
            </a:r>
            <a:r>
              <a:rPr lang="ru-RU" sz="1400" dirty="0" err="1">
                <a:solidFill>
                  <a:srgbClr val="1B79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Android</a:t>
            </a:r>
            <a:r>
              <a:rPr lang="ru-RU" sz="140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дает возможность владельцам мобильных устройств воспользоваться ключевыми функциями, которые представлены в Личном кабинете на сайте Пенсионного </a:t>
            </a:r>
            <a:r>
              <a:rPr lang="ru-RU" sz="14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</a:t>
            </a:r>
            <a:r>
              <a:rPr lang="en-US" sz="14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14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40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помощью приложения жители Алтайского края могут получить сведения о состоянии своего счета в ПФР: о накопленных пенсионных баллах и стаже, о назначенной пенсии или социальной выплате, размере материнского капитала, истории своих обращений в </a:t>
            </a:r>
            <a:r>
              <a:rPr lang="ru-RU" sz="14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ПФР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463" y="2995842"/>
            <a:ext cx="85158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444444"/>
                </a:solidFill>
                <a:latin typeface="arial" panose="020B0604020202020204" pitchFamily="34" charset="0"/>
              </a:rPr>
              <a:t>Для удобства </a:t>
            </a:r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родителей, чьи дети готовятся стать школьниками, в образовательных учреждениях края внедряется сервис, позволяющий подавать заявление о зачислении ребенка в первый класс в электронном виде.</a:t>
            </a:r>
          </a:p>
          <a:p>
            <a:pPr algn="just"/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В настоящее время такая возможность уже реализована во всех школах г. Заринска, </a:t>
            </a:r>
            <a:r>
              <a:rPr lang="ru-RU" sz="1600" dirty="0" err="1">
                <a:solidFill>
                  <a:srgbClr val="444444"/>
                </a:solidFill>
                <a:latin typeface="arial" panose="020B0604020202020204" pitchFamily="34" charset="0"/>
              </a:rPr>
              <a:t>Бийского</a:t>
            </a:r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 и Немецкого национального районов, в барнаульских гимназиях г. Барнаула № 74 и № 79, а также в двух краевых школах «Алтайский краевой педагогический лицей-интернат» и «Алтайская школа-интернат с первоначальной летной подготовкой имени Героя Советского союза К.Г. Павлюкова». Согласно планам профильного ведомства, к 2018 году на электронный прием заявлений перейдут все школы края. </a:t>
            </a:r>
          </a:p>
          <a:p>
            <a:pPr algn="just"/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Подать заявление в первый класс, а также ознакомиться с порядком зачисления в образовательные учреждения в электронном виде можно на портале образовательных услуг Алтайского края: «Е-услуги. Образование», </a:t>
            </a:r>
            <a:r>
              <a:rPr lang="ru-RU" sz="1600" dirty="0">
                <a:solidFill>
                  <a:srgbClr val="1B79AA"/>
                </a:solidFill>
                <a:latin typeface="arial" panose="020B0604020202020204" pitchFamily="34" charset="0"/>
                <a:hlinkClick r:id="rId3"/>
              </a:rPr>
              <a:t>https://eso.edu22.info/</a:t>
            </a:r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, вход в который осуществляется через Личный кабинет портала </a:t>
            </a:r>
            <a:r>
              <a:rPr lang="ru-RU" sz="1600" dirty="0" err="1">
                <a:solidFill>
                  <a:srgbClr val="444444"/>
                </a:solidFill>
                <a:latin typeface="arial" panose="020B0604020202020204" pitchFamily="34" charset="0"/>
              </a:rPr>
              <a:t>госуслуг</a:t>
            </a:r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. Поэтому до подачи заявления необходимо предварительно зарегистрироваться на </a:t>
            </a:r>
            <a:r>
              <a:rPr lang="ru-RU" sz="1600" dirty="0">
                <a:solidFill>
                  <a:srgbClr val="1B79AA"/>
                </a:solidFill>
                <a:latin typeface="arial" panose="020B0604020202020204" pitchFamily="34" charset="0"/>
                <a:hlinkClick r:id="rId4"/>
              </a:rPr>
              <a:t>gosuslugi.ru</a:t>
            </a:r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endParaRPr lang="ru-RU" sz="16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8889" t="20476" r="19683" b="22945"/>
          <a:stretch/>
        </p:blipFill>
        <p:spPr>
          <a:xfrm>
            <a:off x="1814287" y="232229"/>
            <a:ext cx="5123542" cy="26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238" t="22593" r="36111" b="10529"/>
          <a:stretch/>
        </p:blipFill>
        <p:spPr>
          <a:xfrm>
            <a:off x="1857828" y="0"/>
            <a:ext cx="5239657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968" t="12293" r="35000" b="11799"/>
          <a:stretch/>
        </p:blipFill>
        <p:spPr>
          <a:xfrm>
            <a:off x="2177144" y="7926"/>
            <a:ext cx="4978400" cy="68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231" y="647085"/>
            <a:ext cx="81053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ФЕДЕРАЛЬНЫЙ ЗАКОН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ОТ </a:t>
            </a:r>
            <a:r>
              <a:rPr lang="en-US" sz="2800" dirty="0" smtClean="0">
                <a:solidFill>
                  <a:srgbClr val="002060"/>
                </a:solidFill>
              </a:rPr>
              <a:t>27.07.2010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№ 210-ФЗ «ОБ ОРГАНИЗАЦИИ ПРЕДОСТАВЛЕНИИ ГОСУДАРСТВЕННЫХ И МУНИЦИПАЛЬНЫХ УСЛУГ»</a:t>
            </a:r>
          </a:p>
          <a:p>
            <a:pPr algn="ctr"/>
            <a:endParaRPr lang="ru-RU" sz="2800" i="1" u="sng" dirty="0" smtClean="0">
              <a:solidFill>
                <a:srgbClr val="353A3F"/>
              </a:solidFill>
            </a:endParaRPr>
          </a:p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 </a:t>
            </a:r>
            <a:r>
              <a:rPr lang="ru-RU" sz="2400" i="1" u="sng" dirty="0">
                <a:solidFill>
                  <a:srgbClr val="002060"/>
                </a:solidFill>
              </a:rPr>
              <a:t>– это первый законодательный акт в отечественной нормативной правовой базе, направленный, прежде всего, на обеспечение прав граждан при обращении в государственные и муниципальные органы. В данном федеральном законе заложены все основные направления оптимизации предоставлении </a:t>
            </a:r>
            <a:r>
              <a:rPr lang="ru-RU" sz="2400" i="1" u="sng" dirty="0" smtClean="0">
                <a:solidFill>
                  <a:srgbClr val="002060"/>
                </a:solidFill>
              </a:rPr>
              <a:t>государственных и муниципальных </a:t>
            </a:r>
            <a:r>
              <a:rPr lang="ru-RU" sz="2400" i="1" u="sng" dirty="0">
                <a:solidFill>
                  <a:srgbClr val="002060"/>
                </a:solidFill>
              </a:rPr>
              <a:t>услуг, ключевые понятия и направления развития.</a:t>
            </a:r>
            <a:endParaRPr lang="ru-RU" sz="2400" i="1" u="sng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49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730" t="15961" r="34762" b="8554"/>
          <a:stretch/>
        </p:blipFill>
        <p:spPr>
          <a:xfrm>
            <a:off x="2104571" y="0"/>
            <a:ext cx="5138058" cy="69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8176" y="2871216"/>
            <a:ext cx="61029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БЛАГОДАРЮ ЗА ВНИМАНИЕ</a:t>
            </a:r>
          </a:p>
          <a:p>
            <a:endParaRPr lang="ru-RU" sz="3200" dirty="0"/>
          </a:p>
          <a:p>
            <a:r>
              <a:rPr lang="en-US" sz="3200" dirty="0" smtClean="0"/>
              <a:t>inform22.ru</a:t>
            </a:r>
          </a:p>
          <a:p>
            <a:r>
              <a:rPr lang="en-US" sz="3200" dirty="0"/>
              <a:t>o</a:t>
            </a:r>
            <a:r>
              <a:rPr lang="en-US" sz="3200" dirty="0" smtClean="0"/>
              <a:t>epak22.ru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808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13001" y="1478694"/>
            <a:ext cx="8488915" cy="485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800" b="1" dirty="0" smtClean="0"/>
              <a:t>а</a:t>
            </a:r>
            <a:r>
              <a:rPr lang="ru-RU" sz="1800" b="1" dirty="0"/>
              <a:t>)</a:t>
            </a:r>
            <a:r>
              <a:rPr lang="ru-RU" sz="1800" dirty="0"/>
              <a:t> получение информации о порядке и сроках предоставления услуги;</a:t>
            </a:r>
          </a:p>
          <a:p>
            <a:pPr>
              <a:buNone/>
            </a:pPr>
            <a:r>
              <a:rPr lang="ru-RU" sz="1800" b="1" dirty="0"/>
              <a:t>б) </a:t>
            </a:r>
            <a:r>
              <a:rPr lang="ru-RU" sz="1800" dirty="0"/>
              <a:t>запись на прием в орган (организацию), многофункциональный центр </a:t>
            </a:r>
            <a:r>
              <a:rPr lang="ru-RU" sz="1800" dirty="0" smtClean="0"/>
              <a:t>предоставления </a:t>
            </a:r>
            <a:r>
              <a:rPr lang="ru-RU" sz="1800" dirty="0"/>
              <a:t>государственных и муниципальных услуг для подачи запроса о </a:t>
            </a:r>
            <a:r>
              <a:rPr lang="ru-RU" sz="1800" dirty="0" smtClean="0"/>
              <a:t>предоставлении </a:t>
            </a:r>
            <a:r>
              <a:rPr lang="ru-RU" sz="1800" dirty="0"/>
              <a:t>услуги (далее - запрос);</a:t>
            </a:r>
          </a:p>
          <a:p>
            <a:pPr>
              <a:buNone/>
            </a:pPr>
            <a:r>
              <a:rPr lang="ru-RU" sz="1800" b="1" dirty="0"/>
              <a:t>в) </a:t>
            </a:r>
            <a:r>
              <a:rPr lang="ru-RU" sz="1800" dirty="0"/>
              <a:t>формирование запроса;</a:t>
            </a:r>
          </a:p>
          <a:p>
            <a:pPr>
              <a:buNone/>
            </a:pPr>
            <a:r>
              <a:rPr lang="ru-RU" sz="1800" b="1" dirty="0"/>
              <a:t>г) </a:t>
            </a:r>
            <a:r>
              <a:rPr lang="ru-RU" sz="1800" dirty="0"/>
              <a:t>прием и регистрация органом (организацией) запроса и иных документов, необходимых для предоставления услуги;</a:t>
            </a:r>
          </a:p>
          <a:p>
            <a:pPr>
              <a:buNone/>
            </a:pPr>
            <a:r>
              <a:rPr lang="ru-RU" sz="1800" b="1" dirty="0"/>
              <a:t>д) </a:t>
            </a:r>
            <a:r>
              <a:rPr lang="ru-RU" sz="1800" dirty="0"/>
              <a:t>оплата государственной пошлины за предоставление услуг и уплата иных платежей, взимаемых в соответствии с законодательством Российской Федерации;</a:t>
            </a:r>
          </a:p>
          <a:p>
            <a:pPr>
              <a:buNone/>
            </a:pPr>
            <a:r>
              <a:rPr lang="ru-RU" sz="1800" b="1" dirty="0"/>
              <a:t>е) </a:t>
            </a:r>
            <a:r>
              <a:rPr lang="ru-RU" sz="1800" dirty="0"/>
              <a:t>получение результата предоставления услуги;</a:t>
            </a:r>
          </a:p>
          <a:p>
            <a:pPr>
              <a:buNone/>
            </a:pPr>
            <a:r>
              <a:rPr lang="ru-RU" sz="1800" b="1" dirty="0"/>
              <a:t>ж) </a:t>
            </a:r>
            <a:r>
              <a:rPr lang="ru-RU" sz="1800" dirty="0"/>
              <a:t>получение сведений о ходе выполнения запроса;</a:t>
            </a:r>
          </a:p>
          <a:p>
            <a:pPr>
              <a:buNone/>
            </a:pPr>
            <a:r>
              <a:rPr lang="ru-RU" sz="1800" b="1" dirty="0"/>
              <a:t>з) </a:t>
            </a:r>
            <a:r>
              <a:rPr lang="ru-RU" sz="1800" dirty="0"/>
              <a:t>осуществление оценки качества предоставления услуги;</a:t>
            </a:r>
          </a:p>
          <a:p>
            <a:pPr>
              <a:buNone/>
            </a:pPr>
            <a:r>
              <a:rPr lang="ru-RU" sz="1800" b="1" dirty="0"/>
              <a:t>и) </a:t>
            </a:r>
            <a:r>
              <a:rPr lang="ru-RU" sz="1800" dirty="0"/>
              <a:t>досудебное (внесудебное) обжалование решений и действий (бездействия) </a:t>
            </a:r>
            <a:r>
              <a:rPr lang="ru-RU" sz="1800" dirty="0" smtClean="0"/>
              <a:t> органа </a:t>
            </a:r>
            <a:r>
              <a:rPr lang="ru-RU" sz="1800" dirty="0"/>
              <a:t>(организации), должностного лица органа (организации) либо государственного или муниципального служащего</a:t>
            </a:r>
            <a:r>
              <a:rPr lang="ru-RU" sz="1800" dirty="0" smtClean="0"/>
              <a:t>.</a:t>
            </a:r>
            <a:endParaRPr lang="ru-RU" alt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565" y="314638"/>
            <a:ext cx="7926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Действия, которые обеспечиваются заявителю в электронной форме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 Едином портале </a:t>
            </a:r>
            <a:r>
              <a:rPr lang="ru-RU" sz="2400" b="1" dirty="0" err="1">
                <a:solidFill>
                  <a:srgbClr val="002060"/>
                </a:solidFill>
              </a:rPr>
              <a:t>госуслуг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64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2287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200025" y="346075"/>
            <a:ext cx="856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i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РАЗВИТИЕ ЭЛЕКТРОННОГО ПРАВИТЕЛЬСТВА В РФ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7" y="1309539"/>
            <a:ext cx="8008366" cy="5338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4031" y="3469593"/>
            <a:ext cx="2669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 </a:t>
            </a:r>
            <a:r>
              <a:rPr lang="ru-RU" sz="2400" dirty="0" smtClean="0">
                <a:solidFill>
                  <a:srgbClr val="FF0000"/>
                </a:solidFill>
              </a:rPr>
              <a:t>полугодие</a:t>
            </a:r>
            <a:r>
              <a:rPr lang="en-US" sz="2400" dirty="0" smtClean="0">
                <a:solidFill>
                  <a:srgbClr val="FF0000"/>
                </a:solidFill>
              </a:rPr>
              <a:t> 2017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50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млн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2287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" y="1311021"/>
            <a:ext cx="8238744" cy="5492496"/>
          </a:xfrm>
          <a:prstGeom prst="rect">
            <a:avLst/>
          </a:prstGeom>
        </p:spPr>
      </p:pic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00025" y="346075"/>
            <a:ext cx="856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i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РАЗВИТИЕ ЭЛЕКТРОННОГО ПРАВИТЕЛЬСТВА В РФ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5156" y="3170491"/>
            <a:ext cx="2669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 </a:t>
            </a:r>
            <a:r>
              <a:rPr lang="ru-RU" sz="2400" dirty="0" smtClean="0">
                <a:solidFill>
                  <a:srgbClr val="FF0000"/>
                </a:solidFill>
              </a:rPr>
              <a:t>полугодие </a:t>
            </a:r>
            <a:r>
              <a:rPr lang="en-US" sz="2400" dirty="0" smtClean="0">
                <a:solidFill>
                  <a:srgbClr val="FF0000"/>
                </a:solidFill>
              </a:rPr>
              <a:t>2017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,5 </a:t>
            </a:r>
            <a:r>
              <a:rPr lang="ru-RU" sz="2400" dirty="0" smtClean="0">
                <a:solidFill>
                  <a:srgbClr val="FF0000"/>
                </a:solidFill>
              </a:rPr>
              <a:t>млрд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10890" y="3785569"/>
            <a:ext cx="44535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i="1" u="sng" dirty="0">
                <a:solidFill>
                  <a:srgbClr val="002060"/>
                </a:solidFill>
                <a:latin typeface="Arial" panose="020B0604020202020204" pitchFamily="34" charset="0"/>
              </a:rPr>
              <a:t>Наиболее востребованные услуги</a:t>
            </a:r>
          </a:p>
        </p:txBody>
      </p:sp>
      <p:graphicFrame>
        <p:nvGraphicFramePr>
          <p:cNvPr id="5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625117"/>
              </p:ext>
            </p:extLst>
          </p:nvPr>
        </p:nvGraphicFramePr>
        <p:xfrm>
          <a:off x="314060" y="4457886"/>
          <a:ext cx="8505825" cy="2255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9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Назначение и выплата компенсации расходов на оплату жилого помещения и коммунальных услуг отдельным категориям граждан в Алтайском крае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gradFill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Назначение и выплата ежемесячного пособия на ребенка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gradFill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Назначение и выплата субсидии на оплату жилого помещения и коммунальных услуг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gradFill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Выдача разрешения на установку и эксплуатацию рекламной конструкции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horzOverflow="overflow">
                    <a:gradFill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Выдача градостроительного плана земельного участка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horzOverflow="overflow">
                    <a:gradFill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Выдача выписки из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похозяйственной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книги, справок и иных документов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horzOverflow="overflow">
                    <a:gradFill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774316" y="373698"/>
            <a:ext cx="5751195" cy="434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численности зарегистрированных на ЕПГУ</a:t>
            </a:r>
            <a:r>
              <a:rPr lang="en-US" altLang="ru-RU" sz="20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Алтайском крае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58268"/>
              </p:ext>
            </p:extLst>
          </p:nvPr>
        </p:nvGraphicFramePr>
        <p:xfrm>
          <a:off x="316193" y="888404"/>
          <a:ext cx="8477429" cy="310248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06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37000">
                          <a:schemeClr val="tx2">
                            <a:alpha val="84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Зарегистрировано пользователей на ЕПГУ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37000">
                          <a:schemeClr val="tx2">
                            <a:alpha val="84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от численности населения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37000">
                          <a:schemeClr val="tx2">
                            <a:alpha val="84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59248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2,95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112202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5,59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240077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11,96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560754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29,9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758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547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gradFill>
                      <a:gsLst>
                        <a:gs pos="0">
                          <a:schemeClr val="tx2">
                            <a:alpha val="46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8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2548" y="1523111"/>
            <a:ext cx="8524875" cy="304114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В Единой информационной системе </a:t>
            </a:r>
            <a:r>
              <a:rPr lang="ru-RU" dirty="0"/>
              <a:t>Алтайского </a:t>
            </a:r>
            <a:r>
              <a:rPr lang="ru-RU" dirty="0" smtClean="0"/>
              <a:t>края зарегистрировано 2998 </a:t>
            </a:r>
            <a:r>
              <a:rPr lang="ru-RU" dirty="0"/>
              <a:t>учетных записей для сотрудников органов власти, органов местного самоуправления, а также подведомственных им учреждений всех районов и городов </a:t>
            </a:r>
            <a:r>
              <a:rPr lang="ru-RU" dirty="0" smtClean="0"/>
              <a:t>края </a:t>
            </a:r>
            <a:br>
              <a:rPr lang="ru-RU" dirty="0" smtClean="0"/>
            </a:br>
            <a:r>
              <a:rPr lang="ru-RU" dirty="0" smtClean="0"/>
              <a:t>(в конце 2015 года было зарегистрировано </a:t>
            </a:r>
            <a:r>
              <a:rPr lang="ru-RU" dirty="0"/>
              <a:t>2356 </a:t>
            </a:r>
            <a:r>
              <a:rPr lang="ru-RU" dirty="0" smtClean="0"/>
              <a:t>пользователя).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ЕИС Алтайского края обеспечивает </a:t>
            </a:r>
            <a:r>
              <a:rPr lang="ru-RU" dirty="0"/>
              <a:t>возможность обработки заявлений, поступающих с </a:t>
            </a:r>
            <a:r>
              <a:rPr lang="ru-RU" dirty="0" smtClean="0"/>
              <a:t>ЕПГУ; </a:t>
            </a:r>
            <a:r>
              <a:rPr lang="ru-RU" dirty="0"/>
              <a:t>позволяет получить в электронной форме 132 вида сведений от </a:t>
            </a:r>
            <a:r>
              <a:rPr lang="ru-RU" dirty="0" smtClean="0"/>
              <a:t>ФОИВ, </a:t>
            </a:r>
            <a:r>
              <a:rPr lang="ru-RU" dirty="0"/>
              <a:t>34 вида </a:t>
            </a:r>
            <a:r>
              <a:rPr lang="ru-RU" dirty="0" err="1"/>
              <a:t>внутрирегиональных</a:t>
            </a:r>
            <a:r>
              <a:rPr lang="ru-RU" dirty="0"/>
              <a:t> сведений. </a:t>
            </a: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39899"/>
              </p:ext>
            </p:extLst>
          </p:nvPr>
        </p:nvGraphicFramePr>
        <p:xfrm>
          <a:off x="295276" y="4572000"/>
          <a:ext cx="8741952" cy="198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5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7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 г.</a:t>
                      </a:r>
                      <a:endParaRPr lang="ru-RU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г.</a:t>
                      </a:r>
                      <a:endParaRPr lang="ru-RU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г.</a:t>
                      </a:r>
                      <a:endParaRPr lang="ru-RU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поступивших запросов через ЕИС АК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от ФОИВ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58912</a:t>
                      </a:r>
                      <a:endParaRPr lang="ru-RU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58611</a:t>
                      </a:r>
                      <a:endParaRPr lang="ru-RU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12119</a:t>
                      </a:r>
                      <a:endParaRPr lang="ru-RU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70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направленных</a:t>
                      </a:r>
                      <a:r>
                        <a:rPr lang="ru-RU" baseline="0" dirty="0" smtClean="0"/>
                        <a:t> запросов через ЕИС АК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98767</a:t>
                      </a:r>
                      <a:endParaRPr lang="ru-RU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256082</a:t>
                      </a:r>
                      <a:endParaRPr lang="ru-RU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313885 </a:t>
                      </a:r>
                      <a:endParaRPr lang="ru-RU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0" y="368278"/>
            <a:ext cx="9075439" cy="905045"/>
          </a:xfrm>
        </p:spPr>
        <p:txBody>
          <a:bodyPr/>
          <a:lstStyle/>
          <a:p>
            <a:pPr algn="ctr"/>
            <a:r>
              <a:rPr lang="ru-RU" sz="1800" i="1" u="sng" dirty="0" smtClean="0">
                <a:solidFill>
                  <a:srgbClr val="002060"/>
                </a:solidFill>
              </a:rPr>
              <a:t>Реализация подпрограммы «Развитие </a:t>
            </a:r>
            <a:r>
              <a:rPr lang="ru-RU" sz="1800" i="1" u="sng" dirty="0">
                <a:solidFill>
                  <a:srgbClr val="002060"/>
                </a:solidFill>
              </a:rPr>
              <a:t>информационного общества и </a:t>
            </a:r>
            <a:r>
              <a:rPr lang="ru-RU" sz="1800" i="1" u="sng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1800" i="1" u="sng" dirty="0">
                <a:solidFill>
                  <a:srgbClr val="002060"/>
                </a:solidFill>
              </a:rPr>
              <a:t>электронного </a:t>
            </a:r>
            <a:r>
              <a:rPr lang="ru-RU" sz="1800" i="1" u="sng" dirty="0" smtClean="0">
                <a:solidFill>
                  <a:srgbClr val="002060"/>
                </a:solidFill>
              </a:rPr>
              <a:t>правительства </a:t>
            </a:r>
            <a:r>
              <a:rPr lang="ru-RU" sz="1800" i="1" u="sng" dirty="0">
                <a:solidFill>
                  <a:srgbClr val="002060"/>
                </a:solidFill>
              </a:rPr>
              <a:t>в Алтайском </a:t>
            </a:r>
            <a:r>
              <a:rPr lang="ru-RU" sz="1800" i="1" u="sng" dirty="0" smtClean="0">
                <a:solidFill>
                  <a:srgbClr val="002060"/>
                </a:solidFill>
              </a:rPr>
              <a:t>крае» </a:t>
            </a:r>
            <a:br>
              <a:rPr lang="ru-RU" sz="1800" i="1" u="sng" dirty="0" smtClean="0">
                <a:solidFill>
                  <a:srgbClr val="002060"/>
                </a:solidFill>
              </a:rPr>
            </a:br>
            <a:r>
              <a:rPr lang="ru-RU" sz="1800" i="1" u="sng" dirty="0" smtClean="0">
                <a:solidFill>
                  <a:srgbClr val="002060"/>
                </a:solidFill>
              </a:rPr>
              <a:t>на </a:t>
            </a:r>
            <a:r>
              <a:rPr lang="ru-RU" sz="1800" i="1" u="sng" dirty="0">
                <a:solidFill>
                  <a:srgbClr val="002060"/>
                </a:solidFill>
              </a:rPr>
              <a:t>2015-2020 годы </a:t>
            </a:r>
          </a:p>
        </p:txBody>
      </p:sp>
    </p:spTree>
    <p:extLst>
      <p:ext uri="{BB962C8B-B14F-4D97-AF65-F5344CB8AC3E}">
        <p14:creationId xmlns:p14="http://schemas.microsoft.com/office/powerpoint/2010/main" val="8231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5275" y="4257676"/>
            <a:ext cx="8524875" cy="1438275"/>
          </a:xfrm>
        </p:spPr>
        <p:txBody>
          <a:bodyPr/>
          <a:lstStyle/>
          <a:p>
            <a:pPr marL="0" indent="0">
              <a:buNone/>
            </a:pPr>
            <a:r>
              <a:rPr lang="ru-RU" sz="1600" i="1" u="sng" dirty="0" smtClean="0">
                <a:solidFill>
                  <a:srgbClr val="002060"/>
                </a:solidFill>
              </a:rPr>
              <a:t>Лидеры </a:t>
            </a:r>
            <a:r>
              <a:rPr lang="ru-RU" sz="1600" i="1" u="sng" dirty="0">
                <a:solidFill>
                  <a:srgbClr val="002060"/>
                </a:solidFill>
              </a:rPr>
              <a:t>по количеству отправленных электронных запросов через </a:t>
            </a:r>
            <a:r>
              <a:rPr lang="ru-RU" sz="1600" i="1" u="sng" dirty="0" smtClean="0">
                <a:solidFill>
                  <a:srgbClr val="002060"/>
                </a:solidFill>
              </a:rPr>
              <a:t/>
            </a:r>
            <a:br>
              <a:rPr lang="ru-RU" sz="1600" i="1" u="sng" dirty="0" smtClean="0">
                <a:solidFill>
                  <a:srgbClr val="002060"/>
                </a:solidFill>
              </a:rPr>
            </a:br>
            <a:r>
              <a:rPr lang="ru-RU" sz="1600" i="1" u="sng" dirty="0" smtClean="0">
                <a:solidFill>
                  <a:srgbClr val="002060"/>
                </a:solidFill>
              </a:rPr>
              <a:t>Единую информационную систему Алтайского края среди РОИВ:</a:t>
            </a:r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Министерство имущественных </a:t>
            </a:r>
            <a:r>
              <a:rPr lang="ru-RU" sz="1600" dirty="0"/>
              <a:t>отношений Алтайского края – </a:t>
            </a:r>
            <a:r>
              <a:rPr lang="ru-RU" sz="1600" dirty="0" smtClean="0"/>
              <a:t>13211;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   Министерство природных </a:t>
            </a:r>
            <a:r>
              <a:rPr lang="ru-RU" sz="1600" dirty="0"/>
              <a:t>ресурсов и экологии Алтайского края </a:t>
            </a:r>
            <a:r>
              <a:rPr lang="ru-RU" sz="1600" dirty="0" smtClean="0"/>
              <a:t>– 3007;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   Министерство здравоохранения Алтайского края – 2209.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303821" y="1394924"/>
            <a:ext cx="8524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17113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kern="0" dirty="0" smtClean="0"/>
              <a:t>Доля межведомственных запросов, направленных в электронном виде составляет 90%.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63862247"/>
              </p:ext>
            </p:extLst>
          </p:nvPr>
        </p:nvGraphicFramePr>
        <p:xfrm>
          <a:off x="1072355" y="2066037"/>
          <a:ext cx="6970712" cy="194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5275" y="5915025"/>
            <a:ext cx="837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 smtClean="0">
                <a:solidFill>
                  <a:srgbClr val="002060"/>
                </a:solidFill>
              </a:rPr>
              <a:t>Обеспечена </a:t>
            </a:r>
            <a:r>
              <a:rPr lang="ru-RU" sz="1600" b="1" i="1" u="sng" dirty="0">
                <a:solidFill>
                  <a:srgbClr val="002060"/>
                </a:solidFill>
              </a:rPr>
              <a:t>возможность обращения в электронном виде более чем за 170 услугами (с учетом </a:t>
            </a:r>
            <a:r>
              <a:rPr lang="ru-RU" sz="1600" b="1" i="1" u="sng" dirty="0" err="1">
                <a:solidFill>
                  <a:srgbClr val="002060"/>
                </a:solidFill>
              </a:rPr>
              <a:t>подуслуг</a:t>
            </a:r>
            <a:r>
              <a:rPr lang="ru-RU" sz="1600" b="1" i="1" u="sng" dirty="0">
                <a:solidFill>
                  <a:srgbClr val="002060"/>
                </a:solidFill>
              </a:rPr>
              <a:t>), предоставляемыми РОИВ и ОМСУ.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8561" y="240091"/>
            <a:ext cx="9075439" cy="1436687"/>
          </a:xfrm>
        </p:spPr>
        <p:txBody>
          <a:bodyPr/>
          <a:lstStyle/>
          <a:p>
            <a:pPr algn="ctr"/>
            <a:r>
              <a:rPr lang="ru-RU" sz="1800" i="1" u="sng" dirty="0" smtClean="0">
                <a:solidFill>
                  <a:srgbClr val="002060"/>
                </a:solidFill>
              </a:rPr>
              <a:t>Реализация подпрограммы «Развитие </a:t>
            </a:r>
            <a:r>
              <a:rPr lang="ru-RU" sz="1800" i="1" u="sng" dirty="0">
                <a:solidFill>
                  <a:srgbClr val="002060"/>
                </a:solidFill>
              </a:rPr>
              <a:t>информационного общества и </a:t>
            </a:r>
            <a:r>
              <a:rPr lang="ru-RU" sz="1800" i="1" u="sng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1800" i="1" u="sng" dirty="0">
                <a:solidFill>
                  <a:srgbClr val="002060"/>
                </a:solidFill>
              </a:rPr>
              <a:t>электронного </a:t>
            </a:r>
            <a:r>
              <a:rPr lang="ru-RU" sz="1800" i="1" u="sng" dirty="0" smtClean="0">
                <a:solidFill>
                  <a:srgbClr val="002060"/>
                </a:solidFill>
              </a:rPr>
              <a:t>правительства </a:t>
            </a:r>
            <a:r>
              <a:rPr lang="ru-RU" sz="1800" i="1" u="sng" dirty="0">
                <a:solidFill>
                  <a:srgbClr val="002060"/>
                </a:solidFill>
              </a:rPr>
              <a:t>в Алтайском </a:t>
            </a:r>
            <a:r>
              <a:rPr lang="ru-RU" sz="1800" i="1" u="sng" dirty="0" smtClean="0">
                <a:solidFill>
                  <a:srgbClr val="002060"/>
                </a:solidFill>
              </a:rPr>
              <a:t>крае» </a:t>
            </a:r>
            <a:br>
              <a:rPr lang="ru-RU" sz="1800" i="1" u="sng" dirty="0" smtClean="0">
                <a:solidFill>
                  <a:srgbClr val="002060"/>
                </a:solidFill>
              </a:rPr>
            </a:br>
            <a:r>
              <a:rPr lang="ru-RU" sz="1800" i="1" u="sng" dirty="0" smtClean="0">
                <a:solidFill>
                  <a:srgbClr val="002060"/>
                </a:solidFill>
              </a:rPr>
              <a:t>на </a:t>
            </a:r>
            <a:r>
              <a:rPr lang="ru-RU" sz="1800" i="1" u="sng" dirty="0">
                <a:solidFill>
                  <a:srgbClr val="002060"/>
                </a:solidFill>
              </a:rPr>
              <a:t>2015-2020 годы </a:t>
            </a:r>
          </a:p>
        </p:txBody>
      </p:sp>
    </p:spTree>
    <p:extLst>
      <p:ext uri="{BB962C8B-B14F-4D97-AF65-F5344CB8AC3E}">
        <p14:creationId xmlns:p14="http://schemas.microsoft.com/office/powerpoint/2010/main" val="32093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7166" y="1305984"/>
            <a:ext cx="8377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Разработаны и согласованы с прокуратурой Алтайского края типовые (модельные) административные регламенты по </a:t>
            </a:r>
            <a:r>
              <a:rPr lang="ru-RU" sz="2400" dirty="0" smtClean="0">
                <a:latin typeface="Arial Narrow" panose="020B0606020202030204" pitchFamily="34" charset="0"/>
              </a:rPr>
              <a:t>40 </a:t>
            </a:r>
            <a:r>
              <a:rPr lang="ru-RU" sz="2400" dirty="0">
                <a:latin typeface="Arial Narrow" panose="020B0606020202030204" pitchFamily="34" charset="0"/>
              </a:rPr>
              <a:t>муниципальным услугам. </a:t>
            </a:r>
            <a:endParaRPr lang="ru-RU" sz="2400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99180"/>
              </p:ext>
            </p:extLst>
          </p:nvPr>
        </p:nvGraphicFramePr>
        <p:xfrm>
          <a:off x="368407" y="2725093"/>
          <a:ext cx="8485882" cy="307817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0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5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6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effectLst/>
                        </a:rPr>
                        <a:t>Год</a:t>
                      </a:r>
                      <a:endParaRPr lang="ru-RU" sz="1400" b="0" i="1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effectLst/>
                        </a:rPr>
                        <a:t>Кол-во ЦО</a:t>
                      </a:r>
                      <a:endParaRPr lang="ru-RU" sz="1400" b="0" i="1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effectLst/>
                        </a:rPr>
                        <a:t>Численность жителей </a:t>
                      </a:r>
                      <a:r>
                        <a:rPr lang="ru-RU" sz="1400" i="1" u="sng" dirty="0" smtClean="0">
                          <a:effectLst/>
                        </a:rPr>
                        <a:t>Алтайского края, </a:t>
                      </a:r>
                      <a:r>
                        <a:rPr lang="ru-RU" sz="1400" i="1" u="sng" dirty="0">
                          <a:effectLst/>
                        </a:rPr>
                        <a:t>зарегистрированных на ЕПГУ</a:t>
                      </a:r>
                      <a:endParaRPr lang="ru-RU" sz="1400" b="0" i="1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effectLst/>
                        </a:rPr>
                        <a:t>Процент </a:t>
                      </a:r>
                      <a:r>
                        <a:rPr lang="ru-RU" sz="1400" i="1" u="sng" dirty="0" smtClean="0">
                          <a:effectLst/>
                        </a:rPr>
                        <a:t>жителей, </a:t>
                      </a:r>
                      <a:r>
                        <a:rPr lang="ru-RU" sz="1400" i="1" u="sng" dirty="0">
                          <a:effectLst/>
                        </a:rPr>
                        <a:t>зарегистрированных на ЕПГУ (от 14 лет)</a:t>
                      </a:r>
                      <a:endParaRPr lang="ru-RU" sz="1400" b="0" i="1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effectLst/>
                        </a:rPr>
                        <a:t>Доступность ЦО населению</a:t>
                      </a:r>
                      <a:endParaRPr lang="ru-RU" sz="1400" b="0" i="1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2014</a:t>
                      </a:r>
                      <a:endParaRPr lang="ru-RU" sz="16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207140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10,32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ЦО на 247448 чел.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2015</a:t>
                      </a:r>
                      <a:endParaRPr lang="ru-RU" sz="16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143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345105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17,20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ЦО на 13843 чел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334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567524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28</a:t>
                      </a:r>
                      <a:r>
                        <a:rPr lang="en-US" sz="1600" dirty="0" smtClean="0">
                          <a:effectLst/>
                        </a:rPr>
                        <a:t>,</a:t>
                      </a:r>
                      <a:r>
                        <a:rPr lang="ru-RU" sz="1600" dirty="0" smtClean="0">
                          <a:effectLst/>
                        </a:rPr>
                        <a:t>70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ЦО на </a:t>
                      </a:r>
                      <a:r>
                        <a:rPr lang="ru-RU" sz="1600" dirty="0" smtClean="0">
                          <a:effectLst/>
                        </a:rPr>
                        <a:t>6469 </a:t>
                      </a:r>
                      <a:r>
                        <a:rPr lang="ru-RU" sz="1600" dirty="0">
                          <a:effectLst/>
                        </a:rPr>
                        <a:t>чел.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2017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407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648532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37,20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1 ЦО на 5415 чел.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  <a:alpha val="97000"/>
                          </a:schemeClr>
                        </a:gs>
                        <a:gs pos="100000">
                          <a:schemeClr val="bg1">
                            <a:lumMod val="17000"/>
                            <a:lumOff val="83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0725" y="6002451"/>
            <a:ext cx="884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МФЦ АЛТАЙСКОГО КРАЯ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39 %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подтвержденных пользователей ЕПГУ</a:t>
            </a: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68561" y="240091"/>
            <a:ext cx="9075439" cy="1436687"/>
          </a:xfrm>
        </p:spPr>
        <p:txBody>
          <a:bodyPr/>
          <a:lstStyle/>
          <a:p>
            <a:pPr algn="ctr"/>
            <a:r>
              <a:rPr lang="ru-RU" sz="1800" i="1" u="sng" dirty="0" smtClean="0">
                <a:solidFill>
                  <a:srgbClr val="002060"/>
                </a:solidFill>
              </a:rPr>
              <a:t>Реализация подпрограммы «Развитие </a:t>
            </a:r>
            <a:r>
              <a:rPr lang="ru-RU" sz="1800" i="1" u="sng" dirty="0">
                <a:solidFill>
                  <a:srgbClr val="002060"/>
                </a:solidFill>
              </a:rPr>
              <a:t>информационного общества и </a:t>
            </a:r>
            <a:r>
              <a:rPr lang="ru-RU" sz="1800" i="1" u="sng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1800" i="1" u="sng" dirty="0">
                <a:solidFill>
                  <a:srgbClr val="002060"/>
                </a:solidFill>
              </a:rPr>
              <a:t>электронного </a:t>
            </a:r>
            <a:r>
              <a:rPr lang="ru-RU" sz="1800" i="1" u="sng" dirty="0" smtClean="0">
                <a:solidFill>
                  <a:srgbClr val="002060"/>
                </a:solidFill>
              </a:rPr>
              <a:t>правительства </a:t>
            </a:r>
            <a:r>
              <a:rPr lang="ru-RU" sz="1800" i="1" u="sng" dirty="0">
                <a:solidFill>
                  <a:srgbClr val="002060"/>
                </a:solidFill>
              </a:rPr>
              <a:t>в Алтайском </a:t>
            </a:r>
            <a:r>
              <a:rPr lang="ru-RU" sz="1800" i="1" u="sng" dirty="0" smtClean="0">
                <a:solidFill>
                  <a:srgbClr val="002060"/>
                </a:solidFill>
              </a:rPr>
              <a:t>крае» </a:t>
            </a:r>
            <a:br>
              <a:rPr lang="ru-RU" sz="1800" i="1" u="sng" dirty="0" smtClean="0">
                <a:solidFill>
                  <a:srgbClr val="002060"/>
                </a:solidFill>
              </a:rPr>
            </a:br>
            <a:r>
              <a:rPr lang="ru-RU" sz="1800" i="1" u="sng" dirty="0" smtClean="0">
                <a:solidFill>
                  <a:srgbClr val="002060"/>
                </a:solidFill>
              </a:rPr>
              <a:t>на </a:t>
            </a:r>
            <a:r>
              <a:rPr lang="ru-RU" sz="1800" i="1" u="sng" dirty="0">
                <a:solidFill>
                  <a:srgbClr val="002060"/>
                </a:solidFill>
              </a:rPr>
              <a:t>2015-2020 годы </a:t>
            </a:r>
          </a:p>
        </p:txBody>
      </p:sp>
      <p:pic>
        <p:nvPicPr>
          <p:cNvPr id="10" name="Picture 6" descr="Картинки по запросу Галочк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1" y="1337321"/>
            <a:ext cx="1075696" cy="10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10324</TotalTime>
  <Words>980</Words>
  <Application>Microsoft Office PowerPoint</Application>
  <PresentationFormat>Экран (4:3)</PresentationFormat>
  <Paragraphs>148</Paragraphs>
  <Slides>21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</vt:lpstr>
      <vt:lpstr>Arial Narrow</vt:lpstr>
      <vt:lpstr>Calibri</vt:lpstr>
      <vt:lpstr>Georgia</vt:lpstr>
      <vt:lpstr>Times New Roman</vt:lpstr>
      <vt:lpstr>Trebuchet MS</vt:lpstr>
      <vt:lpstr>Verdana</vt:lpstr>
      <vt:lpstr>Wingdings</vt:lpstr>
      <vt:lpstr>Standarddesign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подпрограммы «Развитие информационного общества и формирование электронного правительства в Алтайском крае»  на 2015-2020 годы </vt:lpstr>
      <vt:lpstr>Реализация подпрограммы «Развитие информационного общества и формирование электронного правительства в Алтайском крае»  на 2015-2020 годы </vt:lpstr>
      <vt:lpstr>Реализация подпрограммы «Развитие информационного общества и формирование электронного правительства в Алтайском крае»  на 2015-2020 годы </vt:lpstr>
      <vt:lpstr>Популяризация электронной формы предоставления государственных и муниципальных услуг </vt:lpstr>
      <vt:lpstr>Популяризация электронной формы предоставления государственных и муниципальных услуг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Chegrov</dc:creator>
  <dc:description>PresentationLoad.com</dc:description>
  <cp:lastModifiedBy>Nik Nikolson</cp:lastModifiedBy>
  <cp:revision>641</cp:revision>
  <cp:lastPrinted>2017-07-31T05:00:52Z</cp:lastPrinted>
  <dcterms:created xsi:type="dcterms:W3CDTF">2007-11-27T23:54:21Z</dcterms:created>
  <dcterms:modified xsi:type="dcterms:W3CDTF">2017-08-17T00:12:58Z</dcterms:modified>
</cp:coreProperties>
</file>