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Lst>
  <p:notesMasterIdLst>
    <p:notesMasterId r:id="rId19"/>
  </p:notesMasterIdLst>
  <p:sldIdLst>
    <p:sldId id="256" r:id="rId4"/>
    <p:sldId id="257" r:id="rId5"/>
    <p:sldId id="260" r:id="rId6"/>
    <p:sldId id="268" r:id="rId7"/>
    <p:sldId id="271" r:id="rId8"/>
    <p:sldId id="269" r:id="rId9"/>
    <p:sldId id="270" r:id="rId10"/>
    <p:sldId id="273" r:id="rId11"/>
    <p:sldId id="259" r:id="rId12"/>
    <p:sldId id="272" r:id="rId13"/>
    <p:sldId id="262" r:id="rId14"/>
    <p:sldId id="263" r:id="rId15"/>
    <p:sldId id="265" r:id="rId16"/>
    <p:sldId id="274" r:id="rId17"/>
    <p:sldId id="264" r:id="rId18"/>
  </p:sldIdLst>
  <p:sldSz cx="10693400" cy="7561263"/>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XO Oriel" pitchFamily="16" charset="0"/>
        <a:ea typeface="Microsoft YaHei" charset="-122"/>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XO Oriel" pitchFamily="16" charset="0"/>
        <a:ea typeface="Microsoft YaHei" charset="-122"/>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XO Oriel" pitchFamily="16" charset="0"/>
        <a:ea typeface="Microsoft YaHei" charset="-122"/>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XO Oriel" pitchFamily="16" charset="0"/>
        <a:ea typeface="Microsoft YaHei" charset="-122"/>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XO Oriel" pitchFamily="16" charset="0"/>
        <a:ea typeface="Microsoft YaHei" charset="-122"/>
        <a:cs typeface="+mn-cs"/>
      </a:defRPr>
    </a:lvl5pPr>
    <a:lvl6pPr marL="2286000" algn="l" defTabSz="914400" rtl="0" eaLnBrk="1" latinLnBrk="0" hangingPunct="1">
      <a:defRPr kern="1200">
        <a:solidFill>
          <a:schemeClr val="tx1"/>
        </a:solidFill>
        <a:latin typeface="XO Oriel" pitchFamily="16" charset="0"/>
        <a:ea typeface="Microsoft YaHei" charset="-122"/>
        <a:cs typeface="+mn-cs"/>
      </a:defRPr>
    </a:lvl6pPr>
    <a:lvl7pPr marL="2743200" algn="l" defTabSz="914400" rtl="0" eaLnBrk="1" latinLnBrk="0" hangingPunct="1">
      <a:defRPr kern="1200">
        <a:solidFill>
          <a:schemeClr val="tx1"/>
        </a:solidFill>
        <a:latin typeface="XO Oriel" pitchFamily="16" charset="0"/>
        <a:ea typeface="Microsoft YaHei" charset="-122"/>
        <a:cs typeface="+mn-cs"/>
      </a:defRPr>
    </a:lvl7pPr>
    <a:lvl8pPr marL="3200400" algn="l" defTabSz="914400" rtl="0" eaLnBrk="1" latinLnBrk="0" hangingPunct="1">
      <a:defRPr kern="1200">
        <a:solidFill>
          <a:schemeClr val="tx1"/>
        </a:solidFill>
        <a:latin typeface="XO Oriel" pitchFamily="16" charset="0"/>
        <a:ea typeface="Microsoft YaHei" charset="-122"/>
        <a:cs typeface="+mn-cs"/>
      </a:defRPr>
    </a:lvl8pPr>
    <a:lvl9pPr marL="3657600" algn="l" defTabSz="914400" rtl="0" eaLnBrk="1" latinLnBrk="0" hangingPunct="1">
      <a:defRPr kern="1200">
        <a:solidFill>
          <a:schemeClr val="tx1"/>
        </a:solidFill>
        <a:latin typeface="XO Oriel" pitchFamily="16" charset="0"/>
        <a:ea typeface="Microsoft YaHei"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33CCFF"/>
    <a:srgbClr val="0099FF"/>
    <a:srgbClr val="00C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784" autoAdjust="0"/>
  </p:normalViewPr>
  <p:slideViewPr>
    <p:cSldViewPr>
      <p:cViewPr varScale="1">
        <p:scale>
          <a:sx n="71" d="100"/>
          <a:sy n="71" d="100"/>
        </p:scale>
        <p:origin x="-151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Rectangle 1"/>
          <p:cNvSpPr>
            <a:spLocks noGrp="1" noRot="1" noChangeAspect="1" noChangeArrowheads="1"/>
          </p:cNvSpPr>
          <p:nvPr>
            <p:ph type="sldImg"/>
          </p:nvPr>
        </p:nvSpPr>
        <p:spPr bwMode="auto">
          <a:xfrm>
            <a:off x="215900" y="812800"/>
            <a:ext cx="7126288" cy="4006850"/>
          </a:xfrm>
          <a:prstGeom prst="rect">
            <a:avLst/>
          </a:prstGeom>
          <a:noFill/>
          <a:ln w="9525" cap="flat">
            <a:noFill/>
            <a:round/>
            <a:headEnd/>
            <a:tailEnd/>
          </a:ln>
          <a:effectLst/>
        </p:spPr>
      </p:sp>
      <p:sp>
        <p:nvSpPr>
          <p:cNvPr id="5122" name="Rectangle 2"/>
          <p:cNvSpPr>
            <a:spLocks noGrp="1" noChangeArrowheads="1"/>
          </p:cNvSpPr>
          <p:nvPr>
            <p:ph type="body"/>
          </p:nvPr>
        </p:nvSpPr>
        <p:spPr bwMode="auto">
          <a:xfrm>
            <a:off x="755650" y="5078413"/>
            <a:ext cx="6046788" cy="4810125"/>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ru-RU" smtClean="0"/>
          </a:p>
        </p:txBody>
      </p:sp>
      <p:sp>
        <p:nvSpPr>
          <p:cNvPr id="5123" name="Rectangle 3"/>
          <p:cNvSpPr>
            <a:spLocks noGrp="1" noChangeArrowheads="1"/>
          </p:cNvSpPr>
          <p:nvPr>
            <p:ph type="hdr"/>
          </p:nvPr>
        </p:nvSpPr>
        <p:spPr bwMode="auto">
          <a:xfrm>
            <a:off x="0" y="0"/>
            <a:ext cx="3279775" cy="53340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tabLst>
                <a:tab pos="449263" algn="l"/>
                <a:tab pos="898525" algn="l"/>
                <a:tab pos="1347788" algn="l"/>
                <a:tab pos="1797050" algn="l"/>
                <a:tab pos="2246313" algn="l"/>
                <a:tab pos="2695575" algn="l"/>
                <a:tab pos="3144838" algn="l"/>
              </a:tabLst>
              <a:defRPr sz="1400">
                <a:solidFill>
                  <a:srgbClr val="000000"/>
                </a:solidFill>
                <a:latin typeface="Tinos" pitchFamily="16" charset="0"/>
                <a:cs typeface="Segoe UI" charset="0"/>
              </a:defRPr>
            </a:lvl1pPr>
          </a:lstStyle>
          <a:p>
            <a:endParaRPr lang="ru-RU"/>
          </a:p>
        </p:txBody>
      </p:sp>
      <p:sp>
        <p:nvSpPr>
          <p:cNvPr id="5124" name="Rectangle 4"/>
          <p:cNvSpPr>
            <a:spLocks noGrp="1" noChangeArrowheads="1"/>
          </p:cNvSpPr>
          <p:nvPr>
            <p:ph type="dt"/>
          </p:nvPr>
        </p:nvSpPr>
        <p:spPr bwMode="auto">
          <a:xfrm>
            <a:off x="4278313" y="0"/>
            <a:ext cx="3279775" cy="533400"/>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tabLst>
                <a:tab pos="449263" algn="l"/>
                <a:tab pos="898525" algn="l"/>
                <a:tab pos="1347788" algn="l"/>
                <a:tab pos="1797050" algn="l"/>
                <a:tab pos="2246313" algn="l"/>
                <a:tab pos="2695575" algn="l"/>
                <a:tab pos="3144838" algn="l"/>
              </a:tabLst>
              <a:defRPr sz="1400">
                <a:solidFill>
                  <a:srgbClr val="000000"/>
                </a:solidFill>
                <a:latin typeface="Tinos" pitchFamily="16" charset="0"/>
                <a:cs typeface="Segoe UI" charset="0"/>
              </a:defRPr>
            </a:lvl1pPr>
          </a:lstStyle>
          <a:p>
            <a:endParaRPr lang="ru-RU"/>
          </a:p>
        </p:txBody>
      </p:sp>
      <p:sp>
        <p:nvSpPr>
          <p:cNvPr id="5125" name="Rectangle 5"/>
          <p:cNvSpPr>
            <a:spLocks noGrp="1" noChangeArrowheads="1"/>
          </p:cNvSpPr>
          <p:nvPr>
            <p:ph type="ftr"/>
          </p:nvPr>
        </p:nvSpPr>
        <p:spPr bwMode="auto">
          <a:xfrm>
            <a:off x="0" y="10156825"/>
            <a:ext cx="3279775" cy="533400"/>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tabLst>
                <a:tab pos="449263" algn="l"/>
                <a:tab pos="898525" algn="l"/>
                <a:tab pos="1347788" algn="l"/>
                <a:tab pos="1797050" algn="l"/>
                <a:tab pos="2246313" algn="l"/>
                <a:tab pos="2695575" algn="l"/>
                <a:tab pos="3144838" algn="l"/>
              </a:tabLst>
              <a:defRPr sz="1400">
                <a:solidFill>
                  <a:srgbClr val="000000"/>
                </a:solidFill>
                <a:latin typeface="Tinos" pitchFamily="16" charset="0"/>
                <a:cs typeface="Segoe UI" charset="0"/>
              </a:defRPr>
            </a:lvl1pPr>
          </a:lstStyle>
          <a:p>
            <a:endParaRPr lang="ru-RU"/>
          </a:p>
        </p:txBody>
      </p:sp>
      <p:sp>
        <p:nvSpPr>
          <p:cNvPr id="5126" name="Rectangle 6"/>
          <p:cNvSpPr>
            <a:spLocks noGrp="1" noChangeArrowheads="1"/>
          </p:cNvSpPr>
          <p:nvPr>
            <p:ph type="sldNum"/>
          </p:nvPr>
        </p:nvSpPr>
        <p:spPr bwMode="auto">
          <a:xfrm>
            <a:off x="4278313" y="10156825"/>
            <a:ext cx="3279775" cy="533400"/>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gn="r">
              <a:tabLst>
                <a:tab pos="449263" algn="l"/>
                <a:tab pos="898525" algn="l"/>
                <a:tab pos="1347788" algn="l"/>
                <a:tab pos="1797050" algn="l"/>
                <a:tab pos="2246313" algn="l"/>
                <a:tab pos="2695575" algn="l"/>
                <a:tab pos="3144838" algn="l"/>
              </a:tabLst>
              <a:defRPr sz="1400">
                <a:solidFill>
                  <a:srgbClr val="000000"/>
                </a:solidFill>
                <a:latin typeface="Tinos" pitchFamily="16" charset="0"/>
                <a:cs typeface="Segoe UI" charset="0"/>
              </a:defRPr>
            </a:lvl1pPr>
          </a:lstStyle>
          <a:p>
            <a:fld id="{75104AB5-085E-4599-AF7B-EA8AA4326A45}" type="slidenum">
              <a:rPr lang="ru-RU"/>
              <a:pPr/>
              <a:t>‹#›</a:t>
            </a:fld>
            <a:endParaRPr lang="ru-RU"/>
          </a:p>
        </p:txBody>
      </p:sp>
    </p:spTree>
    <p:extLst>
      <p:ext uri="{BB962C8B-B14F-4D97-AF65-F5344CB8AC3E}">
        <p14:creationId xmlns:p14="http://schemas.microsoft.com/office/powerpoint/2010/main" val="1827497599"/>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F537141-3A27-4C03-81EA-69B151FB0E31}" type="slidenum">
              <a:rPr lang="ru-RU"/>
              <a:pPr/>
              <a:t>1</a:t>
            </a:fld>
            <a:endParaRPr lang="ru-RU"/>
          </a:p>
        </p:txBody>
      </p:sp>
      <p:sp>
        <p:nvSpPr>
          <p:cNvPr id="9217" name="Rectangle 1"/>
          <p:cNvSpPr txBox="1">
            <a:spLocks noGrp="1" noRot="1" noChangeAspect="1" noChangeArrowheads="1"/>
          </p:cNvSpPr>
          <p:nvPr>
            <p:ph type="sldImg"/>
          </p:nvPr>
        </p:nvSpPr>
        <p:spPr bwMode="auto">
          <a:xfrm>
            <a:off x="946150" y="812800"/>
            <a:ext cx="5667375" cy="4008438"/>
          </a:xfrm>
          <a:prstGeom prst="rect">
            <a:avLst/>
          </a:prstGeom>
          <a:solidFill>
            <a:srgbClr val="FFFFFF"/>
          </a:solidFill>
          <a:ln>
            <a:solidFill>
              <a:srgbClr val="000000"/>
            </a:solidFill>
            <a:miter lim="800000"/>
            <a:headEnd/>
            <a:tailEnd/>
          </a:ln>
        </p:spPr>
      </p:sp>
      <p:sp>
        <p:nvSpPr>
          <p:cNvPr id="9218" name="Rectangle 2"/>
          <p:cNvSpPr txBox="1">
            <a:spLocks noGrp="1"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13A5BD9-EBD1-4354-90BE-F34704CE8FFA}" type="slidenum">
              <a:rPr lang="ru-RU"/>
              <a:pPr/>
              <a:t>2</a:t>
            </a:fld>
            <a:endParaRPr lang="ru-RU"/>
          </a:p>
        </p:txBody>
      </p:sp>
      <p:sp>
        <p:nvSpPr>
          <p:cNvPr id="10241" name="Rectangle 1"/>
          <p:cNvSpPr txBox="1">
            <a:spLocks noGrp="1" noRot="1" noChangeAspect="1" noChangeArrowheads="1"/>
          </p:cNvSpPr>
          <p:nvPr>
            <p:ph type="sldImg"/>
          </p:nvPr>
        </p:nvSpPr>
        <p:spPr bwMode="auto">
          <a:xfrm>
            <a:off x="946150" y="812800"/>
            <a:ext cx="5667375" cy="4008438"/>
          </a:xfrm>
          <a:prstGeom prst="rect">
            <a:avLst/>
          </a:prstGeom>
          <a:solidFill>
            <a:srgbClr val="FFFFFF"/>
          </a:solidFill>
          <a:ln>
            <a:solidFill>
              <a:srgbClr val="000000"/>
            </a:solidFill>
            <a:miter lim="800000"/>
            <a:headEnd/>
            <a:tailEnd/>
          </a:ln>
        </p:spPr>
      </p:sp>
      <p:sp>
        <p:nvSpPr>
          <p:cNvPr id="10242" name="Rectangle 2"/>
          <p:cNvSpPr txBox="1">
            <a:spLocks noGrp="1"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6150" y="812800"/>
            <a:ext cx="5665788" cy="40068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fld id="{75104AB5-085E-4599-AF7B-EA8AA4326A45}" type="slidenum">
              <a:rPr lang="ru-RU" smtClean="0"/>
              <a:pPr/>
              <a:t>6</a:t>
            </a:fld>
            <a:endParaRPr lang="ru-RU"/>
          </a:p>
        </p:txBody>
      </p:sp>
    </p:spTree>
    <p:extLst>
      <p:ext uri="{BB962C8B-B14F-4D97-AF65-F5344CB8AC3E}">
        <p14:creationId xmlns:p14="http://schemas.microsoft.com/office/powerpoint/2010/main" val="2254128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6150" y="812800"/>
            <a:ext cx="5665788" cy="40068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fld id="{75104AB5-085E-4599-AF7B-EA8AA4326A45}" type="slidenum">
              <a:rPr lang="ru-RU" smtClean="0"/>
              <a:pPr/>
              <a:t>7</a:t>
            </a:fld>
            <a:endParaRPr lang="ru-RU"/>
          </a:p>
        </p:txBody>
      </p:sp>
    </p:spTree>
    <p:extLst>
      <p:ext uri="{BB962C8B-B14F-4D97-AF65-F5344CB8AC3E}">
        <p14:creationId xmlns:p14="http://schemas.microsoft.com/office/powerpoint/2010/main" val="2254128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6150" y="812800"/>
            <a:ext cx="5665788" cy="40068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fld id="{75104AB5-085E-4599-AF7B-EA8AA4326A45}" type="slidenum">
              <a:rPr lang="ru-RU" smtClean="0"/>
              <a:pPr/>
              <a:t>8</a:t>
            </a:fld>
            <a:endParaRPr lang="ru-RU"/>
          </a:p>
        </p:txBody>
      </p:sp>
    </p:spTree>
    <p:extLst>
      <p:ext uri="{BB962C8B-B14F-4D97-AF65-F5344CB8AC3E}">
        <p14:creationId xmlns:p14="http://schemas.microsoft.com/office/powerpoint/2010/main" val="2254128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6150" y="812800"/>
            <a:ext cx="5665788" cy="40068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fld id="{75104AB5-085E-4599-AF7B-EA8AA4326A45}" type="slidenum">
              <a:rPr lang="ru-RU" smtClean="0"/>
              <a:pPr/>
              <a:t>9</a:t>
            </a:fld>
            <a:endParaRPr lang="ru-RU"/>
          </a:p>
        </p:txBody>
      </p:sp>
    </p:spTree>
    <p:extLst>
      <p:ext uri="{BB962C8B-B14F-4D97-AF65-F5344CB8AC3E}">
        <p14:creationId xmlns:p14="http://schemas.microsoft.com/office/powerpoint/2010/main" val="861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946150" y="812800"/>
            <a:ext cx="5665788" cy="400685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idx="10"/>
          </p:nvPr>
        </p:nvSpPr>
        <p:spPr/>
        <p:txBody>
          <a:bodyPr/>
          <a:lstStyle/>
          <a:p>
            <a:fld id="{75104AB5-085E-4599-AF7B-EA8AA4326A45}" type="slidenum">
              <a:rPr lang="ru-RU" smtClean="0"/>
              <a:pPr/>
              <a:t>10</a:t>
            </a:fld>
            <a:endParaRPr lang="ru-RU"/>
          </a:p>
        </p:txBody>
      </p:sp>
    </p:spTree>
    <p:extLst>
      <p:ext uri="{BB962C8B-B14F-4D97-AF65-F5344CB8AC3E}">
        <p14:creationId xmlns:p14="http://schemas.microsoft.com/office/powerpoint/2010/main" val="861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F537141-3A27-4C03-81EA-69B151FB0E31}" type="slidenum">
              <a:rPr lang="ru-RU"/>
              <a:pPr/>
              <a:t>15</a:t>
            </a:fld>
            <a:endParaRPr lang="ru-RU"/>
          </a:p>
        </p:txBody>
      </p:sp>
      <p:sp>
        <p:nvSpPr>
          <p:cNvPr id="9217" name="Rectangle 1"/>
          <p:cNvSpPr txBox="1">
            <a:spLocks noGrp="1" noRot="1" noChangeAspect="1" noChangeArrowheads="1"/>
          </p:cNvSpPr>
          <p:nvPr>
            <p:ph type="sldImg"/>
          </p:nvPr>
        </p:nvSpPr>
        <p:spPr bwMode="auto">
          <a:xfrm>
            <a:off x="946150" y="812800"/>
            <a:ext cx="5667375" cy="4008438"/>
          </a:xfrm>
          <a:prstGeom prst="rect">
            <a:avLst/>
          </a:prstGeom>
          <a:solidFill>
            <a:srgbClr val="FFFFFF"/>
          </a:solidFill>
          <a:ln>
            <a:solidFill>
              <a:srgbClr val="000000"/>
            </a:solidFill>
            <a:miter lim="800000"/>
            <a:headEnd/>
            <a:tailEnd/>
          </a:ln>
        </p:spPr>
      </p:sp>
      <p:sp>
        <p:nvSpPr>
          <p:cNvPr id="9218" name="Rectangle 2"/>
          <p:cNvSpPr txBox="1">
            <a:spLocks noGrp="1"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01688" y="2349500"/>
            <a:ext cx="9090025" cy="1620838"/>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603375" y="4284663"/>
            <a:ext cx="7486650" cy="19319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751763" y="1768475"/>
            <a:ext cx="2405062" cy="43830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34988" y="1768475"/>
            <a:ext cx="7064375" cy="43830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1688" y="3708400"/>
            <a:ext cx="9086850" cy="1619250"/>
          </a:xfrm>
        </p:spPr>
        <p:txBody>
          <a:bodyPr/>
          <a:lstStyle/>
          <a:p>
            <a:r>
              <a:rPr lang="ru-RU" smtClean="0"/>
              <a:t>Образец заголовка</a:t>
            </a:r>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01688" y="2349500"/>
            <a:ext cx="9090025" cy="1620838"/>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603375" y="4284663"/>
            <a:ext cx="7486650" cy="19319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Номер слайда 3"/>
          <p:cNvSpPr>
            <a:spLocks noGrp="1"/>
          </p:cNvSpPr>
          <p:nvPr>
            <p:ph type="sldNum" idx="10"/>
          </p:nvPr>
        </p:nvSpPr>
        <p:spPr/>
        <p:txBody>
          <a:bodyPr/>
          <a:lstStyle>
            <a:lvl1pPr>
              <a:defRPr/>
            </a:lvl1pPr>
          </a:lstStyle>
          <a:p>
            <a:fld id="{1FD0F597-C3C1-4F28-83BE-92571F5D649C}" type="slidenum">
              <a:rPr lang="ru-RU"/>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idx="10"/>
          </p:nvPr>
        </p:nvSpPr>
        <p:spPr/>
        <p:txBody>
          <a:bodyPr/>
          <a:lstStyle>
            <a:lvl1pPr>
              <a:defRPr/>
            </a:lvl1pPr>
          </a:lstStyle>
          <a:p>
            <a:fld id="{266173F3-91C6-4872-AF36-54982A355470}" type="slidenum">
              <a:rPr lang="ru-RU"/>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4550" y="4859338"/>
            <a:ext cx="9090025" cy="15017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844550" y="3205163"/>
            <a:ext cx="9090025"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Номер слайда 3"/>
          <p:cNvSpPr>
            <a:spLocks noGrp="1"/>
          </p:cNvSpPr>
          <p:nvPr>
            <p:ph type="sldNum" idx="10"/>
          </p:nvPr>
        </p:nvSpPr>
        <p:spPr/>
        <p:txBody>
          <a:bodyPr/>
          <a:lstStyle>
            <a:lvl1pPr>
              <a:defRPr/>
            </a:lvl1pPr>
          </a:lstStyle>
          <a:p>
            <a:fld id="{F0ECEF3D-11C6-46CA-AE18-4AA14BB09CDB}" type="slidenum">
              <a:rPr lang="ru-RU"/>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962025" y="1771650"/>
            <a:ext cx="4203700" cy="5322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318125" y="1771650"/>
            <a:ext cx="4203700" cy="5322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омер слайда 4"/>
          <p:cNvSpPr>
            <a:spLocks noGrp="1"/>
          </p:cNvSpPr>
          <p:nvPr>
            <p:ph type="sldNum" idx="10"/>
          </p:nvPr>
        </p:nvSpPr>
        <p:spPr/>
        <p:txBody>
          <a:bodyPr/>
          <a:lstStyle>
            <a:lvl1pPr>
              <a:defRPr/>
            </a:lvl1pPr>
          </a:lstStyle>
          <a:p>
            <a:fld id="{4A81EC7A-26ED-4EE7-9657-1731C7E113FA}" type="slidenum">
              <a:rPr lang="ru-RU"/>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988" y="303213"/>
            <a:ext cx="9623425" cy="1260475"/>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534988" y="1692275"/>
            <a:ext cx="4724400"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534988" y="2397125"/>
            <a:ext cx="4724400"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432425" y="1692275"/>
            <a:ext cx="472598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5432425" y="2397125"/>
            <a:ext cx="4725988"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омер слайда 6"/>
          <p:cNvSpPr>
            <a:spLocks noGrp="1"/>
          </p:cNvSpPr>
          <p:nvPr>
            <p:ph type="sldNum" idx="10"/>
          </p:nvPr>
        </p:nvSpPr>
        <p:spPr/>
        <p:txBody>
          <a:bodyPr/>
          <a:lstStyle>
            <a:lvl1pPr>
              <a:defRPr/>
            </a:lvl1pPr>
          </a:lstStyle>
          <a:p>
            <a:fld id="{2AD9ED5B-E778-4DF7-ADAE-2246DD9E88D8}" type="slidenum">
              <a:rPr lang="ru-RU"/>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омер слайда 2"/>
          <p:cNvSpPr>
            <a:spLocks noGrp="1"/>
          </p:cNvSpPr>
          <p:nvPr>
            <p:ph type="sldNum" idx="10"/>
          </p:nvPr>
        </p:nvSpPr>
        <p:spPr/>
        <p:txBody>
          <a:bodyPr/>
          <a:lstStyle>
            <a:lvl1pPr>
              <a:defRPr/>
            </a:lvl1pPr>
          </a:lstStyle>
          <a:p>
            <a:fld id="{38FA28D9-96AD-45B9-997A-CEFA4B231861}" type="slidenum">
              <a:rPr lang="ru-RU"/>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1"/>
          <p:cNvSpPr>
            <a:spLocks noGrp="1"/>
          </p:cNvSpPr>
          <p:nvPr>
            <p:ph type="sldNum" idx="10"/>
          </p:nvPr>
        </p:nvSpPr>
        <p:spPr/>
        <p:txBody>
          <a:bodyPr/>
          <a:lstStyle>
            <a:lvl1pPr>
              <a:defRPr/>
            </a:lvl1pPr>
          </a:lstStyle>
          <a:p>
            <a:fld id="{94659349-CD98-41D6-BCB0-B8CF292C974F}"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988" y="301625"/>
            <a:ext cx="3517900" cy="1281113"/>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181475" y="301625"/>
            <a:ext cx="5976938" cy="6453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34988" y="1582738"/>
            <a:ext cx="3517900"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омер слайда 4"/>
          <p:cNvSpPr>
            <a:spLocks noGrp="1"/>
          </p:cNvSpPr>
          <p:nvPr>
            <p:ph type="sldNum" idx="10"/>
          </p:nvPr>
        </p:nvSpPr>
        <p:spPr/>
        <p:txBody>
          <a:bodyPr/>
          <a:lstStyle>
            <a:lvl1pPr>
              <a:defRPr/>
            </a:lvl1pPr>
          </a:lstStyle>
          <a:p>
            <a:fld id="{D5289F87-03D7-444D-B8A3-71C95F530E2B}" type="slidenum">
              <a:rPr lang="ru-RU"/>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95500" y="5292725"/>
            <a:ext cx="6416675" cy="625475"/>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095500" y="676275"/>
            <a:ext cx="6416675" cy="45354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095500" y="5918200"/>
            <a:ext cx="6416675" cy="887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омер слайда 4"/>
          <p:cNvSpPr>
            <a:spLocks noGrp="1"/>
          </p:cNvSpPr>
          <p:nvPr>
            <p:ph type="sldNum" idx="10"/>
          </p:nvPr>
        </p:nvSpPr>
        <p:spPr/>
        <p:txBody>
          <a:bodyPr/>
          <a:lstStyle>
            <a:lvl1pPr>
              <a:defRPr/>
            </a:lvl1pPr>
          </a:lstStyle>
          <a:p>
            <a:fld id="{21F9AA77-298A-42CE-BAC7-2334F84F0F6B}" type="slidenum">
              <a:rPr lang="ru-RU"/>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idx="10"/>
          </p:nvPr>
        </p:nvSpPr>
        <p:spPr/>
        <p:txBody>
          <a:bodyPr/>
          <a:lstStyle>
            <a:lvl1pPr>
              <a:defRPr/>
            </a:lvl1pPr>
          </a:lstStyle>
          <a:p>
            <a:fld id="{12E46917-7D71-41A4-9E87-9B1F8ED890A3}" type="slidenum">
              <a:rPr lang="ru-RU"/>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396163" y="552450"/>
            <a:ext cx="2144712" cy="65420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962025" y="552450"/>
            <a:ext cx="6281738" cy="65420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idx="10"/>
          </p:nvPr>
        </p:nvSpPr>
        <p:spPr/>
        <p:txBody>
          <a:bodyPr/>
          <a:lstStyle>
            <a:lvl1pPr>
              <a:defRPr/>
            </a:lvl1pPr>
          </a:lstStyle>
          <a:p>
            <a:fld id="{C3B158FF-3CB3-4CD3-89EF-6F01F77AE064}" type="slidenum">
              <a:rPr lang="ru-RU"/>
              <a:pPr/>
              <a:t>‹#›</a:t>
            </a:fld>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01688" y="2349500"/>
            <a:ext cx="9090025" cy="1620838"/>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603375" y="4284663"/>
            <a:ext cx="7486650" cy="19319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Номер слайда 3"/>
          <p:cNvSpPr>
            <a:spLocks noGrp="1"/>
          </p:cNvSpPr>
          <p:nvPr>
            <p:ph type="sldNum" idx="10"/>
          </p:nvPr>
        </p:nvSpPr>
        <p:spPr/>
        <p:txBody>
          <a:bodyPr/>
          <a:lstStyle>
            <a:lvl1pPr>
              <a:defRPr/>
            </a:lvl1pPr>
          </a:lstStyle>
          <a:p>
            <a:fld id="{5C16A1E4-1AB0-40C2-B513-60E83C87D6FB}" type="slidenum">
              <a:rPr lang="ru-RU"/>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idx="10"/>
          </p:nvPr>
        </p:nvSpPr>
        <p:spPr/>
        <p:txBody>
          <a:bodyPr/>
          <a:lstStyle>
            <a:lvl1pPr>
              <a:defRPr/>
            </a:lvl1pPr>
          </a:lstStyle>
          <a:p>
            <a:fld id="{23FBA792-E935-4DF6-B2F9-AB5975D0252A}" type="slidenum">
              <a:rPr lang="ru-RU"/>
              <a:pPr/>
              <a:t>‹#›</a:t>
            </a:fld>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4550" y="4859338"/>
            <a:ext cx="9090025" cy="15017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844550" y="3205163"/>
            <a:ext cx="9090025"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Номер слайда 3"/>
          <p:cNvSpPr>
            <a:spLocks noGrp="1"/>
          </p:cNvSpPr>
          <p:nvPr>
            <p:ph type="sldNum" idx="10"/>
          </p:nvPr>
        </p:nvSpPr>
        <p:spPr/>
        <p:txBody>
          <a:bodyPr/>
          <a:lstStyle>
            <a:lvl1pPr>
              <a:defRPr/>
            </a:lvl1pPr>
          </a:lstStyle>
          <a:p>
            <a:fld id="{F7180F66-4047-4DD5-B395-655033AD7152}" type="slidenum">
              <a:rPr lang="ru-RU"/>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962025" y="1771650"/>
            <a:ext cx="4203700" cy="5322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318125" y="1771650"/>
            <a:ext cx="4203700" cy="5322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омер слайда 4"/>
          <p:cNvSpPr>
            <a:spLocks noGrp="1"/>
          </p:cNvSpPr>
          <p:nvPr>
            <p:ph type="sldNum" idx="10"/>
          </p:nvPr>
        </p:nvSpPr>
        <p:spPr/>
        <p:txBody>
          <a:bodyPr/>
          <a:lstStyle>
            <a:lvl1pPr>
              <a:defRPr/>
            </a:lvl1pPr>
          </a:lstStyle>
          <a:p>
            <a:fld id="{469BA66D-AEF1-498A-92DA-DEFE9E385AB4}" type="slidenum">
              <a:rPr lang="ru-RU"/>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988" y="303213"/>
            <a:ext cx="9623425" cy="1260475"/>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534988" y="1692275"/>
            <a:ext cx="4724400"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534988" y="2397125"/>
            <a:ext cx="4724400"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432425" y="1692275"/>
            <a:ext cx="472598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5432425" y="2397125"/>
            <a:ext cx="4725988"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омер слайда 6"/>
          <p:cNvSpPr>
            <a:spLocks noGrp="1"/>
          </p:cNvSpPr>
          <p:nvPr>
            <p:ph type="sldNum" idx="10"/>
          </p:nvPr>
        </p:nvSpPr>
        <p:spPr/>
        <p:txBody>
          <a:bodyPr/>
          <a:lstStyle>
            <a:lvl1pPr>
              <a:defRPr/>
            </a:lvl1pPr>
          </a:lstStyle>
          <a:p>
            <a:fld id="{02CF7E89-ECA6-4913-B439-C8A821B27072}" type="slidenum">
              <a:rPr lang="ru-RU"/>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омер слайда 2"/>
          <p:cNvSpPr>
            <a:spLocks noGrp="1"/>
          </p:cNvSpPr>
          <p:nvPr>
            <p:ph type="sldNum" idx="10"/>
          </p:nvPr>
        </p:nvSpPr>
        <p:spPr/>
        <p:txBody>
          <a:bodyPr/>
          <a:lstStyle>
            <a:lvl1pPr>
              <a:defRPr/>
            </a:lvl1pPr>
          </a:lstStyle>
          <a:p>
            <a:fld id="{15FE7B57-326A-4ABF-A820-58D468C531A3}"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4550" y="4859338"/>
            <a:ext cx="9090025" cy="15017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844550" y="3205163"/>
            <a:ext cx="9090025"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1"/>
          <p:cNvSpPr>
            <a:spLocks noGrp="1"/>
          </p:cNvSpPr>
          <p:nvPr>
            <p:ph type="sldNum" idx="10"/>
          </p:nvPr>
        </p:nvSpPr>
        <p:spPr/>
        <p:txBody>
          <a:bodyPr/>
          <a:lstStyle>
            <a:lvl1pPr>
              <a:defRPr/>
            </a:lvl1pPr>
          </a:lstStyle>
          <a:p>
            <a:fld id="{5906A23B-5EA6-4C5E-A0E5-498F94EE1D7F}" type="slidenum">
              <a:rPr lang="ru-RU"/>
              <a:pPr/>
              <a:t>‹#›</a:t>
            </a:fld>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988" y="301625"/>
            <a:ext cx="3517900" cy="1281113"/>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181475" y="301625"/>
            <a:ext cx="5976938" cy="6453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34988" y="1582738"/>
            <a:ext cx="3517900"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омер слайда 4"/>
          <p:cNvSpPr>
            <a:spLocks noGrp="1"/>
          </p:cNvSpPr>
          <p:nvPr>
            <p:ph type="sldNum" idx="10"/>
          </p:nvPr>
        </p:nvSpPr>
        <p:spPr/>
        <p:txBody>
          <a:bodyPr/>
          <a:lstStyle>
            <a:lvl1pPr>
              <a:defRPr/>
            </a:lvl1pPr>
          </a:lstStyle>
          <a:p>
            <a:fld id="{51D4B61D-CAB9-4A67-8F11-175CD4A68F27}" type="slidenum">
              <a:rPr lang="ru-RU"/>
              <a:pPr/>
              <a:t>‹#›</a:t>
            </a:fld>
            <a:endParaRPr 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95500" y="5292725"/>
            <a:ext cx="6416675" cy="625475"/>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095500" y="676275"/>
            <a:ext cx="6416675" cy="45354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095500" y="5918200"/>
            <a:ext cx="6416675" cy="887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омер слайда 4"/>
          <p:cNvSpPr>
            <a:spLocks noGrp="1"/>
          </p:cNvSpPr>
          <p:nvPr>
            <p:ph type="sldNum" idx="10"/>
          </p:nvPr>
        </p:nvSpPr>
        <p:spPr/>
        <p:txBody>
          <a:bodyPr/>
          <a:lstStyle>
            <a:lvl1pPr>
              <a:defRPr/>
            </a:lvl1pPr>
          </a:lstStyle>
          <a:p>
            <a:fld id="{E9E865CA-F458-4A27-B738-283D50986F7D}" type="slidenum">
              <a:rPr lang="ru-RU"/>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idx="10"/>
          </p:nvPr>
        </p:nvSpPr>
        <p:spPr/>
        <p:txBody>
          <a:bodyPr/>
          <a:lstStyle>
            <a:lvl1pPr>
              <a:defRPr/>
            </a:lvl1pPr>
          </a:lstStyle>
          <a:p>
            <a:fld id="{99A30BEC-C361-4237-BC18-18995BE44C99}" type="slidenum">
              <a:rPr lang="ru-RU"/>
              <a:pPr/>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394575" y="552450"/>
            <a:ext cx="2144713" cy="65420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960438" y="552450"/>
            <a:ext cx="6281737" cy="65420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3"/>
          <p:cNvSpPr>
            <a:spLocks noGrp="1"/>
          </p:cNvSpPr>
          <p:nvPr>
            <p:ph type="sldNum" idx="10"/>
          </p:nvPr>
        </p:nvSpPr>
        <p:spPr/>
        <p:txBody>
          <a:bodyPr/>
          <a:lstStyle>
            <a:lvl1pPr>
              <a:defRPr/>
            </a:lvl1pPr>
          </a:lstStyle>
          <a:p>
            <a:fld id="{B48AA157-6B05-4A6D-A8CD-04043864817B}"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534988" y="1768475"/>
            <a:ext cx="4733925" cy="4383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421313" y="1768475"/>
            <a:ext cx="4735512" cy="4383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988" y="303213"/>
            <a:ext cx="9623425" cy="1260475"/>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534988" y="1692275"/>
            <a:ext cx="4724400"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534988" y="2397125"/>
            <a:ext cx="4724400"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432425" y="1692275"/>
            <a:ext cx="472598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5432425" y="2397125"/>
            <a:ext cx="4725988"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988" y="301625"/>
            <a:ext cx="3517900" cy="1281113"/>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181475" y="301625"/>
            <a:ext cx="5976938" cy="6453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34988" y="1582738"/>
            <a:ext cx="3517900"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95500" y="5292725"/>
            <a:ext cx="6416675" cy="625475"/>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095500" y="676275"/>
            <a:ext cx="6416675" cy="45354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095500" y="5918200"/>
            <a:ext cx="6416675" cy="887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3.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14" cstate="print"/>
          <a:srcRect/>
          <a:stretch>
            <a:fillRect/>
          </a:stretch>
        </p:blipFill>
        <p:spPr bwMode="auto">
          <a:xfrm>
            <a:off x="1588" y="1588"/>
            <a:ext cx="10691812" cy="7558087"/>
          </a:xfrm>
          <a:prstGeom prst="rect">
            <a:avLst/>
          </a:prstGeom>
          <a:noFill/>
          <a:ln w="9525" cap="flat">
            <a:noFill/>
            <a:round/>
            <a:headEnd/>
            <a:tailEnd/>
          </a:ln>
          <a:effectLst/>
        </p:spPr>
      </p:pic>
      <p:sp>
        <p:nvSpPr>
          <p:cNvPr id="1026" name="Rectangle 2"/>
          <p:cNvSpPr>
            <a:spLocks noGrp="1" noChangeArrowheads="1"/>
          </p:cNvSpPr>
          <p:nvPr>
            <p:ph type="title"/>
          </p:nvPr>
        </p:nvSpPr>
        <p:spPr bwMode="auto">
          <a:xfrm>
            <a:off x="801688" y="3708400"/>
            <a:ext cx="9086850" cy="1619250"/>
          </a:xfrm>
          <a:prstGeom prst="rect">
            <a:avLst/>
          </a:prstGeom>
          <a:noFill/>
          <a:ln w="9525" cap="flat">
            <a:noFill/>
            <a:round/>
            <a:headEnd/>
            <a:tailEnd/>
          </a:ln>
          <a:effectLst/>
        </p:spPr>
        <p:txBody>
          <a:bodyPr vert="horz" wrap="square" lIns="104400" tIns="52200" rIns="104400" bIns="52200" numCol="1" anchor="ctr" anchorCtr="0" compatLnSpc="1">
            <a:prstTxWarp prst="textNoShape">
              <a:avLst/>
            </a:prstTxWarp>
          </a:bodyPr>
          <a:lstStyle/>
          <a:p>
            <a:pPr lvl="0"/>
            <a:r>
              <a:rPr lang="en-GB" smtClean="0"/>
              <a:t>НАЗВАНИЕ ПРЕЗЕНТАЦИИ</a:t>
            </a:r>
          </a:p>
        </p:txBody>
      </p:sp>
      <p:sp>
        <p:nvSpPr>
          <p:cNvPr id="1027" name="Rectangle 3"/>
          <p:cNvSpPr>
            <a:spLocks noGrp="1" noChangeArrowheads="1"/>
          </p:cNvSpPr>
          <p:nvPr>
            <p:ph type="body" idx="1"/>
          </p:nvPr>
        </p:nvSpPr>
        <p:spPr bwMode="auto">
          <a:xfrm>
            <a:off x="534988" y="1768475"/>
            <a:ext cx="9621837" cy="4383088"/>
          </a:xfrm>
          <a:prstGeom prst="rect">
            <a:avLst/>
          </a:prstGeom>
          <a:noFill/>
          <a:ln w="9525" cap="flat">
            <a:noFill/>
            <a:round/>
            <a:headEnd/>
            <a:tailEnd/>
          </a:ln>
          <a:effectLst/>
        </p:spPr>
        <p:txBody>
          <a:bodyPr vert="horz" wrap="square" lIns="0" tIns="77724" rIns="0" bIns="0" numCol="1" anchor="t" anchorCtr="0" compatLnSpc="1">
            <a:prstTxWarp prst="textNoShape">
              <a:avLst/>
            </a:prstTxWarp>
          </a:bodyPr>
          <a:lstStyle/>
          <a:p>
            <a:pPr lvl="0"/>
            <a:r>
              <a:rPr lang="en-GB" smtClean="0"/>
              <a:t>Для правки структуры щёлкните мышью</a:t>
            </a:r>
          </a:p>
          <a:p>
            <a:pPr lvl="1"/>
            <a:r>
              <a:rPr lang="en-GB" smtClean="0"/>
              <a:t>Второй уровень структуры</a:t>
            </a:r>
          </a:p>
          <a:p>
            <a:pPr lvl="2"/>
            <a:r>
              <a:rPr lang="en-GB" smtClean="0"/>
              <a:t>Третий уровень структуры</a:t>
            </a:r>
          </a:p>
          <a:p>
            <a:pPr lvl="3"/>
            <a:r>
              <a:rPr lang="en-GB" smtClean="0"/>
              <a:t>Четвёртый уровень структуры</a:t>
            </a:r>
          </a:p>
          <a:p>
            <a:pPr lvl="4"/>
            <a:r>
              <a:rPr lang="en-GB" smtClean="0"/>
              <a:t>Пятый уровень структуры</a:t>
            </a:r>
          </a:p>
          <a:p>
            <a:pPr lvl="4"/>
            <a:r>
              <a:rPr lang="en-GB" smtClean="0"/>
              <a:t>Шестой уровень структуры</a:t>
            </a:r>
          </a:p>
          <a:p>
            <a:pPr lvl="4"/>
            <a:r>
              <a:rPr lang="en-GB" smtClean="0"/>
              <a:t>Седьмой уровень структуры</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96" r:id="rId12"/>
  </p:sldLayoutIdLst>
  <p:hf hdr="0" ftr="0" dt="0"/>
  <p:txStyles>
    <p:titleStyle>
      <a:lvl1pPr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mj-lt"/>
          <a:ea typeface="+mj-ea"/>
          <a:cs typeface="+mj-cs"/>
        </a:defRPr>
      </a:lvl1pPr>
      <a:lvl2pPr marL="742950" indent="-28575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2pPr>
      <a:lvl3pPr marL="11430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3pPr>
      <a:lvl4pPr marL="16002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4pPr>
      <a:lvl5pPr marL="20574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5pPr>
      <a:lvl6pPr marL="25146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6pPr>
      <a:lvl7pPr marL="29718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7pPr>
      <a:lvl8pPr marL="34290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8pPr>
      <a:lvl9pPr marL="38862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9pPr>
    </p:titleStyle>
    <p:bodyStyle>
      <a:lvl1pPr marL="342900" indent="-342900" algn="l" defTabSz="449263" rtl="0" fontAlgn="base">
        <a:lnSpc>
          <a:spcPct val="83000"/>
        </a:lnSpc>
        <a:spcBef>
          <a:spcPts val="1425"/>
        </a:spcBef>
        <a:spcAft>
          <a:spcPct val="0"/>
        </a:spcAft>
        <a:buClr>
          <a:srgbClr val="000000"/>
        </a:buClr>
        <a:buSzPct val="100000"/>
        <a:buFont typeface="Times New Roman" pitchFamily="16" charset="0"/>
        <a:defRPr sz="3600">
          <a:solidFill>
            <a:srgbClr val="005AA9"/>
          </a:solidFill>
          <a:latin typeface="+mn-lt"/>
          <a:ea typeface="+mn-ea"/>
          <a:cs typeface="+mn-cs"/>
        </a:defRPr>
      </a:lvl1pPr>
      <a:lvl2pPr marL="742950" indent="-285750" algn="l" defTabSz="449263" rtl="0" fontAlgn="base">
        <a:lnSpc>
          <a:spcPct val="83000"/>
        </a:lnSpc>
        <a:spcBef>
          <a:spcPts val="1138"/>
        </a:spcBef>
        <a:spcAft>
          <a:spcPct val="0"/>
        </a:spcAft>
        <a:buClr>
          <a:srgbClr val="000000"/>
        </a:buClr>
        <a:buSzPct val="100000"/>
        <a:buFont typeface="Times New Roman" pitchFamily="16" charset="0"/>
        <a:defRPr sz="2400">
          <a:solidFill>
            <a:srgbClr val="504F53"/>
          </a:solidFill>
          <a:latin typeface="+mn-lt"/>
          <a:ea typeface="+mn-ea"/>
        </a:defRPr>
      </a:lvl2pPr>
      <a:lvl3pPr marL="1143000" indent="-228600" algn="just" defTabSz="449263" rtl="0" fontAlgn="base">
        <a:lnSpc>
          <a:spcPts val="1800"/>
        </a:lnSpc>
        <a:spcBef>
          <a:spcPts val="850"/>
        </a:spcBef>
        <a:spcAft>
          <a:spcPct val="0"/>
        </a:spcAft>
        <a:buClr>
          <a:srgbClr val="000000"/>
        </a:buClr>
        <a:buSzPct val="100000"/>
        <a:buFont typeface="Times New Roman" pitchFamily="16" charset="0"/>
        <a:defRPr sz="1600">
          <a:solidFill>
            <a:srgbClr val="504F53"/>
          </a:solidFill>
          <a:latin typeface="+mn-lt"/>
          <a:ea typeface="+mn-ea"/>
        </a:defRPr>
      </a:lvl3pPr>
      <a:lvl4pPr marL="1600200" indent="-228600" algn="l" defTabSz="449263" rtl="0" fontAlgn="base">
        <a:lnSpc>
          <a:spcPts val="1800"/>
        </a:lnSpc>
        <a:spcBef>
          <a:spcPts val="575"/>
        </a:spcBef>
        <a:spcAft>
          <a:spcPct val="0"/>
        </a:spcAft>
        <a:buClr>
          <a:srgbClr val="000000"/>
        </a:buClr>
        <a:buSzPct val="100000"/>
        <a:buFont typeface="Times New Roman" pitchFamily="16" charset="0"/>
        <a:defRPr sz="1400">
          <a:solidFill>
            <a:srgbClr val="8D8C90"/>
          </a:solidFill>
          <a:latin typeface="+mn-lt"/>
          <a:ea typeface="+mn-ea"/>
        </a:defRPr>
      </a:lvl4pPr>
      <a:lvl5pPr marL="2057400" indent="-228600" algn="l" defTabSz="449263" rtl="0" fontAlgn="base">
        <a:lnSpc>
          <a:spcPct val="83000"/>
        </a:lnSpc>
        <a:spcBef>
          <a:spcPts val="288"/>
        </a:spcBef>
        <a:spcAft>
          <a:spcPct val="0"/>
        </a:spcAft>
        <a:buClr>
          <a:srgbClr val="000000"/>
        </a:buClr>
        <a:buSzPct val="100000"/>
        <a:buFont typeface="Times New Roman" pitchFamily="16" charset="0"/>
        <a:defRPr sz="2000">
          <a:solidFill>
            <a:srgbClr val="8D8C90"/>
          </a:solidFill>
          <a:latin typeface="+mn-lt"/>
          <a:ea typeface="+mn-ea"/>
        </a:defRPr>
      </a:lvl5pPr>
      <a:lvl6pPr marL="2514600" indent="-228600" algn="l" defTabSz="449263" rtl="0" fontAlgn="base">
        <a:lnSpc>
          <a:spcPct val="83000"/>
        </a:lnSpc>
        <a:spcBef>
          <a:spcPts val="288"/>
        </a:spcBef>
        <a:spcAft>
          <a:spcPct val="0"/>
        </a:spcAft>
        <a:buClr>
          <a:srgbClr val="000000"/>
        </a:buClr>
        <a:buSzPct val="100000"/>
        <a:buFont typeface="Times New Roman" pitchFamily="16" charset="0"/>
        <a:defRPr sz="2000">
          <a:solidFill>
            <a:srgbClr val="8D8C90"/>
          </a:solidFill>
          <a:latin typeface="+mn-lt"/>
          <a:ea typeface="+mn-ea"/>
        </a:defRPr>
      </a:lvl6pPr>
      <a:lvl7pPr marL="2971800" indent="-228600" algn="l" defTabSz="449263" rtl="0" fontAlgn="base">
        <a:lnSpc>
          <a:spcPct val="83000"/>
        </a:lnSpc>
        <a:spcBef>
          <a:spcPts val="288"/>
        </a:spcBef>
        <a:spcAft>
          <a:spcPct val="0"/>
        </a:spcAft>
        <a:buClr>
          <a:srgbClr val="000000"/>
        </a:buClr>
        <a:buSzPct val="100000"/>
        <a:buFont typeface="Times New Roman" pitchFamily="16" charset="0"/>
        <a:defRPr sz="2000">
          <a:solidFill>
            <a:srgbClr val="8D8C90"/>
          </a:solidFill>
          <a:latin typeface="+mn-lt"/>
          <a:ea typeface="+mn-ea"/>
        </a:defRPr>
      </a:lvl7pPr>
      <a:lvl8pPr marL="3429000" indent="-228600" algn="l" defTabSz="449263" rtl="0" fontAlgn="base">
        <a:lnSpc>
          <a:spcPct val="83000"/>
        </a:lnSpc>
        <a:spcBef>
          <a:spcPts val="288"/>
        </a:spcBef>
        <a:spcAft>
          <a:spcPct val="0"/>
        </a:spcAft>
        <a:buClr>
          <a:srgbClr val="000000"/>
        </a:buClr>
        <a:buSzPct val="100000"/>
        <a:buFont typeface="Times New Roman" pitchFamily="16" charset="0"/>
        <a:defRPr sz="2000">
          <a:solidFill>
            <a:srgbClr val="8D8C90"/>
          </a:solidFill>
          <a:latin typeface="+mn-lt"/>
          <a:ea typeface="+mn-ea"/>
        </a:defRPr>
      </a:lvl8pPr>
      <a:lvl9pPr marL="3886200" indent="-228600" algn="l" defTabSz="449263" rtl="0" fontAlgn="base">
        <a:lnSpc>
          <a:spcPct val="83000"/>
        </a:lnSpc>
        <a:spcBef>
          <a:spcPts val="288"/>
        </a:spcBef>
        <a:spcAft>
          <a:spcPct val="0"/>
        </a:spcAft>
        <a:buClr>
          <a:srgbClr val="000000"/>
        </a:buClr>
        <a:buSzPct val="100000"/>
        <a:buFont typeface="Times New Roman" pitchFamily="16" charset="0"/>
        <a:defRPr sz="2000">
          <a:solidFill>
            <a:srgbClr val="8D8C90"/>
          </a:solidFill>
          <a:latin typeface="+mn-lt"/>
          <a:ea typeface="+mn-ea"/>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49" name="Picture 1"/>
          <p:cNvPicPr>
            <a:picLocks noChangeAspect="1" noChangeArrowheads="1"/>
          </p:cNvPicPr>
          <p:nvPr/>
        </p:nvPicPr>
        <p:blipFill>
          <a:blip r:embed="rId13" cstate="print"/>
          <a:srcRect/>
          <a:stretch>
            <a:fillRect/>
          </a:stretch>
        </p:blipFill>
        <p:spPr bwMode="auto">
          <a:xfrm>
            <a:off x="1588" y="1588"/>
            <a:ext cx="10691812" cy="7558087"/>
          </a:xfrm>
          <a:prstGeom prst="rect">
            <a:avLst/>
          </a:prstGeom>
          <a:noFill/>
          <a:ln w="9525" cap="flat">
            <a:noFill/>
            <a:round/>
            <a:headEnd/>
            <a:tailEnd/>
          </a:ln>
          <a:effectLst/>
        </p:spPr>
      </p:pic>
      <p:sp>
        <p:nvSpPr>
          <p:cNvPr id="2050" name="Rectangle 2"/>
          <p:cNvSpPr>
            <a:spLocks noGrp="1" noChangeArrowheads="1"/>
          </p:cNvSpPr>
          <p:nvPr>
            <p:ph type="body" idx="1"/>
          </p:nvPr>
        </p:nvSpPr>
        <p:spPr bwMode="auto">
          <a:xfrm>
            <a:off x="962025" y="1771650"/>
            <a:ext cx="8559800" cy="5322888"/>
          </a:xfrm>
          <a:prstGeom prst="rect">
            <a:avLst/>
          </a:prstGeom>
          <a:noFill/>
          <a:ln w="9525" cap="flat">
            <a:noFill/>
            <a:round/>
            <a:headEnd/>
            <a:tailEnd/>
          </a:ln>
          <a:effectLst/>
        </p:spPr>
        <p:txBody>
          <a:bodyPr vert="horz" wrap="square" lIns="104400" tIns="52200" rIns="104400" bIns="52200" numCol="1" anchor="t" anchorCtr="0" compatLnSpc="1">
            <a:prstTxWarp prst="textNoShape">
              <a:avLst/>
            </a:prstTxWarp>
          </a:bodyPr>
          <a:lstStyle/>
          <a:p>
            <a:pPr lvl="0"/>
            <a:r>
              <a:rPr lang="en-GB" smtClean="0"/>
              <a:t>Образец текста</a:t>
            </a:r>
          </a:p>
          <a:p>
            <a:pPr lvl="0"/>
            <a:r>
              <a:rPr lang="en-GB" smtClean="0"/>
              <a:t>Второй уровень</a:t>
            </a:r>
          </a:p>
          <a:p>
            <a:pPr lvl="2"/>
            <a:r>
              <a:rPr lang="en-GB" smtClean="0"/>
              <a:t>Третий уровень</a:t>
            </a:r>
          </a:p>
          <a:p>
            <a:pPr lvl="0"/>
            <a:r>
              <a:rPr lang="en-GB" smtClean="0"/>
              <a:t>Четвертый уровень</a:t>
            </a:r>
          </a:p>
          <a:p>
            <a:pPr lvl="0"/>
            <a:r>
              <a:rPr lang="en-GB" smtClean="0"/>
              <a:t>Пятый уровень</a:t>
            </a:r>
          </a:p>
        </p:txBody>
      </p:sp>
      <p:sp>
        <p:nvSpPr>
          <p:cNvPr id="2051" name="Rectangle 3"/>
          <p:cNvSpPr>
            <a:spLocks noChangeArrowheads="1"/>
          </p:cNvSpPr>
          <p:nvPr/>
        </p:nvSpPr>
        <p:spPr bwMode="auto">
          <a:xfrm>
            <a:off x="6931025" y="5653088"/>
            <a:ext cx="1079500" cy="414337"/>
          </a:xfrm>
          <a:prstGeom prst="rect">
            <a:avLst/>
          </a:prstGeom>
          <a:noFill/>
          <a:ln w="9525" cap="flat">
            <a:noFill/>
            <a:round/>
            <a:headEnd/>
            <a:tailEnd/>
          </a:ln>
          <a:effectLst/>
        </p:spPr>
        <p:txBody>
          <a:bodyPr wrap="none" anchor="ctr"/>
          <a:lstStyle/>
          <a:p>
            <a:endParaRPr lang="ru-RU"/>
          </a:p>
        </p:txBody>
      </p:sp>
      <p:sp>
        <p:nvSpPr>
          <p:cNvPr id="2052" name="Rectangle 4"/>
          <p:cNvSpPr>
            <a:spLocks noGrp="1" noChangeArrowheads="1"/>
          </p:cNvSpPr>
          <p:nvPr>
            <p:ph type="title"/>
          </p:nvPr>
        </p:nvSpPr>
        <p:spPr bwMode="auto">
          <a:xfrm>
            <a:off x="962025" y="552450"/>
            <a:ext cx="8578850" cy="1217613"/>
          </a:xfrm>
          <a:prstGeom prst="rect">
            <a:avLst/>
          </a:prstGeom>
          <a:noFill/>
          <a:ln w="9525" cap="flat">
            <a:noFill/>
            <a:round/>
            <a:headEnd/>
            <a:tailEnd/>
          </a:ln>
          <a:effectLst/>
        </p:spPr>
        <p:txBody>
          <a:bodyPr vert="horz" wrap="square" lIns="104400" tIns="52200" rIns="104400" bIns="52200" numCol="1" anchor="ctr" anchorCtr="0" compatLnSpc="1">
            <a:prstTxWarp prst="textNoShape">
              <a:avLst/>
            </a:prstTxWarp>
          </a:bodyPr>
          <a:lstStyle/>
          <a:p>
            <a:pPr lvl="0"/>
            <a:r>
              <a:rPr lang="en-GB" smtClean="0"/>
              <a:t>1/ ЗАГОЛОВОК СЛАЙДА</a:t>
            </a:r>
          </a:p>
        </p:txBody>
      </p:sp>
      <p:sp>
        <p:nvSpPr>
          <p:cNvPr id="2053" name="Rectangle 5"/>
          <p:cNvSpPr>
            <a:spLocks noGrp="1" noChangeArrowheads="1"/>
          </p:cNvSpPr>
          <p:nvPr>
            <p:ph type="sldNum"/>
          </p:nvPr>
        </p:nvSpPr>
        <p:spPr bwMode="auto">
          <a:xfrm>
            <a:off x="9734550" y="6661150"/>
            <a:ext cx="722313" cy="695325"/>
          </a:xfrm>
          <a:prstGeom prst="rect">
            <a:avLst/>
          </a:prstGeom>
          <a:noFill/>
          <a:ln w="9525" cap="flat">
            <a:noFill/>
            <a:round/>
            <a:headEnd/>
            <a:tailEnd/>
          </a:ln>
          <a:effectLst/>
        </p:spPr>
        <p:txBody>
          <a:bodyPr vert="horz" wrap="square" lIns="104400" tIns="52200" rIns="104400" bIns="52200" numCol="1" anchor="ctr" anchorCtr="0" compatLnSpc="1">
            <a:prstTxWarp prst="textNoShape">
              <a:avLst/>
            </a:prstTxWarp>
          </a:bodyPr>
          <a:lstStyle>
            <a:lvl1pPr algn="ctr" hangingPunct="1">
              <a:lnSpc>
                <a:spcPts val="2400"/>
              </a:lnSpc>
              <a:tabLst>
                <a:tab pos="449263" algn="l"/>
              </a:tabLst>
              <a:defRPr sz="2700">
                <a:solidFill>
                  <a:srgbClr val="FFFFFF"/>
                </a:solidFill>
                <a:latin typeface="+mn-lt"/>
                <a:cs typeface="Segoe UI" charset="0"/>
              </a:defRPr>
            </a:lvl1pPr>
          </a:lstStyle>
          <a:p>
            <a:fld id="{2E4954DC-95C5-4DF1-BF88-8A42D69B76B6}"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mj-lt"/>
          <a:ea typeface="+mj-ea"/>
          <a:cs typeface="+mj-cs"/>
        </a:defRPr>
      </a:lvl1pPr>
      <a:lvl2pPr marL="742950" indent="-28575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2pPr>
      <a:lvl3pPr marL="11430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3pPr>
      <a:lvl4pPr marL="16002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4pPr>
      <a:lvl5pPr marL="20574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5pPr>
      <a:lvl6pPr marL="25146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6pPr>
      <a:lvl7pPr marL="29718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7pPr>
      <a:lvl8pPr marL="34290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8pPr>
      <a:lvl9pPr marL="38862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9pPr>
    </p:titleStyle>
    <p:bodyStyle>
      <a:lvl1pPr marL="342900" indent="-342900" algn="l" defTabSz="449263" rtl="0" fontAlgn="base">
        <a:lnSpc>
          <a:spcPct val="83000"/>
        </a:lnSpc>
        <a:spcBef>
          <a:spcPts val="1425"/>
        </a:spcBef>
        <a:spcAft>
          <a:spcPct val="0"/>
        </a:spcAft>
        <a:buClr>
          <a:srgbClr val="000000"/>
        </a:buClr>
        <a:buSzPct val="100000"/>
        <a:buFont typeface="Times New Roman" pitchFamily="16" charset="0"/>
        <a:defRPr sz="3600">
          <a:solidFill>
            <a:srgbClr val="005AA9"/>
          </a:solidFill>
          <a:latin typeface="+mn-lt"/>
          <a:ea typeface="+mn-ea"/>
          <a:cs typeface="+mn-cs"/>
        </a:defRPr>
      </a:lvl1pPr>
      <a:lvl2pPr marL="742950" indent="-285750" algn="l" defTabSz="449263" rtl="0" fontAlgn="base">
        <a:lnSpc>
          <a:spcPct val="83000"/>
        </a:lnSpc>
        <a:spcBef>
          <a:spcPts val="1138"/>
        </a:spcBef>
        <a:spcAft>
          <a:spcPct val="0"/>
        </a:spcAft>
        <a:buClr>
          <a:srgbClr val="000000"/>
        </a:buClr>
        <a:buSzPct val="100000"/>
        <a:buFont typeface="Times New Roman" pitchFamily="16" charset="0"/>
        <a:defRPr sz="2400">
          <a:solidFill>
            <a:srgbClr val="504F53"/>
          </a:solidFill>
          <a:latin typeface="+mn-lt"/>
          <a:ea typeface="+mn-ea"/>
        </a:defRPr>
      </a:lvl2pPr>
      <a:lvl3pPr marL="1143000" indent="-228600" algn="just" defTabSz="449263" rtl="0" fontAlgn="base">
        <a:lnSpc>
          <a:spcPts val="1800"/>
        </a:lnSpc>
        <a:spcBef>
          <a:spcPts val="850"/>
        </a:spcBef>
        <a:spcAft>
          <a:spcPct val="0"/>
        </a:spcAft>
        <a:buClr>
          <a:srgbClr val="000000"/>
        </a:buClr>
        <a:buSzPct val="100000"/>
        <a:buFont typeface="Times New Roman" pitchFamily="16" charset="0"/>
        <a:defRPr sz="1600">
          <a:solidFill>
            <a:srgbClr val="504F53"/>
          </a:solidFill>
          <a:latin typeface="+mn-lt"/>
          <a:ea typeface="+mn-ea"/>
        </a:defRPr>
      </a:lvl3pPr>
      <a:lvl4pPr marL="1600200" indent="-228600" algn="l" defTabSz="449263" rtl="0" fontAlgn="base">
        <a:lnSpc>
          <a:spcPts val="1800"/>
        </a:lnSpc>
        <a:spcBef>
          <a:spcPts val="575"/>
        </a:spcBef>
        <a:spcAft>
          <a:spcPct val="0"/>
        </a:spcAft>
        <a:buClr>
          <a:srgbClr val="000000"/>
        </a:buClr>
        <a:buSzPct val="100000"/>
        <a:buFont typeface="Times New Roman" pitchFamily="16" charset="0"/>
        <a:defRPr sz="1400">
          <a:solidFill>
            <a:srgbClr val="8D8C90"/>
          </a:solidFill>
          <a:latin typeface="+mn-lt"/>
          <a:ea typeface="+mn-ea"/>
        </a:defRPr>
      </a:lvl4pPr>
      <a:lvl5pPr marL="2057400" indent="-228600" algn="l" defTabSz="449263" rtl="0" fontAlgn="base">
        <a:lnSpc>
          <a:spcPct val="83000"/>
        </a:lnSpc>
        <a:spcBef>
          <a:spcPts val="288"/>
        </a:spcBef>
        <a:spcAft>
          <a:spcPct val="0"/>
        </a:spcAft>
        <a:buClr>
          <a:srgbClr val="000000"/>
        </a:buClr>
        <a:buSzPct val="100000"/>
        <a:buFont typeface="Times New Roman" pitchFamily="16" charset="0"/>
        <a:defRPr sz="2000">
          <a:solidFill>
            <a:srgbClr val="8D8C90"/>
          </a:solidFill>
          <a:latin typeface="+mn-lt"/>
          <a:ea typeface="+mn-ea"/>
        </a:defRPr>
      </a:lvl5pPr>
      <a:lvl6pPr marL="2514600" indent="-228600" algn="l" defTabSz="449263" rtl="0" fontAlgn="base">
        <a:lnSpc>
          <a:spcPct val="83000"/>
        </a:lnSpc>
        <a:spcBef>
          <a:spcPts val="288"/>
        </a:spcBef>
        <a:spcAft>
          <a:spcPct val="0"/>
        </a:spcAft>
        <a:buClr>
          <a:srgbClr val="000000"/>
        </a:buClr>
        <a:buSzPct val="100000"/>
        <a:buFont typeface="Times New Roman" pitchFamily="16" charset="0"/>
        <a:defRPr sz="2000">
          <a:solidFill>
            <a:srgbClr val="8D8C90"/>
          </a:solidFill>
          <a:latin typeface="+mn-lt"/>
          <a:ea typeface="+mn-ea"/>
        </a:defRPr>
      </a:lvl6pPr>
      <a:lvl7pPr marL="2971800" indent="-228600" algn="l" defTabSz="449263" rtl="0" fontAlgn="base">
        <a:lnSpc>
          <a:spcPct val="83000"/>
        </a:lnSpc>
        <a:spcBef>
          <a:spcPts val="288"/>
        </a:spcBef>
        <a:spcAft>
          <a:spcPct val="0"/>
        </a:spcAft>
        <a:buClr>
          <a:srgbClr val="000000"/>
        </a:buClr>
        <a:buSzPct val="100000"/>
        <a:buFont typeface="Times New Roman" pitchFamily="16" charset="0"/>
        <a:defRPr sz="2000">
          <a:solidFill>
            <a:srgbClr val="8D8C90"/>
          </a:solidFill>
          <a:latin typeface="+mn-lt"/>
          <a:ea typeface="+mn-ea"/>
        </a:defRPr>
      </a:lvl7pPr>
      <a:lvl8pPr marL="3429000" indent="-228600" algn="l" defTabSz="449263" rtl="0" fontAlgn="base">
        <a:lnSpc>
          <a:spcPct val="83000"/>
        </a:lnSpc>
        <a:spcBef>
          <a:spcPts val="288"/>
        </a:spcBef>
        <a:spcAft>
          <a:spcPct val="0"/>
        </a:spcAft>
        <a:buClr>
          <a:srgbClr val="000000"/>
        </a:buClr>
        <a:buSzPct val="100000"/>
        <a:buFont typeface="Times New Roman" pitchFamily="16" charset="0"/>
        <a:defRPr sz="2000">
          <a:solidFill>
            <a:srgbClr val="8D8C90"/>
          </a:solidFill>
          <a:latin typeface="+mn-lt"/>
          <a:ea typeface="+mn-ea"/>
        </a:defRPr>
      </a:lvl8pPr>
      <a:lvl9pPr marL="3886200" indent="-228600" algn="l" defTabSz="449263" rtl="0" fontAlgn="base">
        <a:lnSpc>
          <a:spcPct val="83000"/>
        </a:lnSpc>
        <a:spcBef>
          <a:spcPts val="288"/>
        </a:spcBef>
        <a:spcAft>
          <a:spcPct val="0"/>
        </a:spcAft>
        <a:buClr>
          <a:srgbClr val="000000"/>
        </a:buClr>
        <a:buSzPct val="100000"/>
        <a:buFont typeface="Times New Roman" pitchFamily="16" charset="0"/>
        <a:defRPr sz="2000">
          <a:solidFill>
            <a:srgbClr val="8D8C90"/>
          </a:solidFill>
          <a:latin typeface="+mn-lt"/>
          <a:ea typeface="+mn-ea"/>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13" cstate="print"/>
          <a:srcRect/>
          <a:stretch>
            <a:fillRect/>
          </a:stretch>
        </p:blipFill>
        <p:spPr bwMode="auto">
          <a:xfrm>
            <a:off x="0" y="0"/>
            <a:ext cx="10691813" cy="7558088"/>
          </a:xfrm>
          <a:prstGeom prst="rect">
            <a:avLst/>
          </a:prstGeom>
          <a:noFill/>
          <a:ln w="9525" cap="flat">
            <a:noFill/>
            <a:round/>
            <a:headEnd/>
            <a:tailEnd/>
          </a:ln>
          <a:effectLst/>
        </p:spPr>
      </p:pic>
      <p:sp>
        <p:nvSpPr>
          <p:cNvPr id="3074" name="Rectangle 2"/>
          <p:cNvSpPr>
            <a:spLocks noGrp="1" noChangeArrowheads="1"/>
          </p:cNvSpPr>
          <p:nvPr>
            <p:ph type="body" idx="1"/>
          </p:nvPr>
        </p:nvSpPr>
        <p:spPr bwMode="auto">
          <a:xfrm>
            <a:off x="962025" y="1771650"/>
            <a:ext cx="8559800" cy="5322888"/>
          </a:xfrm>
          <a:prstGeom prst="rect">
            <a:avLst/>
          </a:prstGeom>
          <a:noFill/>
          <a:ln w="9525" cap="flat">
            <a:noFill/>
            <a:round/>
            <a:headEnd/>
            <a:tailEnd/>
          </a:ln>
          <a:effectLst/>
        </p:spPr>
        <p:txBody>
          <a:bodyPr vert="horz" wrap="square" lIns="104400" tIns="52200" rIns="104400" bIns="52200" numCol="1" anchor="t" anchorCtr="0" compatLnSpc="1">
            <a:prstTxWarp prst="textNoShape">
              <a:avLst/>
            </a:prstTxWarp>
          </a:bodyPr>
          <a:lstStyle/>
          <a:p>
            <a:pPr lvl="0"/>
            <a:r>
              <a:rPr lang="en-GB" smtClean="0"/>
              <a:t>Образец текста</a:t>
            </a:r>
          </a:p>
          <a:p>
            <a:pPr lvl="0"/>
            <a:r>
              <a:rPr lang="en-GB" smtClean="0"/>
              <a:t>Второй уровень</a:t>
            </a:r>
          </a:p>
          <a:p>
            <a:pPr lvl="2"/>
            <a:r>
              <a:rPr lang="en-GB" smtClean="0"/>
              <a:t>Третий уровень</a:t>
            </a:r>
          </a:p>
          <a:p>
            <a:pPr lvl="0"/>
            <a:r>
              <a:rPr lang="en-GB" smtClean="0"/>
              <a:t>Четвертый уровень</a:t>
            </a:r>
          </a:p>
          <a:p>
            <a:pPr lvl="0"/>
            <a:r>
              <a:rPr lang="en-GB" smtClean="0"/>
              <a:t>Пятый уровень</a:t>
            </a:r>
          </a:p>
        </p:txBody>
      </p:sp>
      <p:sp>
        <p:nvSpPr>
          <p:cNvPr id="3075" name="Rectangle 3"/>
          <p:cNvSpPr>
            <a:spLocks noGrp="1" noChangeArrowheads="1"/>
          </p:cNvSpPr>
          <p:nvPr>
            <p:ph type="title"/>
          </p:nvPr>
        </p:nvSpPr>
        <p:spPr bwMode="auto">
          <a:xfrm>
            <a:off x="960438" y="552450"/>
            <a:ext cx="8578850" cy="1217613"/>
          </a:xfrm>
          <a:prstGeom prst="rect">
            <a:avLst/>
          </a:prstGeom>
          <a:noFill/>
          <a:ln w="9525" cap="flat">
            <a:noFill/>
            <a:round/>
            <a:headEnd/>
            <a:tailEnd/>
          </a:ln>
          <a:effectLst/>
        </p:spPr>
        <p:txBody>
          <a:bodyPr vert="horz" wrap="square" lIns="104400" tIns="52200" rIns="104400" bIns="52200" numCol="1" anchor="ctr" anchorCtr="0" compatLnSpc="1">
            <a:prstTxWarp prst="textNoShape">
              <a:avLst/>
            </a:prstTxWarp>
          </a:bodyPr>
          <a:lstStyle/>
          <a:p>
            <a:pPr lvl="0"/>
            <a:r>
              <a:rPr lang="en-GB" smtClean="0"/>
              <a:t>1/ ЗАГОЛОВОК СЛАЙДА</a:t>
            </a:r>
          </a:p>
        </p:txBody>
      </p:sp>
      <p:sp>
        <p:nvSpPr>
          <p:cNvPr id="3076" name="Rectangle 4"/>
          <p:cNvSpPr>
            <a:spLocks noGrp="1" noChangeArrowheads="1"/>
          </p:cNvSpPr>
          <p:nvPr>
            <p:ph type="sldNum"/>
          </p:nvPr>
        </p:nvSpPr>
        <p:spPr bwMode="auto">
          <a:xfrm>
            <a:off x="9734550" y="6661150"/>
            <a:ext cx="722313" cy="695325"/>
          </a:xfrm>
          <a:prstGeom prst="rect">
            <a:avLst/>
          </a:prstGeom>
          <a:noFill/>
          <a:ln w="9525" cap="flat">
            <a:noFill/>
            <a:round/>
            <a:headEnd/>
            <a:tailEnd/>
          </a:ln>
          <a:effectLst/>
        </p:spPr>
        <p:txBody>
          <a:bodyPr vert="horz" wrap="square" lIns="104400" tIns="52200" rIns="104400" bIns="52200" numCol="1" anchor="ctr" anchorCtr="0" compatLnSpc="1">
            <a:prstTxWarp prst="textNoShape">
              <a:avLst/>
            </a:prstTxWarp>
          </a:bodyPr>
          <a:lstStyle>
            <a:lvl1pPr algn="ctr" hangingPunct="1">
              <a:lnSpc>
                <a:spcPts val="2400"/>
              </a:lnSpc>
              <a:tabLst>
                <a:tab pos="449263" algn="l"/>
              </a:tabLst>
              <a:defRPr sz="2700">
                <a:solidFill>
                  <a:srgbClr val="FFFFFF"/>
                </a:solidFill>
                <a:latin typeface="+mn-lt"/>
                <a:cs typeface="Segoe UI" charset="0"/>
              </a:defRPr>
            </a:lvl1pPr>
          </a:lstStyle>
          <a:p>
            <a:fld id="{25777466-DD31-465C-897C-020DB4902C39}"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mj-lt"/>
          <a:ea typeface="+mj-ea"/>
          <a:cs typeface="+mj-cs"/>
        </a:defRPr>
      </a:lvl1pPr>
      <a:lvl2pPr marL="742950" indent="-28575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2pPr>
      <a:lvl3pPr marL="11430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3pPr>
      <a:lvl4pPr marL="16002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4pPr>
      <a:lvl5pPr marL="20574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5pPr>
      <a:lvl6pPr marL="25146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6pPr>
      <a:lvl7pPr marL="29718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7pPr>
      <a:lvl8pPr marL="34290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8pPr>
      <a:lvl9pPr marL="3886200" indent="-228600" algn="l" defTabSz="449263" rtl="0" fontAlgn="base">
        <a:lnSpc>
          <a:spcPct val="83000"/>
        </a:lnSpc>
        <a:spcBef>
          <a:spcPct val="0"/>
        </a:spcBef>
        <a:spcAft>
          <a:spcPct val="0"/>
        </a:spcAft>
        <a:buClr>
          <a:srgbClr val="000000"/>
        </a:buClr>
        <a:buSzPct val="100000"/>
        <a:buFont typeface="Times New Roman" pitchFamily="16" charset="0"/>
        <a:defRPr sz="2100">
          <a:solidFill>
            <a:srgbClr val="000000"/>
          </a:solidFill>
          <a:latin typeface="Calibri" charset="0"/>
          <a:ea typeface="Microsoft YaHei" charset="-122"/>
        </a:defRPr>
      </a:lvl9pPr>
    </p:titleStyle>
    <p:bodyStyle>
      <a:lvl1pPr marL="342900" indent="-342900" algn="l" defTabSz="449263" rtl="0" fontAlgn="base">
        <a:lnSpc>
          <a:spcPct val="83000"/>
        </a:lnSpc>
        <a:spcBef>
          <a:spcPts val="1425"/>
        </a:spcBef>
        <a:spcAft>
          <a:spcPct val="0"/>
        </a:spcAft>
        <a:buClr>
          <a:srgbClr val="000000"/>
        </a:buClr>
        <a:buSzPct val="100000"/>
        <a:buFont typeface="Times New Roman" pitchFamily="16" charset="0"/>
        <a:defRPr sz="3600">
          <a:solidFill>
            <a:srgbClr val="005AA9"/>
          </a:solidFill>
          <a:latin typeface="+mn-lt"/>
          <a:ea typeface="+mn-ea"/>
          <a:cs typeface="+mn-cs"/>
        </a:defRPr>
      </a:lvl1pPr>
      <a:lvl2pPr marL="742950" indent="-285750" algn="l" defTabSz="449263" rtl="0" fontAlgn="base">
        <a:lnSpc>
          <a:spcPct val="83000"/>
        </a:lnSpc>
        <a:spcBef>
          <a:spcPts val="1138"/>
        </a:spcBef>
        <a:spcAft>
          <a:spcPct val="0"/>
        </a:spcAft>
        <a:buClr>
          <a:srgbClr val="000000"/>
        </a:buClr>
        <a:buSzPct val="100000"/>
        <a:buFont typeface="Times New Roman" pitchFamily="16" charset="0"/>
        <a:defRPr sz="2400">
          <a:solidFill>
            <a:srgbClr val="504F53"/>
          </a:solidFill>
          <a:latin typeface="+mn-lt"/>
          <a:ea typeface="+mn-ea"/>
        </a:defRPr>
      </a:lvl2pPr>
      <a:lvl3pPr marL="1143000" indent="-228600" algn="just" defTabSz="449263" rtl="0" fontAlgn="base">
        <a:lnSpc>
          <a:spcPts val="1800"/>
        </a:lnSpc>
        <a:spcBef>
          <a:spcPts val="850"/>
        </a:spcBef>
        <a:spcAft>
          <a:spcPct val="0"/>
        </a:spcAft>
        <a:buClr>
          <a:srgbClr val="000000"/>
        </a:buClr>
        <a:buSzPct val="100000"/>
        <a:buFont typeface="Times New Roman" pitchFamily="16" charset="0"/>
        <a:defRPr sz="1600">
          <a:solidFill>
            <a:srgbClr val="504F53"/>
          </a:solidFill>
          <a:latin typeface="+mn-lt"/>
          <a:ea typeface="+mn-ea"/>
        </a:defRPr>
      </a:lvl3pPr>
      <a:lvl4pPr marL="1600200" indent="-228600" algn="l" defTabSz="449263" rtl="0" fontAlgn="base">
        <a:lnSpc>
          <a:spcPts val="1800"/>
        </a:lnSpc>
        <a:spcBef>
          <a:spcPts val="575"/>
        </a:spcBef>
        <a:spcAft>
          <a:spcPct val="0"/>
        </a:spcAft>
        <a:buClr>
          <a:srgbClr val="000000"/>
        </a:buClr>
        <a:buSzPct val="100000"/>
        <a:buFont typeface="Times New Roman" pitchFamily="16" charset="0"/>
        <a:defRPr sz="1400">
          <a:solidFill>
            <a:srgbClr val="8D8C90"/>
          </a:solidFill>
          <a:latin typeface="+mn-lt"/>
          <a:ea typeface="+mn-ea"/>
        </a:defRPr>
      </a:lvl4pPr>
      <a:lvl5pPr marL="2057400" indent="-228600" algn="l" defTabSz="449263" rtl="0" fontAlgn="base">
        <a:lnSpc>
          <a:spcPct val="83000"/>
        </a:lnSpc>
        <a:spcBef>
          <a:spcPts val="288"/>
        </a:spcBef>
        <a:spcAft>
          <a:spcPct val="0"/>
        </a:spcAft>
        <a:buClr>
          <a:srgbClr val="000000"/>
        </a:buClr>
        <a:buSzPct val="100000"/>
        <a:buFont typeface="Times New Roman" pitchFamily="16" charset="0"/>
        <a:defRPr sz="2000">
          <a:solidFill>
            <a:srgbClr val="8D8C90"/>
          </a:solidFill>
          <a:latin typeface="+mn-lt"/>
          <a:ea typeface="+mn-ea"/>
        </a:defRPr>
      </a:lvl5pPr>
      <a:lvl6pPr marL="2514600" indent="-228600" algn="l" defTabSz="449263" rtl="0" fontAlgn="base">
        <a:lnSpc>
          <a:spcPct val="83000"/>
        </a:lnSpc>
        <a:spcBef>
          <a:spcPts val="288"/>
        </a:spcBef>
        <a:spcAft>
          <a:spcPct val="0"/>
        </a:spcAft>
        <a:buClr>
          <a:srgbClr val="000000"/>
        </a:buClr>
        <a:buSzPct val="100000"/>
        <a:buFont typeface="Times New Roman" pitchFamily="16" charset="0"/>
        <a:defRPr sz="2000">
          <a:solidFill>
            <a:srgbClr val="8D8C90"/>
          </a:solidFill>
          <a:latin typeface="+mn-lt"/>
          <a:ea typeface="+mn-ea"/>
        </a:defRPr>
      </a:lvl6pPr>
      <a:lvl7pPr marL="2971800" indent="-228600" algn="l" defTabSz="449263" rtl="0" fontAlgn="base">
        <a:lnSpc>
          <a:spcPct val="83000"/>
        </a:lnSpc>
        <a:spcBef>
          <a:spcPts val="288"/>
        </a:spcBef>
        <a:spcAft>
          <a:spcPct val="0"/>
        </a:spcAft>
        <a:buClr>
          <a:srgbClr val="000000"/>
        </a:buClr>
        <a:buSzPct val="100000"/>
        <a:buFont typeface="Times New Roman" pitchFamily="16" charset="0"/>
        <a:defRPr sz="2000">
          <a:solidFill>
            <a:srgbClr val="8D8C90"/>
          </a:solidFill>
          <a:latin typeface="+mn-lt"/>
          <a:ea typeface="+mn-ea"/>
        </a:defRPr>
      </a:lvl7pPr>
      <a:lvl8pPr marL="3429000" indent="-228600" algn="l" defTabSz="449263" rtl="0" fontAlgn="base">
        <a:lnSpc>
          <a:spcPct val="83000"/>
        </a:lnSpc>
        <a:spcBef>
          <a:spcPts val="288"/>
        </a:spcBef>
        <a:spcAft>
          <a:spcPct val="0"/>
        </a:spcAft>
        <a:buClr>
          <a:srgbClr val="000000"/>
        </a:buClr>
        <a:buSzPct val="100000"/>
        <a:buFont typeface="Times New Roman" pitchFamily="16" charset="0"/>
        <a:defRPr sz="2000">
          <a:solidFill>
            <a:srgbClr val="8D8C90"/>
          </a:solidFill>
          <a:latin typeface="+mn-lt"/>
          <a:ea typeface="+mn-ea"/>
        </a:defRPr>
      </a:lvl8pPr>
      <a:lvl9pPr marL="3886200" indent="-228600" algn="l" defTabSz="449263" rtl="0" fontAlgn="base">
        <a:lnSpc>
          <a:spcPct val="83000"/>
        </a:lnSpc>
        <a:spcBef>
          <a:spcPts val="288"/>
        </a:spcBef>
        <a:spcAft>
          <a:spcPct val="0"/>
        </a:spcAft>
        <a:buClr>
          <a:srgbClr val="000000"/>
        </a:buClr>
        <a:buSzPct val="100000"/>
        <a:buFont typeface="Times New Roman" pitchFamily="16" charset="0"/>
        <a:defRPr sz="2000">
          <a:solidFill>
            <a:srgbClr val="8D8C90"/>
          </a:solidFill>
          <a:latin typeface="+mn-lt"/>
          <a:ea typeface="+mn-ea"/>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consultantplus://offline/ref=A555230333D315766D4061911052E78EADB835B0E6B5348CE400991D065E583CF32BE8A0AA49EF8572B6F8E660BEB850C5CDE9P1u9H"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4" Type="http://schemas.openxmlformats.org/officeDocument/2006/relationships/hyperlink" Target="consultantplus://offline/ref=1548D622205280445EC92AAE8D2E5FAB2A202B4B8A8A0E871F3E52F29245D76D4C1D9A46D85F30F2D729696DAFC5549129CC3BFA207404F959GD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consultantplus://offline/ref=73A4201CDE3CF4110AA1FD23F5574540EA947A4734CF2D991D7F00714A1B8E311DB65BAFBC9B7B21708D5877D97F7F5CE0CB61EA106169F4LCNAC"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txBox="1">
            <a:spLocks noChangeArrowheads="1"/>
          </p:cNvSpPr>
          <p:nvPr/>
        </p:nvSpPr>
        <p:spPr bwMode="auto">
          <a:xfrm>
            <a:off x="1458268" y="3060551"/>
            <a:ext cx="7772400" cy="792087"/>
          </a:xfrm>
          <a:prstGeom prst="rect">
            <a:avLst/>
          </a:prstGeom>
          <a:noFill/>
          <a:ln w="9525" cap="flat">
            <a:noFill/>
            <a:round/>
            <a:headEnd/>
            <a:tailEnd/>
          </a:ln>
          <a:effectLst/>
        </p:spPr>
        <p:txBody>
          <a:bodyPr vert="horz" wrap="square" lIns="104400" tIns="52200" rIns="104400" bIns="5220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ru-RU" sz="1800" b="1" i="0" u="none" strike="noStrike" kern="0" cap="none" spc="0" normalizeH="0" baseline="0" noProof="0" dirty="0" smtClean="0">
                <a:ln>
                  <a:noFill/>
                </a:ln>
                <a:solidFill>
                  <a:schemeClr val="bg1"/>
                </a:solidFill>
                <a:effectLst/>
                <a:uLnTx/>
                <a:uFillTx/>
                <a:latin typeface="+mj-lt"/>
                <a:ea typeface="+mj-ea"/>
                <a:cs typeface="+mj-cs"/>
              </a:rPr>
              <a:t>УПРАВЛЕНИЕ ФЕДЕРАЛЬНОЙ</a:t>
            </a:r>
            <a:br>
              <a:rPr kumimoji="0" lang="ru-RU" sz="1800" b="1" i="0" u="none" strike="noStrike" kern="0" cap="none" spc="0" normalizeH="0" baseline="0" noProof="0" dirty="0" smtClean="0">
                <a:ln>
                  <a:noFill/>
                </a:ln>
                <a:solidFill>
                  <a:schemeClr val="bg1"/>
                </a:solidFill>
                <a:effectLst/>
                <a:uLnTx/>
                <a:uFillTx/>
                <a:latin typeface="+mj-lt"/>
                <a:ea typeface="+mj-ea"/>
                <a:cs typeface="+mj-cs"/>
              </a:rPr>
            </a:br>
            <a:r>
              <a:rPr kumimoji="0" lang="ru-RU" sz="1800" b="1" i="0" u="none" strike="noStrike" kern="0" cap="none" spc="0" normalizeH="0" baseline="0" noProof="0" dirty="0" smtClean="0">
                <a:ln>
                  <a:noFill/>
                </a:ln>
                <a:solidFill>
                  <a:schemeClr val="bg1"/>
                </a:solidFill>
                <a:effectLst/>
                <a:uLnTx/>
                <a:uFillTx/>
                <a:latin typeface="+mj-lt"/>
                <a:ea typeface="+mj-ea"/>
                <a:cs typeface="+mj-cs"/>
              </a:rPr>
              <a:t>НАЛОГОВОЙ СЛУЖБЫ ПО АЛТАЙСКОМУ КРАЮ</a:t>
            </a:r>
          </a:p>
        </p:txBody>
      </p:sp>
      <p:sp>
        <p:nvSpPr>
          <p:cNvPr id="4" name="Rectangle 5"/>
          <p:cNvSpPr>
            <a:spLocks noChangeArrowheads="1"/>
          </p:cNvSpPr>
          <p:nvPr/>
        </p:nvSpPr>
        <p:spPr bwMode="auto">
          <a:xfrm>
            <a:off x="854894" y="5517232"/>
            <a:ext cx="8207375" cy="1031875"/>
          </a:xfrm>
          <a:prstGeom prst="rect">
            <a:avLst/>
          </a:prstGeom>
          <a:noFill/>
          <a:ln w="9525">
            <a:noFill/>
            <a:miter lim="800000"/>
            <a:headEnd/>
            <a:tailEnd/>
          </a:ln>
        </p:spPr>
        <p:txBody>
          <a:bodyPr lIns="91431" tIns="45714" rIns="91431" bIns="45714"/>
          <a:lstStyle/>
          <a:p>
            <a:pPr algn="ctr" defTabSz="915988">
              <a:spcBef>
                <a:spcPct val="20000"/>
              </a:spcBef>
            </a:pPr>
            <a:endParaRPr lang="ru-RU" sz="2200" dirty="0">
              <a:solidFill>
                <a:schemeClr val="bg1"/>
              </a:solidFill>
              <a:latin typeface="PF Din Text Cond Pro Medium" pitchFamily="2" charset="0"/>
            </a:endParaRPr>
          </a:p>
        </p:txBody>
      </p:sp>
      <p:sp>
        <p:nvSpPr>
          <p:cNvPr id="5" name="Rectangle 5"/>
          <p:cNvSpPr>
            <a:spLocks noChangeArrowheads="1"/>
          </p:cNvSpPr>
          <p:nvPr/>
        </p:nvSpPr>
        <p:spPr bwMode="auto">
          <a:xfrm>
            <a:off x="1386260" y="6300911"/>
            <a:ext cx="8207375" cy="1031875"/>
          </a:xfrm>
          <a:prstGeom prst="rect">
            <a:avLst/>
          </a:prstGeom>
          <a:noFill/>
          <a:ln w="9525">
            <a:noFill/>
            <a:miter lim="800000"/>
            <a:headEnd/>
            <a:tailEnd/>
          </a:ln>
        </p:spPr>
        <p:txBody>
          <a:bodyPr lIns="91431" tIns="45714" rIns="91431" bIns="45714" anchor="ctr"/>
          <a:lstStyle/>
          <a:p>
            <a:pPr algn="ctr" defTabSz="1043056" fontAlgn="auto" hangingPunct="1">
              <a:lnSpc>
                <a:spcPct val="100000"/>
              </a:lnSpc>
              <a:spcAft>
                <a:spcPts val="0"/>
              </a:spcAft>
              <a:buClrTx/>
              <a:buSzTx/>
            </a:pPr>
            <a:r>
              <a:rPr lang="ru-RU" sz="2400" b="1" dirty="0" smtClean="0">
                <a:solidFill>
                  <a:schemeClr val="bg1"/>
                </a:solidFill>
                <a:latin typeface="+mn-lt"/>
              </a:rPr>
              <a:t>Главный </a:t>
            </a:r>
            <a:r>
              <a:rPr lang="ru-RU" sz="2400" b="1" dirty="0" err="1" smtClean="0">
                <a:solidFill>
                  <a:schemeClr val="bg1"/>
                </a:solidFill>
                <a:latin typeface="+mn-lt"/>
              </a:rPr>
              <a:t>госналогинспектор</a:t>
            </a:r>
            <a:r>
              <a:rPr lang="ru-RU" sz="2400" b="1" dirty="0" smtClean="0">
                <a:solidFill>
                  <a:schemeClr val="bg1"/>
                </a:solidFill>
                <a:latin typeface="+mn-lt"/>
              </a:rPr>
              <a:t> </a:t>
            </a:r>
          </a:p>
          <a:p>
            <a:pPr algn="ctr" defTabSz="1043056" fontAlgn="auto" hangingPunct="1">
              <a:lnSpc>
                <a:spcPct val="100000"/>
              </a:lnSpc>
              <a:spcAft>
                <a:spcPts val="0"/>
              </a:spcAft>
              <a:buClrTx/>
              <a:buSzTx/>
            </a:pPr>
            <a:r>
              <a:rPr lang="ru-RU" sz="2400" b="1" dirty="0" smtClean="0">
                <a:solidFill>
                  <a:schemeClr val="bg1"/>
                </a:solidFill>
                <a:latin typeface="+mn-lt"/>
              </a:rPr>
              <a:t>отдела налогообложения юридических лиц</a:t>
            </a:r>
          </a:p>
          <a:p>
            <a:pPr algn="ctr" defTabSz="1043056" fontAlgn="auto" hangingPunct="1">
              <a:lnSpc>
                <a:spcPct val="100000"/>
              </a:lnSpc>
              <a:spcAft>
                <a:spcPts val="0"/>
              </a:spcAft>
              <a:buClrTx/>
              <a:buSzTx/>
            </a:pPr>
            <a:r>
              <a:rPr lang="ru-RU" sz="2400" b="1" dirty="0" smtClean="0">
                <a:solidFill>
                  <a:schemeClr val="bg1"/>
                </a:solidFill>
                <a:latin typeface="+mn-lt"/>
              </a:rPr>
              <a:t>Жуков Сергей Александрович</a:t>
            </a:r>
          </a:p>
        </p:txBody>
      </p:sp>
      <p:sp>
        <p:nvSpPr>
          <p:cNvPr id="6" name="Прямоугольник 5"/>
          <p:cNvSpPr/>
          <p:nvPr/>
        </p:nvSpPr>
        <p:spPr>
          <a:xfrm>
            <a:off x="2034332" y="4284687"/>
            <a:ext cx="6768752" cy="2382319"/>
          </a:xfrm>
          <a:prstGeom prst="rect">
            <a:avLst/>
          </a:prstGeom>
        </p:spPr>
        <p:txBody>
          <a:bodyPr wrap="square">
            <a:spAutoFit/>
          </a:bodyPr>
          <a:lstStyle/>
          <a:p>
            <a:pPr algn="ctr"/>
            <a:r>
              <a:rPr lang="ru-RU" sz="2800" b="1" dirty="0" smtClean="0">
                <a:solidFill>
                  <a:schemeClr val="bg1"/>
                </a:solidFill>
                <a:latin typeface="+mj-lt"/>
              </a:rPr>
              <a:t>«Основные изменения законодательства по специальным налоговым режимам с 1 января 2021 года»</a:t>
            </a:r>
          </a:p>
          <a:p>
            <a:pPr algn="ctr"/>
            <a:endParaRPr lang="ru-RU" sz="2800" dirty="0" smtClean="0">
              <a:solidFill>
                <a:schemeClr val="bg1"/>
              </a:solidFill>
              <a:latin typeface="+mj-lt"/>
            </a:endParaRPr>
          </a:p>
          <a:p>
            <a:pPr algn="ctr"/>
            <a:r>
              <a:rPr lang="ru-RU" sz="2400" b="1" dirty="0" smtClean="0">
                <a:solidFill>
                  <a:schemeClr val="bg1"/>
                </a:solidFill>
                <a:latin typeface="+mn-lt"/>
              </a:rPr>
              <a:t/>
            </a:r>
            <a:br>
              <a:rPr lang="ru-RU" sz="2400" b="1" dirty="0" smtClean="0">
                <a:solidFill>
                  <a:schemeClr val="bg1"/>
                </a:solidFill>
                <a:latin typeface="+mn-lt"/>
              </a:rPr>
            </a:br>
            <a:endParaRPr lang="ru-RU" sz="2400" b="1" dirty="0">
              <a:solidFill>
                <a:schemeClr val="bg1"/>
              </a:solidFill>
              <a:latin typeface="+mn-lt"/>
            </a:endParaRP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idx="10"/>
          </p:nvPr>
        </p:nvSpPr>
        <p:spPr/>
        <p:txBody>
          <a:bodyPr/>
          <a:lstStyle/>
          <a:p>
            <a:fld id="{088909D5-0A6E-4BE2-A8EF-D9D927A908EE}" type="slidenum">
              <a:rPr lang="ru-RU" smtClean="0"/>
              <a:pPr/>
              <a:t>10</a:t>
            </a:fld>
            <a:endParaRPr lang="ru-RU"/>
          </a:p>
        </p:txBody>
      </p:sp>
      <p:sp>
        <p:nvSpPr>
          <p:cNvPr id="18" name="Объект 1"/>
          <p:cNvSpPr txBox="1">
            <a:spLocks/>
          </p:cNvSpPr>
          <p:nvPr/>
        </p:nvSpPr>
        <p:spPr>
          <a:xfrm>
            <a:off x="738188" y="1404367"/>
            <a:ext cx="9001000" cy="5544616"/>
          </a:xfrm>
          <a:prstGeom prst="rect">
            <a:avLst/>
          </a:prstGeom>
          <a:noFill/>
          <a:ln w="15875">
            <a:noFill/>
          </a:ln>
        </p:spPr>
        <p:txBody>
          <a:bodyPr>
            <a:noAutofit/>
          </a:bodyPr>
          <a:lstStyle/>
          <a:p>
            <a:pPr algn="just"/>
            <a:r>
              <a:rPr lang="ru-RU" sz="1900" dirty="0" smtClean="0">
                <a:latin typeface="+mn-lt"/>
              </a:rPr>
              <a:t>- В </a:t>
            </a:r>
            <a:r>
              <a:rPr lang="ru-RU" sz="1900" dirty="0">
                <a:latin typeface="+mn-lt"/>
              </a:rPr>
              <a:t>2021 году налоговым периодом признается календарный месяц, за исключением случаев, когда патент выдан на иной срок</a:t>
            </a:r>
            <a:r>
              <a:rPr lang="ru-RU" sz="1900" dirty="0" smtClean="0">
                <a:latin typeface="+mn-lt"/>
              </a:rPr>
              <a:t>.</a:t>
            </a:r>
          </a:p>
          <a:p>
            <a:pPr algn="just"/>
            <a:r>
              <a:rPr lang="ru-RU" sz="1900" dirty="0" smtClean="0">
                <a:latin typeface="+mn-lt"/>
              </a:rPr>
              <a:t>- Установлены условия, </a:t>
            </a:r>
            <a:r>
              <a:rPr lang="ru-RU" sz="1900" dirty="0">
                <a:latin typeface="+mn-lt"/>
              </a:rPr>
              <a:t>при соблюдении которых налогоплательщики вправе уменьшить сумму исчисленного налога на сумму уплаченных страховых взносов во внебюджетные фонды, на расходы по выплате пособий по временной нетрудоспособности, которые уплачиваются за счет средств работодателя, а также на суммы платежей (взносов) по договорам добровольного личного страхования, заключенным в пользу работников на случай их временной нетрудоспособности</a:t>
            </a:r>
            <a:r>
              <a:rPr lang="ru-RU" sz="1900" dirty="0" smtClean="0">
                <a:latin typeface="+mn-lt"/>
              </a:rPr>
              <a:t>.</a:t>
            </a:r>
          </a:p>
          <a:p>
            <a:pPr algn="just"/>
            <a:r>
              <a:rPr lang="ru-RU" sz="1900" dirty="0" smtClean="0">
                <a:latin typeface="+mn-lt"/>
              </a:rPr>
              <a:t>-Исключены </a:t>
            </a:r>
            <a:r>
              <a:rPr lang="ru-RU" sz="1900" dirty="0">
                <a:latin typeface="+mn-lt"/>
              </a:rPr>
              <a:t>положения, предусматривающие ограничение размеров потенциально возможного к получению годового дохода по видам предпринимательской </a:t>
            </a:r>
            <a:r>
              <a:rPr lang="ru-RU" sz="1900" dirty="0" smtClean="0">
                <a:latin typeface="+mn-lt"/>
              </a:rPr>
              <a:t>деятельности, а также применение коэффициента- дефлятора .</a:t>
            </a:r>
            <a:r>
              <a:rPr lang="ru-RU" sz="1900" dirty="0">
                <a:latin typeface="+mn-lt"/>
              </a:rPr>
              <a:t> </a:t>
            </a:r>
            <a:endParaRPr lang="ru-RU" sz="1900" dirty="0" smtClean="0">
              <a:latin typeface="+mn-lt"/>
            </a:endParaRPr>
          </a:p>
          <a:p>
            <a:pPr algn="just"/>
            <a:r>
              <a:rPr lang="ru-RU" sz="1900" dirty="0" smtClean="0">
                <a:latin typeface="+mn-lt"/>
              </a:rPr>
              <a:t>-Субъекты </a:t>
            </a:r>
            <a:r>
              <a:rPr lang="ru-RU" sz="1900" dirty="0">
                <a:latin typeface="+mn-lt"/>
              </a:rPr>
              <a:t>РФ вправе в целях установления размера единого потенциально возможного к получению ИП годового дохода объединять в одном патенте виды предпринимательской деятельности в области животноводства, в области растениеводства и (или) услуги, предоставляемые в указанных областях.</a:t>
            </a:r>
          </a:p>
          <a:p>
            <a:r>
              <a:rPr lang="ru-RU" sz="1900" dirty="0" smtClean="0">
                <a:latin typeface="+mn-lt"/>
              </a:rPr>
              <a:t>- Расширено понятие </a:t>
            </a:r>
            <a:r>
              <a:rPr lang="ru-RU" sz="1900" dirty="0">
                <a:latin typeface="+mn-lt"/>
              </a:rPr>
              <a:t>стационарной торговой сети, не имеющей торговых залов, в целях применения патентной системы налогообложения</a:t>
            </a:r>
          </a:p>
          <a:p>
            <a:pPr algn="just"/>
            <a:r>
              <a:rPr lang="ru-RU" sz="1900" dirty="0" smtClean="0">
                <a:latin typeface="+mn-lt"/>
              </a:rPr>
              <a:t>К </a:t>
            </a:r>
            <a:r>
              <a:rPr lang="ru-RU" sz="1900" dirty="0">
                <a:latin typeface="+mn-lt"/>
              </a:rPr>
              <a:t>данной категории торговых объектов относятся не только розничные рынки, ярмарки, киоски, палатки и торговые автоматы, но и другие аналогичные объекты</a:t>
            </a:r>
            <a:r>
              <a:rPr lang="ru-RU" sz="1900" b="1" dirty="0" smtClean="0">
                <a:latin typeface="+mn-lt"/>
              </a:rPr>
              <a:t>.(</a:t>
            </a:r>
            <a:r>
              <a:rPr lang="ru-RU" sz="1900" b="1" dirty="0">
                <a:latin typeface="+mn-lt"/>
              </a:rPr>
              <a:t>Федеральный </a:t>
            </a:r>
            <a:r>
              <a:rPr lang="ru-RU" sz="1900" b="1" dirty="0" smtClean="0">
                <a:latin typeface="+mn-lt"/>
              </a:rPr>
              <a:t>закон от </a:t>
            </a:r>
            <a:r>
              <a:rPr lang="ru-RU" sz="1900" b="1" dirty="0">
                <a:latin typeface="+mn-lt"/>
              </a:rPr>
              <a:t>29.12.2020 N 470-ФЗ</a:t>
            </a:r>
            <a:r>
              <a:rPr lang="ru-RU" sz="1900" b="1" dirty="0" smtClean="0">
                <a:latin typeface="+mn-lt"/>
              </a:rPr>
              <a:t>).</a:t>
            </a:r>
            <a:endParaRPr lang="ru-RU" sz="1900" b="1" dirty="0">
              <a:latin typeface="+mn-lt"/>
            </a:endParaRPr>
          </a:p>
          <a:p>
            <a:pPr algn="just"/>
            <a:endParaRPr lang="ru-RU" sz="2000" dirty="0" smtClean="0">
              <a:latin typeface="+mn-lt"/>
            </a:endParaRPr>
          </a:p>
          <a:p>
            <a:pPr algn="just"/>
            <a:endParaRPr lang="ru-RU" sz="2000" dirty="0">
              <a:latin typeface="+mn-lt"/>
            </a:endParaRPr>
          </a:p>
        </p:txBody>
      </p:sp>
      <p:sp>
        <p:nvSpPr>
          <p:cNvPr id="19" name="Заголовок 2"/>
          <p:cNvSpPr txBox="1">
            <a:spLocks/>
          </p:cNvSpPr>
          <p:nvPr/>
        </p:nvSpPr>
        <p:spPr>
          <a:xfrm>
            <a:off x="822634" y="501071"/>
            <a:ext cx="8772538" cy="695681"/>
          </a:xfrm>
          <a:prstGeom prst="rect">
            <a:avLst/>
          </a:prstGeom>
        </p:spPr>
        <p:txBody>
          <a:bodyPr>
            <a:noAutofit/>
          </a:bodyPr>
          <a:lstStyle/>
          <a:p>
            <a:pPr marL="0" marR="0" lvl="0" indent="0" algn="ctr" defTabSz="449263" rtl="0" eaLnBrk="1" fontAlgn="base" latinLnBrk="0" hangingPunct="1">
              <a:lnSpc>
                <a:spcPct val="83000"/>
              </a:lnSpc>
              <a:spcBef>
                <a:spcPct val="0"/>
              </a:spcBef>
              <a:spcAft>
                <a:spcPct val="0"/>
              </a:spcAft>
              <a:buClr>
                <a:srgbClr val="000000"/>
              </a:buClr>
              <a:buSzPct val="100000"/>
              <a:buFont typeface="Times New Roman" pitchFamily="16" charset="0"/>
              <a:buNone/>
              <a:tabLst/>
              <a:defRPr/>
            </a:pPr>
            <a:r>
              <a:rPr kumimoji="0" lang="ru-RU" sz="2800" b="1" i="0" u="none" strike="noStrike" kern="0" cap="none" spc="0" normalizeH="0" baseline="0" noProof="0" dirty="0" smtClean="0">
                <a:ln>
                  <a:noFill/>
                </a:ln>
                <a:solidFill>
                  <a:srgbClr val="0066CC"/>
                </a:solidFill>
                <a:effectLst/>
                <a:uLnTx/>
                <a:uFillTx/>
                <a:latin typeface="+mj-lt"/>
                <a:ea typeface="Trebuchet MS"/>
                <a:cs typeface="Times New Roman" panose="02020603050405020304" pitchFamily="18" charset="0"/>
                <a:sym typeface="Trebuchet MS"/>
              </a:rPr>
              <a:t> </a:t>
            </a:r>
            <a:r>
              <a:rPr kumimoji="0" lang="ru-RU" sz="2800" b="1" i="0" u="none" strike="noStrike" kern="0" cap="none" spc="0" normalizeH="0" baseline="0" noProof="0" dirty="0" smtClean="0">
                <a:ln>
                  <a:noFill/>
                </a:ln>
                <a:solidFill>
                  <a:srgbClr val="0066CC"/>
                </a:solidFill>
                <a:effectLst/>
                <a:uLnTx/>
                <a:uFillTx/>
                <a:latin typeface="+mj-lt"/>
                <a:ea typeface="+mj-ea"/>
                <a:cs typeface="Times New Roman" panose="02020603050405020304" pitchFamily="18" charset="0"/>
              </a:rPr>
              <a:t>Основные изменения законодательства по специальным налоговым режимам (ПСН)</a:t>
            </a:r>
            <a:r>
              <a:rPr kumimoji="0" lang="ru-RU" sz="2800" b="1" i="0" u="none" strike="noStrike" kern="0" cap="none" spc="0" normalizeH="0" baseline="0" noProof="0" dirty="0" smtClean="0">
                <a:ln>
                  <a:noFill/>
                </a:ln>
                <a:solidFill>
                  <a:srgbClr val="0066CC"/>
                </a:solidFill>
                <a:effectLst/>
                <a:uLnTx/>
                <a:uFillTx/>
                <a:latin typeface="+mj-lt"/>
                <a:ea typeface="Trebuchet MS"/>
                <a:cs typeface="Times New Roman" panose="02020603050405020304" pitchFamily="18" charset="0"/>
                <a:sym typeface="Trebuchet MS"/>
              </a:rPr>
              <a:t/>
            </a:r>
            <a:br>
              <a:rPr kumimoji="0" lang="ru-RU" sz="2800" b="1" i="0" u="none" strike="noStrike" kern="0" cap="none" spc="0" normalizeH="0" baseline="0" noProof="0" dirty="0" smtClean="0">
                <a:ln>
                  <a:noFill/>
                </a:ln>
                <a:solidFill>
                  <a:srgbClr val="0066CC"/>
                </a:solidFill>
                <a:effectLst/>
                <a:uLnTx/>
                <a:uFillTx/>
                <a:latin typeface="+mj-lt"/>
                <a:ea typeface="Trebuchet MS"/>
                <a:cs typeface="Times New Roman" panose="02020603050405020304" pitchFamily="18" charset="0"/>
                <a:sym typeface="Trebuchet MS"/>
              </a:rPr>
            </a:br>
            <a:endParaRPr kumimoji="0" lang="ru-RU" sz="2800" b="1" i="0" u="none" strike="noStrike" kern="0" cap="none" spc="0" normalizeH="0" baseline="0" noProof="0" dirty="0">
              <a:ln>
                <a:noFill/>
              </a:ln>
              <a:solidFill>
                <a:srgbClr val="0066CC"/>
              </a:solidFill>
              <a:effectLst/>
              <a:uLnTx/>
              <a:uFillTx/>
              <a:latin typeface="+mj-lt"/>
              <a:ea typeface="+mj-ea"/>
              <a:cs typeface="+mj-cs"/>
            </a:endParaRPr>
          </a:p>
        </p:txBody>
      </p:sp>
    </p:spTree>
    <p:extLst>
      <p:ext uri="{BB962C8B-B14F-4D97-AF65-F5344CB8AC3E}">
        <p14:creationId xmlns:p14="http://schemas.microsoft.com/office/powerpoint/2010/main" val="19023215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idx="10"/>
          </p:nvPr>
        </p:nvSpPr>
        <p:spPr/>
        <p:txBody>
          <a:bodyPr/>
          <a:lstStyle/>
          <a:p>
            <a:fld id="{94659349-CD98-41D6-BCB0-B8CF292C974F}" type="slidenum">
              <a:rPr lang="ru-RU" smtClean="0"/>
              <a:pPr/>
              <a:t>11</a:t>
            </a:fld>
            <a:endParaRPr lang="ru-RU"/>
          </a:p>
        </p:txBody>
      </p:sp>
      <p:sp>
        <p:nvSpPr>
          <p:cNvPr id="10" name="Объект 1"/>
          <p:cNvSpPr txBox="1">
            <a:spLocks/>
          </p:cNvSpPr>
          <p:nvPr/>
        </p:nvSpPr>
        <p:spPr>
          <a:xfrm>
            <a:off x="882204" y="1620391"/>
            <a:ext cx="8928992" cy="5760640"/>
          </a:xfrm>
          <a:prstGeom prst="rect">
            <a:avLst/>
          </a:prstGeom>
        </p:spPr>
        <p:txBody>
          <a:bodyPr>
            <a:noAutofit/>
          </a:bodyPr>
          <a:lstStyle/>
          <a:p>
            <a:pPr marL="342900" marR="0" lvl="0" indent="-342900" algn="l" defTabSz="449263" rtl="0" eaLnBrk="1" fontAlgn="base" latinLnBrk="0" hangingPunct="1">
              <a:lnSpc>
                <a:spcPct val="130000"/>
              </a:lnSpc>
              <a:spcBef>
                <a:spcPts val="0"/>
              </a:spcBef>
              <a:spcAft>
                <a:spcPts val="1200"/>
              </a:spcAft>
              <a:buClr>
                <a:srgbClr val="000000"/>
              </a:buClr>
              <a:buSzPct val="100000"/>
              <a:buFont typeface="Times New Roman" pitchFamily="16" charset="0"/>
              <a:buNone/>
              <a:tabLst/>
              <a:defRPr/>
            </a:pPr>
            <a:endParaRPr kumimoji="0" lang="ru-RU" sz="2000" b="0" i="0" u="none" strike="noStrike" kern="0" cap="none" spc="0" normalizeH="0" baseline="0" noProof="0" dirty="0" smtClean="0">
              <a:ln>
                <a:noFill/>
              </a:ln>
              <a:solidFill>
                <a:schemeClr val="tx1"/>
              </a:solidFill>
              <a:effectLst/>
              <a:uLnTx/>
              <a:uFillTx/>
              <a:latin typeface="+mn-lt"/>
              <a:ea typeface="+mn-ea"/>
              <a:cs typeface="Times New Roman" panose="02020603050405020304" pitchFamily="18" charset="0"/>
            </a:endParaRPr>
          </a:p>
          <a:p>
            <a:pPr marL="342900" marR="0" lvl="0" indent="-342900" algn="l" defTabSz="449263" rtl="0" eaLnBrk="1" fontAlgn="base" latinLnBrk="0" hangingPunct="1">
              <a:lnSpc>
                <a:spcPct val="130000"/>
              </a:lnSpc>
              <a:spcBef>
                <a:spcPts val="1425"/>
              </a:spcBef>
              <a:spcAft>
                <a:spcPct val="0"/>
              </a:spcAft>
              <a:buClr>
                <a:srgbClr val="000000"/>
              </a:buClr>
              <a:buSzPct val="100000"/>
              <a:buFont typeface="Times New Roman" pitchFamily="16" charset="0"/>
              <a:buNone/>
              <a:tabLst/>
              <a:defRPr/>
            </a:pPr>
            <a:endParaRPr kumimoji="0" lang="ru-RU" sz="2000" b="0" i="0" u="none" strike="noStrike" kern="0" cap="none" spc="0" normalizeH="0" baseline="0" noProof="0" dirty="0" smtClean="0">
              <a:ln>
                <a:noFill/>
              </a:ln>
              <a:solidFill>
                <a:srgbClr val="005AA9"/>
              </a:solidFill>
              <a:effectLst/>
              <a:uLnTx/>
              <a:uFillTx/>
              <a:latin typeface="+mn-lt"/>
              <a:ea typeface="+mn-ea"/>
              <a:cs typeface="+mn-cs"/>
            </a:endParaRPr>
          </a:p>
          <a:p>
            <a:pPr marL="342900" marR="0" lvl="0" indent="-342900" algn="l" defTabSz="449263" rtl="0" eaLnBrk="1" fontAlgn="base" latinLnBrk="0" hangingPunct="1">
              <a:lnSpc>
                <a:spcPct val="130000"/>
              </a:lnSpc>
              <a:spcBef>
                <a:spcPts val="1425"/>
              </a:spcBef>
              <a:spcAft>
                <a:spcPct val="0"/>
              </a:spcAft>
              <a:buClr>
                <a:srgbClr val="000000"/>
              </a:buClr>
              <a:buSzPct val="100000"/>
              <a:buFont typeface="Times New Roman" pitchFamily="16" charset="0"/>
              <a:buNone/>
              <a:tabLst/>
              <a:defRPr/>
            </a:pPr>
            <a:endParaRPr kumimoji="0" lang="ru-RU" sz="2000" b="0" i="0" u="none" strike="noStrike" kern="0" cap="none" spc="0" normalizeH="0" baseline="0" noProof="0" dirty="0" smtClean="0">
              <a:ln>
                <a:noFill/>
              </a:ln>
              <a:solidFill>
                <a:srgbClr val="005AA9"/>
              </a:solidFill>
              <a:effectLst/>
              <a:uLnTx/>
              <a:uFillTx/>
              <a:latin typeface="+mn-lt"/>
              <a:ea typeface="+mn-ea"/>
              <a:cs typeface="+mn-cs"/>
            </a:endParaRPr>
          </a:p>
          <a:p>
            <a:pPr marL="342900" marR="0" lvl="0" indent="-342900" algn="l" defTabSz="449263" rtl="0" eaLnBrk="1" fontAlgn="base" latinLnBrk="0" hangingPunct="1">
              <a:lnSpc>
                <a:spcPct val="130000"/>
              </a:lnSpc>
              <a:spcBef>
                <a:spcPts val="1425"/>
              </a:spcBef>
              <a:spcAft>
                <a:spcPct val="0"/>
              </a:spcAft>
              <a:buClr>
                <a:srgbClr val="000000"/>
              </a:buClr>
              <a:buSzPct val="100000"/>
              <a:buFont typeface="Times New Roman" pitchFamily="16" charset="0"/>
              <a:buNone/>
              <a:tabLst/>
              <a:defRPr/>
            </a:pPr>
            <a:endParaRPr kumimoji="0" lang="ru-RU" sz="2000" b="0" i="0" u="none" strike="noStrike" kern="0" cap="none" spc="0" normalizeH="0" baseline="0" noProof="0" dirty="0" smtClean="0">
              <a:ln>
                <a:noFill/>
              </a:ln>
              <a:solidFill>
                <a:srgbClr val="005AA9"/>
              </a:solidFill>
              <a:effectLst/>
              <a:uLnTx/>
              <a:uFillTx/>
              <a:latin typeface="+mn-lt"/>
              <a:ea typeface="+mn-ea"/>
              <a:cs typeface="+mn-cs"/>
            </a:endParaRPr>
          </a:p>
          <a:p>
            <a:pPr marL="342900" marR="0" lvl="0" indent="-342900" algn="l" defTabSz="449263" rtl="0" eaLnBrk="1" fontAlgn="base" latinLnBrk="0" hangingPunct="1">
              <a:lnSpc>
                <a:spcPct val="130000"/>
              </a:lnSpc>
              <a:spcBef>
                <a:spcPts val="1425"/>
              </a:spcBef>
              <a:spcAft>
                <a:spcPct val="0"/>
              </a:spcAft>
              <a:buClr>
                <a:srgbClr val="000000"/>
              </a:buClr>
              <a:buSzPct val="100000"/>
              <a:buFont typeface="Times New Roman" pitchFamily="16" charset="0"/>
              <a:buNone/>
              <a:tabLst/>
              <a:defRPr/>
            </a:pPr>
            <a:endParaRPr kumimoji="0" lang="ru-RU" sz="2000" b="0" i="0" u="none" strike="noStrike" kern="0" cap="none" spc="0" normalizeH="0" baseline="0" noProof="0" dirty="0">
              <a:ln>
                <a:noFill/>
              </a:ln>
              <a:solidFill>
                <a:srgbClr val="005AA9"/>
              </a:solidFill>
              <a:effectLst/>
              <a:uLnTx/>
              <a:uFillTx/>
              <a:latin typeface="+mn-lt"/>
              <a:ea typeface="+mn-ea"/>
              <a:cs typeface="+mn-cs"/>
            </a:endParaRPr>
          </a:p>
        </p:txBody>
      </p:sp>
      <p:sp>
        <p:nvSpPr>
          <p:cNvPr id="11" name="Заголовок 2"/>
          <p:cNvSpPr txBox="1">
            <a:spLocks/>
          </p:cNvSpPr>
          <p:nvPr/>
        </p:nvSpPr>
        <p:spPr>
          <a:xfrm>
            <a:off x="882204" y="756295"/>
            <a:ext cx="8640960" cy="695681"/>
          </a:xfrm>
          <a:prstGeom prst="rect">
            <a:avLst/>
          </a:prstGeom>
        </p:spPr>
        <p:txBody>
          <a:bodyPr>
            <a:noAutofit/>
          </a:bodyPr>
          <a:lstStyle/>
          <a:p>
            <a:pPr marL="0" marR="0" lvl="0" indent="0" algn="ctr" defTabSz="449263" rtl="0" eaLnBrk="1" fontAlgn="base" latinLnBrk="0" hangingPunct="1">
              <a:lnSpc>
                <a:spcPct val="83000"/>
              </a:lnSpc>
              <a:spcBef>
                <a:spcPct val="0"/>
              </a:spcBef>
              <a:spcAft>
                <a:spcPct val="0"/>
              </a:spcAft>
              <a:buClr>
                <a:srgbClr val="000000"/>
              </a:buClr>
              <a:buSzPct val="100000"/>
              <a:buFont typeface="Times New Roman" pitchFamily="16" charset="0"/>
              <a:buNone/>
              <a:tabLst/>
              <a:defRPr/>
            </a:pPr>
            <a:r>
              <a:rPr kumimoji="0" lang="ru-RU" sz="2800" b="1" i="0" u="none" strike="noStrike" kern="0" cap="none" spc="0" normalizeH="0" baseline="0" noProof="0" dirty="0" smtClean="0">
                <a:ln>
                  <a:noFill/>
                </a:ln>
                <a:solidFill>
                  <a:srgbClr val="0066CC"/>
                </a:solidFill>
                <a:effectLst/>
                <a:uLnTx/>
                <a:uFillTx/>
                <a:latin typeface="+mj-lt"/>
                <a:ea typeface="Trebuchet MS"/>
                <a:cs typeface="Times New Roman" panose="02020603050405020304" pitchFamily="18" charset="0"/>
                <a:sym typeface="Trebuchet MS"/>
              </a:rPr>
              <a:t> </a:t>
            </a:r>
            <a:r>
              <a:rPr kumimoji="0" lang="ru-RU" sz="2800" b="1" i="0" u="none" strike="noStrike" kern="0" cap="none" spc="0" normalizeH="0" baseline="0" noProof="0" dirty="0" smtClean="0">
                <a:ln>
                  <a:noFill/>
                </a:ln>
                <a:solidFill>
                  <a:srgbClr val="0066CC"/>
                </a:solidFill>
                <a:effectLst/>
                <a:uLnTx/>
                <a:uFillTx/>
                <a:latin typeface="+mj-lt"/>
                <a:ea typeface="+mj-ea"/>
                <a:cs typeface="Times New Roman" panose="02020603050405020304" pitchFamily="18" charset="0"/>
              </a:rPr>
              <a:t>Основные изменения законодательства по специальным налоговым режимам (ПСН)</a:t>
            </a:r>
            <a:r>
              <a:rPr kumimoji="0" lang="ru-RU" sz="2800" b="1" i="0" u="none" strike="noStrike" kern="0" cap="none" spc="0" normalizeH="0" noProof="0" dirty="0" smtClean="0">
                <a:ln>
                  <a:noFill/>
                </a:ln>
                <a:solidFill>
                  <a:srgbClr val="0066CC"/>
                </a:solidFill>
                <a:effectLst/>
                <a:uLnTx/>
                <a:uFillTx/>
                <a:latin typeface="+mj-lt"/>
                <a:ea typeface="+mj-ea"/>
                <a:cs typeface="Times New Roman" panose="02020603050405020304" pitchFamily="18" charset="0"/>
              </a:rPr>
              <a:t> </a:t>
            </a:r>
            <a:r>
              <a:rPr kumimoji="0" lang="ru-RU" sz="2800" b="1" i="0" u="none" strike="noStrike" kern="0" cap="none" spc="0" normalizeH="0" baseline="0" noProof="0" dirty="0" smtClean="0">
                <a:ln>
                  <a:noFill/>
                </a:ln>
                <a:solidFill>
                  <a:srgbClr val="0066CC"/>
                </a:solidFill>
                <a:effectLst/>
                <a:uLnTx/>
                <a:uFillTx/>
                <a:latin typeface="+mj-lt"/>
                <a:ea typeface="Trebuchet MS"/>
                <a:cs typeface="Times New Roman" panose="02020603050405020304" pitchFamily="18" charset="0"/>
                <a:sym typeface="Trebuchet MS"/>
              </a:rPr>
              <a:t/>
            </a:r>
            <a:br>
              <a:rPr kumimoji="0" lang="ru-RU" sz="2800" b="1" i="0" u="none" strike="noStrike" kern="0" cap="none" spc="0" normalizeH="0" baseline="0" noProof="0" dirty="0" smtClean="0">
                <a:ln>
                  <a:noFill/>
                </a:ln>
                <a:solidFill>
                  <a:srgbClr val="0066CC"/>
                </a:solidFill>
                <a:effectLst/>
                <a:uLnTx/>
                <a:uFillTx/>
                <a:latin typeface="+mj-lt"/>
                <a:ea typeface="Trebuchet MS"/>
                <a:cs typeface="Times New Roman" panose="02020603050405020304" pitchFamily="18" charset="0"/>
                <a:sym typeface="Trebuchet MS"/>
              </a:rPr>
            </a:br>
            <a:endParaRPr kumimoji="0" lang="ru-RU" sz="2800" b="1" i="0" u="none" strike="noStrike" kern="0" cap="none" spc="0" normalizeH="0" baseline="0" noProof="0" dirty="0">
              <a:ln>
                <a:noFill/>
              </a:ln>
              <a:solidFill>
                <a:srgbClr val="0066CC"/>
              </a:solidFill>
              <a:effectLst/>
              <a:uLnTx/>
              <a:uFillTx/>
              <a:latin typeface="+mj-lt"/>
              <a:ea typeface="+mj-ea"/>
              <a:cs typeface="+mj-cs"/>
            </a:endParaRPr>
          </a:p>
        </p:txBody>
      </p:sp>
      <p:sp>
        <p:nvSpPr>
          <p:cNvPr id="4" name="TextBox 3"/>
          <p:cNvSpPr txBox="1"/>
          <p:nvPr/>
        </p:nvSpPr>
        <p:spPr>
          <a:xfrm>
            <a:off x="666181" y="1622001"/>
            <a:ext cx="9001000" cy="5760295"/>
          </a:xfrm>
          <a:prstGeom prst="rect">
            <a:avLst/>
          </a:prstGeom>
          <a:noFill/>
        </p:spPr>
        <p:txBody>
          <a:bodyPr wrap="square" rtlCol="0">
            <a:spAutoFit/>
          </a:bodyPr>
          <a:lstStyle/>
          <a:p>
            <a:pPr algn="just"/>
            <a:r>
              <a:rPr lang="ru-RU" b="1" dirty="0" smtClean="0">
                <a:latin typeface="+mn-lt"/>
              </a:rPr>
              <a:t>Законом Алтайского края от 27.11.2020 №88-ЗС </a:t>
            </a:r>
            <a:r>
              <a:rPr lang="ru-RU" dirty="0" smtClean="0">
                <a:latin typeface="+mn-lt"/>
              </a:rPr>
              <a:t>внесены изменения и дополнения в закон </a:t>
            </a:r>
            <a:r>
              <a:rPr lang="ru-RU" dirty="0">
                <a:latin typeface="+mn-lt"/>
              </a:rPr>
              <a:t>от 30 октября 2012 года N 78-ЗС </a:t>
            </a:r>
            <a:r>
              <a:rPr lang="ru-RU" dirty="0" smtClean="0">
                <a:latin typeface="+mn-lt"/>
              </a:rPr>
              <a:t> «О </a:t>
            </a:r>
            <a:r>
              <a:rPr lang="ru-RU" dirty="0">
                <a:latin typeface="+mn-lt"/>
              </a:rPr>
              <a:t>применении индивидуальными предпринимателями патентной системы налогообложения на территории Алтайского </a:t>
            </a:r>
            <a:r>
              <a:rPr lang="ru-RU" dirty="0" smtClean="0">
                <a:latin typeface="+mn-lt"/>
              </a:rPr>
              <a:t>края».</a:t>
            </a:r>
          </a:p>
          <a:p>
            <a:r>
              <a:rPr lang="ru-RU" dirty="0" smtClean="0">
                <a:latin typeface="+mn-lt"/>
              </a:rPr>
              <a:t>- Увеличено количество групп населенных пунктов: а</a:t>
            </a:r>
            <a:r>
              <a:rPr lang="ru-RU" dirty="0">
                <a:latin typeface="+mn-lt"/>
              </a:rPr>
              <a:t>) 1-я группа - город Барнаул;</a:t>
            </a:r>
          </a:p>
          <a:p>
            <a:r>
              <a:rPr lang="ru-RU" dirty="0">
                <a:latin typeface="+mn-lt"/>
              </a:rPr>
              <a:t>б) 2-я группа - города: Бийск, Рубцовск, Новоалтайск, Заринск, Белокуриха;</a:t>
            </a:r>
          </a:p>
          <a:p>
            <a:r>
              <a:rPr lang="ru-RU" dirty="0">
                <a:latin typeface="+mn-lt"/>
              </a:rPr>
              <a:t>в) 3-я группа - города: Алейск, Славгород, Яровое; административные центры: город Камень-на-Оби Каменского района, село Алтайское Алтайского района, рабочий поселок Благовещенка Благовещенского района, село Волчиха </a:t>
            </a:r>
            <a:r>
              <a:rPr lang="ru-RU" dirty="0" err="1">
                <a:latin typeface="+mn-lt"/>
              </a:rPr>
              <a:t>Волчихинского</a:t>
            </a:r>
            <a:r>
              <a:rPr lang="ru-RU" dirty="0">
                <a:latin typeface="+mn-lt"/>
              </a:rPr>
              <a:t> района, село Завьялово </a:t>
            </a:r>
            <a:r>
              <a:rPr lang="ru-RU" dirty="0" err="1">
                <a:latin typeface="+mn-lt"/>
              </a:rPr>
              <a:t>Завьяловского</a:t>
            </a:r>
            <a:r>
              <a:rPr lang="ru-RU" dirty="0">
                <a:latin typeface="+mn-lt"/>
              </a:rPr>
              <a:t> района, город Змеиногорск </a:t>
            </a:r>
            <a:r>
              <a:rPr lang="ru-RU" dirty="0" err="1">
                <a:latin typeface="+mn-lt"/>
              </a:rPr>
              <a:t>Змеиногорского</a:t>
            </a:r>
            <a:r>
              <a:rPr lang="ru-RU" dirty="0">
                <a:latin typeface="+mn-lt"/>
              </a:rPr>
              <a:t> района, село Зональное Зонального района, город Горняк </a:t>
            </a:r>
            <a:r>
              <a:rPr lang="ru-RU" dirty="0" err="1">
                <a:latin typeface="+mn-lt"/>
              </a:rPr>
              <a:t>Локтевского</a:t>
            </a:r>
            <a:r>
              <a:rPr lang="ru-RU" dirty="0">
                <a:latin typeface="+mn-lt"/>
              </a:rPr>
              <a:t> района, село Кулунда </a:t>
            </a:r>
            <a:r>
              <a:rPr lang="ru-RU" dirty="0" err="1">
                <a:latin typeface="+mn-lt"/>
              </a:rPr>
              <a:t>Кулундинского</a:t>
            </a:r>
            <a:r>
              <a:rPr lang="ru-RU" dirty="0">
                <a:latin typeface="+mn-lt"/>
              </a:rPr>
              <a:t> района, село </a:t>
            </a:r>
            <a:r>
              <a:rPr lang="ru-RU" dirty="0" err="1">
                <a:latin typeface="+mn-lt"/>
              </a:rPr>
              <a:t>Мамонтово</a:t>
            </a:r>
            <a:r>
              <a:rPr lang="ru-RU" dirty="0">
                <a:latin typeface="+mn-lt"/>
              </a:rPr>
              <a:t> Мамонтовского района, село Михайловское Михайловского района, село Павловск Павловского района, село Поспелиха </a:t>
            </a:r>
            <a:r>
              <a:rPr lang="ru-RU" dirty="0" err="1">
                <a:latin typeface="+mn-lt"/>
              </a:rPr>
              <a:t>Поспелихинского</a:t>
            </a:r>
            <a:r>
              <a:rPr lang="ru-RU" dirty="0">
                <a:latin typeface="+mn-lt"/>
              </a:rPr>
              <a:t> района, село Ребриха </a:t>
            </a:r>
            <a:r>
              <a:rPr lang="ru-RU" dirty="0" err="1">
                <a:latin typeface="+mn-lt"/>
              </a:rPr>
              <a:t>Ребрихинского</a:t>
            </a:r>
            <a:r>
              <a:rPr lang="ru-RU" dirty="0">
                <a:latin typeface="+mn-lt"/>
              </a:rPr>
              <a:t> района, село Родино </a:t>
            </a:r>
            <a:r>
              <a:rPr lang="ru-RU" dirty="0" err="1">
                <a:latin typeface="+mn-lt"/>
              </a:rPr>
              <a:t>Родинского</a:t>
            </a:r>
            <a:r>
              <a:rPr lang="ru-RU" dirty="0">
                <a:latin typeface="+mn-lt"/>
              </a:rPr>
              <a:t> района, село Топчиха </a:t>
            </a:r>
            <a:r>
              <a:rPr lang="ru-RU" dirty="0" err="1">
                <a:latin typeface="+mn-lt"/>
              </a:rPr>
              <a:t>Топчихинского</a:t>
            </a:r>
            <a:r>
              <a:rPr lang="ru-RU" dirty="0">
                <a:latin typeface="+mn-lt"/>
              </a:rPr>
              <a:t> района, село Троицкое Троицкого района, рабочий поселок Тальменка </a:t>
            </a:r>
            <a:r>
              <a:rPr lang="ru-RU" dirty="0" err="1">
                <a:latin typeface="+mn-lt"/>
              </a:rPr>
              <a:t>Тальменского</a:t>
            </a:r>
            <a:r>
              <a:rPr lang="ru-RU" dirty="0">
                <a:latin typeface="+mn-lt"/>
              </a:rPr>
              <a:t> района, село Шипуново </a:t>
            </a:r>
            <a:r>
              <a:rPr lang="ru-RU" dirty="0" err="1">
                <a:latin typeface="+mn-lt"/>
              </a:rPr>
              <a:t>Шипуновского</a:t>
            </a:r>
            <a:r>
              <a:rPr lang="ru-RU" dirty="0">
                <a:latin typeface="+mn-lt"/>
              </a:rPr>
              <a:t> района;</a:t>
            </a:r>
          </a:p>
          <a:p>
            <a:r>
              <a:rPr lang="ru-RU" dirty="0">
                <a:latin typeface="+mn-lt"/>
              </a:rPr>
              <a:t>г) 4-я группа - административные центры сельских и национального районов Алтайского края, не вошедшие в 3-ю группу муниципальных образований;</a:t>
            </a:r>
          </a:p>
          <a:p>
            <a:r>
              <a:rPr lang="ru-RU" dirty="0">
                <a:latin typeface="+mn-lt"/>
              </a:rPr>
              <a:t>д) 5-я группа - населенные пункты Алтайского края, не вошедшие в 3-ю и 4-ю группы муниципальных образований, с численностью населения, превышающей 500 человек;</a:t>
            </a:r>
          </a:p>
          <a:p>
            <a:r>
              <a:rPr lang="ru-RU" dirty="0">
                <a:latin typeface="+mn-lt"/>
              </a:rPr>
              <a:t>е) 6-я группа - населенные пункты Алтайского края с численностью населения, не превышающей 500 человек</a:t>
            </a:r>
            <a:r>
              <a:rPr lang="ru-RU" dirty="0" smtClean="0">
                <a:latin typeface="+mn-lt"/>
              </a:rPr>
              <a:t>.</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idx="10"/>
          </p:nvPr>
        </p:nvSpPr>
        <p:spPr/>
        <p:txBody>
          <a:bodyPr/>
          <a:lstStyle/>
          <a:p>
            <a:fld id="{94659349-CD98-41D6-BCB0-B8CF292C974F}" type="slidenum">
              <a:rPr lang="ru-RU" smtClean="0"/>
              <a:pPr/>
              <a:t>12</a:t>
            </a:fld>
            <a:endParaRPr lang="ru-RU"/>
          </a:p>
        </p:txBody>
      </p:sp>
      <p:sp>
        <p:nvSpPr>
          <p:cNvPr id="6" name="Прямоугольник 5"/>
          <p:cNvSpPr/>
          <p:nvPr/>
        </p:nvSpPr>
        <p:spPr>
          <a:xfrm>
            <a:off x="666180" y="612279"/>
            <a:ext cx="8424936" cy="893834"/>
          </a:xfrm>
          <a:prstGeom prst="rect">
            <a:avLst/>
          </a:prstGeom>
        </p:spPr>
        <p:txBody>
          <a:bodyPr wrap="square">
            <a:spAutoFit/>
          </a:bodyPr>
          <a:lstStyle/>
          <a:p>
            <a:pPr algn="ctr"/>
            <a:r>
              <a:rPr lang="ru-RU" sz="2800" b="1" dirty="0">
                <a:solidFill>
                  <a:srgbClr val="0066CC"/>
                </a:solidFill>
                <a:latin typeface="+mj-lt"/>
                <a:cs typeface="Times New Roman" panose="02020603050405020304" pitchFamily="18" charset="0"/>
              </a:rPr>
              <a:t>Основные изменения законодательства по специальным налоговым </a:t>
            </a:r>
            <a:r>
              <a:rPr lang="ru-RU" sz="2800" b="1" dirty="0" smtClean="0">
                <a:solidFill>
                  <a:srgbClr val="0066CC"/>
                </a:solidFill>
                <a:latin typeface="+mj-lt"/>
                <a:cs typeface="Times New Roman" panose="02020603050405020304" pitchFamily="18" charset="0"/>
              </a:rPr>
              <a:t>режимам (ПСН)</a:t>
            </a:r>
            <a:endParaRPr lang="ru-RU" sz="2800" b="1" dirty="0">
              <a:solidFill>
                <a:srgbClr val="0066CC"/>
              </a:solidFill>
              <a:latin typeface="+mj-lt"/>
              <a:cs typeface="Times New Roman" panose="02020603050405020304" pitchFamily="18" charset="0"/>
            </a:endParaRPr>
          </a:p>
        </p:txBody>
      </p:sp>
      <p:sp>
        <p:nvSpPr>
          <p:cNvPr id="3" name="TextBox 2"/>
          <p:cNvSpPr txBox="1"/>
          <p:nvPr/>
        </p:nvSpPr>
        <p:spPr>
          <a:xfrm>
            <a:off x="882204" y="1764407"/>
            <a:ext cx="8640960" cy="4729756"/>
          </a:xfrm>
          <a:prstGeom prst="rect">
            <a:avLst/>
          </a:prstGeom>
          <a:noFill/>
        </p:spPr>
        <p:txBody>
          <a:bodyPr wrap="square" rtlCol="0">
            <a:spAutoFit/>
          </a:bodyPr>
          <a:lstStyle/>
          <a:p>
            <a:r>
              <a:rPr lang="ru-RU" dirty="0" smtClean="0"/>
              <a:t>Расширен перечень видов услуг в отношении которых применяется патентная система налогообложения на территории Алтайского края, </a:t>
            </a:r>
            <a:r>
              <a:rPr lang="ru-RU" dirty="0"/>
              <a:t>в</a:t>
            </a:r>
            <a:r>
              <a:rPr lang="ru-RU" dirty="0" smtClean="0"/>
              <a:t> пределах главы 26.5 Кодекса. </a:t>
            </a:r>
            <a:r>
              <a:rPr lang="ru-RU" dirty="0"/>
              <a:t>Д</a:t>
            </a:r>
            <a:r>
              <a:rPr lang="ru-RU" dirty="0" smtClean="0"/>
              <a:t>обавлены новые виды деятельности:  </a:t>
            </a:r>
          </a:p>
          <a:p>
            <a:endParaRPr lang="ru-RU" dirty="0" smtClean="0"/>
          </a:p>
          <a:p>
            <a:r>
              <a:rPr lang="ru-RU" dirty="0" smtClean="0"/>
              <a:t>- </a:t>
            </a:r>
            <a:r>
              <a:rPr lang="ru-RU" dirty="0"/>
              <a:t>п</a:t>
            </a:r>
            <a:r>
              <a:rPr lang="ru-RU" dirty="0" smtClean="0"/>
              <a:t>роизводство </a:t>
            </a:r>
            <a:r>
              <a:rPr lang="ru-RU" dirty="0"/>
              <a:t>рафинированного подсолнечного масла и его </a:t>
            </a:r>
            <a:r>
              <a:rPr lang="ru-RU" dirty="0" smtClean="0"/>
              <a:t>фракций, производство </a:t>
            </a:r>
            <a:r>
              <a:rPr lang="ru-RU" dirty="0"/>
              <a:t>нерафинированного подсолнечного масла и его </a:t>
            </a:r>
            <a:r>
              <a:rPr lang="ru-RU" dirty="0" smtClean="0"/>
              <a:t>фракций;</a:t>
            </a:r>
            <a:endParaRPr lang="ru-RU" dirty="0"/>
          </a:p>
          <a:p>
            <a:endParaRPr lang="ru-RU" dirty="0" smtClean="0"/>
          </a:p>
          <a:p>
            <a:r>
              <a:rPr lang="ru-RU" dirty="0" smtClean="0"/>
              <a:t>-производство </a:t>
            </a:r>
            <a:r>
              <a:rPr lang="ru-RU" dirty="0"/>
              <a:t>колбасных </a:t>
            </a:r>
            <a:r>
              <a:rPr lang="ru-RU" dirty="0" smtClean="0"/>
              <a:t>изделий;</a:t>
            </a:r>
            <a:endParaRPr lang="ru-RU" dirty="0"/>
          </a:p>
          <a:p>
            <a:endParaRPr lang="ru-RU" dirty="0" smtClean="0"/>
          </a:p>
          <a:p>
            <a:r>
              <a:rPr lang="ru-RU" dirty="0" smtClean="0"/>
              <a:t>- переработка </a:t>
            </a:r>
            <a:r>
              <a:rPr lang="ru-RU" dirty="0"/>
              <a:t>и консервирование картофеля; прядение кардное шерстяных волокон; прядение гребенное шерстяных </a:t>
            </a:r>
            <a:r>
              <a:rPr lang="ru-RU" dirty="0" smtClean="0"/>
              <a:t>волокон.</a:t>
            </a:r>
            <a:endParaRPr lang="ru-RU" dirty="0"/>
          </a:p>
          <a:p>
            <a:endParaRPr lang="ru-RU" dirty="0" smtClean="0"/>
          </a:p>
          <a:p>
            <a:r>
              <a:rPr lang="ru-RU" dirty="0" smtClean="0"/>
              <a:t>Всего 83 вида деятельности.</a:t>
            </a:r>
          </a:p>
          <a:p>
            <a:endParaRPr lang="ru-RU" dirty="0"/>
          </a:p>
          <a:p>
            <a:r>
              <a:rPr lang="ru-RU" dirty="0" smtClean="0"/>
              <a:t>Установлено, что коэффициенты </a:t>
            </a:r>
            <a:r>
              <a:rPr lang="ru-RU" dirty="0"/>
              <a:t>д</a:t>
            </a:r>
            <a:r>
              <a:rPr lang="ru-RU" dirty="0" smtClean="0"/>
              <a:t>ифференциации   потенциально возможного годового дохода в зависимости от средней численности наемных работников действует до 1 января 2022 года.   </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r="-2000"/>
          </a:stretch>
        </a:blipFill>
        <a:effectLst/>
      </p:bgPr>
    </p:bg>
    <p:spTree>
      <p:nvGrpSpPr>
        <p:cNvPr id="1" name=""/>
        <p:cNvGrpSpPr/>
        <p:nvPr/>
      </p:nvGrpSpPr>
      <p:grpSpPr>
        <a:xfrm>
          <a:off x="0" y="0"/>
          <a:ext cx="0" cy="0"/>
          <a:chOff x="0" y="0"/>
          <a:chExt cx="0" cy="0"/>
        </a:xfrm>
      </p:grpSpPr>
      <p:sp>
        <p:nvSpPr>
          <p:cNvPr id="2" name="Номер слайда 1"/>
          <p:cNvSpPr>
            <a:spLocks noGrp="1"/>
          </p:cNvSpPr>
          <p:nvPr>
            <p:ph type="sldNum" idx="10"/>
          </p:nvPr>
        </p:nvSpPr>
        <p:spPr/>
        <p:txBody>
          <a:bodyPr/>
          <a:lstStyle/>
          <a:p>
            <a:fld id="{94659349-CD98-41D6-BCB0-B8CF292C974F}" type="slidenum">
              <a:rPr lang="ru-RU" smtClean="0"/>
              <a:pPr/>
              <a:t>13</a:t>
            </a:fld>
            <a:endParaRPr lang="ru-RU"/>
          </a:p>
        </p:txBody>
      </p:sp>
      <p:sp>
        <p:nvSpPr>
          <p:cNvPr id="7" name="Объект 1"/>
          <p:cNvSpPr txBox="1">
            <a:spLocks/>
          </p:cNvSpPr>
          <p:nvPr/>
        </p:nvSpPr>
        <p:spPr>
          <a:xfrm>
            <a:off x="738188" y="1476375"/>
            <a:ext cx="9001000" cy="4032448"/>
          </a:xfrm>
          <a:prstGeom prst="rect">
            <a:avLst/>
          </a:prstGeom>
        </p:spPr>
        <p:txBody>
          <a:bodyPr>
            <a:noAutofit/>
          </a:bodyPr>
          <a:lstStyle/>
          <a:p>
            <a:pPr marL="342900" marR="0" lvl="0" indent="342900" algn="just" defTabSz="449263" rtl="0" eaLnBrk="1" fontAlgn="base" latinLnBrk="0" hangingPunct="1">
              <a:lnSpc>
                <a:spcPct val="107000"/>
              </a:lnSpc>
              <a:spcBef>
                <a:spcPts val="1425"/>
              </a:spcBef>
              <a:spcAft>
                <a:spcPts val="0"/>
              </a:spcAft>
              <a:buClr>
                <a:srgbClr val="000000"/>
              </a:buClr>
              <a:buSzPct val="100000"/>
              <a:buFont typeface="Times New Roman" pitchFamily="16" charset="0"/>
              <a:buNone/>
              <a:tabLst/>
              <a:defRPr/>
            </a:pPr>
            <a:endParaRPr kumimoji="0" lang="ru-RU" sz="2400" b="0" i="0" u="none" strike="noStrike" kern="0" cap="none" spc="0" normalizeH="0" baseline="0" noProof="0" dirty="0" smtClean="0">
              <a:ln>
                <a:noFill/>
              </a:ln>
              <a:solidFill>
                <a:schemeClr val="tx1"/>
              </a:solidFill>
              <a:effectLst/>
              <a:uLnTx/>
              <a:uFillTx/>
              <a:latin typeface="+mn-lt"/>
              <a:ea typeface="Calibri" panose="020F0502020204030204" pitchFamily="34" charset="0"/>
              <a:cs typeface="Times New Roman" panose="02020603050405020304" pitchFamily="18" charset="0"/>
            </a:endParaRPr>
          </a:p>
          <a:p>
            <a:pPr marL="342900" marR="0" lvl="0" indent="-342900" algn="l" defTabSz="449263" rtl="0" eaLnBrk="1" fontAlgn="base" latinLnBrk="0" hangingPunct="1">
              <a:lnSpc>
                <a:spcPct val="170000"/>
              </a:lnSpc>
              <a:spcBef>
                <a:spcPts val="0"/>
              </a:spcBef>
              <a:spcAft>
                <a:spcPts val="1200"/>
              </a:spcAft>
              <a:buClr>
                <a:srgbClr val="000000"/>
              </a:buClr>
              <a:buSzPct val="100000"/>
              <a:buFont typeface="Times New Roman" pitchFamily="16" charset="0"/>
              <a:buNone/>
              <a:tabLst/>
              <a:defRPr/>
            </a:pPr>
            <a:endParaRPr kumimoji="0" lang="ru-RU" sz="2400" b="0" i="0" u="none" strike="noStrike" kern="0" cap="none" spc="0" normalizeH="0" baseline="0" noProof="0" dirty="0" smtClean="0">
              <a:ln>
                <a:noFill/>
              </a:ln>
              <a:solidFill>
                <a:schemeClr val="tx1"/>
              </a:solidFill>
              <a:effectLst/>
              <a:uLnTx/>
              <a:uFillTx/>
              <a:latin typeface="+mn-lt"/>
              <a:ea typeface="+mn-ea"/>
              <a:cs typeface="Times New Roman" panose="02020603050405020304" pitchFamily="18" charset="0"/>
            </a:endParaRPr>
          </a:p>
          <a:p>
            <a:pPr marL="342900" marR="0" lvl="0" indent="-342900" algn="l" defTabSz="449263" rtl="0" eaLnBrk="1" fontAlgn="base" latinLnBrk="0" hangingPunct="1">
              <a:lnSpc>
                <a:spcPct val="83000"/>
              </a:lnSpc>
              <a:spcBef>
                <a:spcPts val="1425"/>
              </a:spcBef>
              <a:spcAft>
                <a:spcPct val="0"/>
              </a:spcAft>
              <a:buClr>
                <a:srgbClr val="000000"/>
              </a:buClr>
              <a:buSzPct val="100000"/>
              <a:buFont typeface="Times New Roman" pitchFamily="16" charset="0"/>
              <a:buNone/>
              <a:tabLst/>
              <a:defRPr/>
            </a:pPr>
            <a:endParaRPr kumimoji="0" lang="ru-RU" sz="2400" b="0" i="0" u="none" strike="noStrike" kern="0" cap="none" spc="0" normalizeH="0" baseline="0" noProof="0" dirty="0" smtClean="0">
              <a:ln>
                <a:noFill/>
              </a:ln>
              <a:solidFill>
                <a:srgbClr val="005AA9"/>
              </a:solidFill>
              <a:effectLst/>
              <a:uLnTx/>
              <a:uFillTx/>
              <a:latin typeface="+mn-lt"/>
              <a:ea typeface="+mn-ea"/>
              <a:cs typeface="+mn-cs"/>
            </a:endParaRPr>
          </a:p>
          <a:p>
            <a:pPr marL="342900" marR="0" lvl="0" indent="-342900" algn="l" defTabSz="449263" rtl="0" eaLnBrk="1" fontAlgn="base" latinLnBrk="0" hangingPunct="1">
              <a:lnSpc>
                <a:spcPct val="83000"/>
              </a:lnSpc>
              <a:spcBef>
                <a:spcPts val="1425"/>
              </a:spcBef>
              <a:spcAft>
                <a:spcPct val="0"/>
              </a:spcAft>
              <a:buClr>
                <a:srgbClr val="000000"/>
              </a:buClr>
              <a:buSzPct val="100000"/>
              <a:buFont typeface="Times New Roman" pitchFamily="16" charset="0"/>
              <a:buNone/>
              <a:tabLst/>
              <a:defRPr/>
            </a:pPr>
            <a:endParaRPr kumimoji="0" lang="ru-RU" sz="2400" b="0" i="0" u="none" strike="noStrike" kern="0" cap="none" spc="0" normalizeH="0" baseline="0" noProof="0" dirty="0" smtClean="0">
              <a:ln>
                <a:noFill/>
              </a:ln>
              <a:solidFill>
                <a:srgbClr val="005AA9"/>
              </a:solidFill>
              <a:effectLst/>
              <a:uLnTx/>
              <a:uFillTx/>
              <a:latin typeface="+mn-lt"/>
              <a:ea typeface="+mn-ea"/>
              <a:cs typeface="+mn-cs"/>
            </a:endParaRPr>
          </a:p>
          <a:p>
            <a:pPr marL="342900" marR="0" lvl="0" indent="-342900" algn="l" defTabSz="449263" rtl="0" eaLnBrk="1" fontAlgn="base" latinLnBrk="0" hangingPunct="1">
              <a:lnSpc>
                <a:spcPct val="83000"/>
              </a:lnSpc>
              <a:spcBef>
                <a:spcPts val="1425"/>
              </a:spcBef>
              <a:spcAft>
                <a:spcPct val="0"/>
              </a:spcAft>
              <a:buClr>
                <a:srgbClr val="000000"/>
              </a:buClr>
              <a:buSzPct val="100000"/>
              <a:buFont typeface="Times New Roman" pitchFamily="16" charset="0"/>
              <a:buNone/>
              <a:tabLst/>
              <a:defRPr/>
            </a:pPr>
            <a:endParaRPr kumimoji="0" lang="ru-RU" sz="2400" b="0" i="0" u="none" strike="noStrike" kern="0" cap="none" spc="0" normalizeH="0" baseline="0" noProof="0" dirty="0" smtClean="0">
              <a:ln>
                <a:noFill/>
              </a:ln>
              <a:solidFill>
                <a:srgbClr val="005AA9"/>
              </a:solidFill>
              <a:effectLst/>
              <a:uLnTx/>
              <a:uFillTx/>
              <a:latin typeface="+mn-lt"/>
              <a:ea typeface="+mn-ea"/>
              <a:cs typeface="+mn-cs"/>
            </a:endParaRPr>
          </a:p>
          <a:p>
            <a:pPr marL="342900" marR="0" lvl="0" indent="-342900" algn="l" defTabSz="449263" rtl="0" eaLnBrk="1" fontAlgn="base" latinLnBrk="0" hangingPunct="1">
              <a:lnSpc>
                <a:spcPct val="83000"/>
              </a:lnSpc>
              <a:spcBef>
                <a:spcPts val="1425"/>
              </a:spcBef>
              <a:spcAft>
                <a:spcPct val="0"/>
              </a:spcAft>
              <a:buClr>
                <a:srgbClr val="000000"/>
              </a:buClr>
              <a:buSzPct val="100000"/>
              <a:buFont typeface="Times New Roman" pitchFamily="16" charset="0"/>
              <a:buNone/>
              <a:tabLst/>
              <a:defRPr/>
            </a:pPr>
            <a:endParaRPr kumimoji="0" lang="ru-RU" sz="2400" b="0" i="0" u="none" strike="noStrike" kern="0" cap="none" spc="0" normalizeH="0" baseline="0" noProof="0" dirty="0">
              <a:ln>
                <a:noFill/>
              </a:ln>
              <a:solidFill>
                <a:srgbClr val="005AA9"/>
              </a:solidFill>
              <a:effectLst/>
              <a:uLnTx/>
              <a:uFillTx/>
              <a:latin typeface="+mn-lt"/>
              <a:ea typeface="+mn-ea"/>
              <a:cs typeface="+mn-cs"/>
            </a:endParaRPr>
          </a:p>
        </p:txBody>
      </p:sp>
      <p:sp>
        <p:nvSpPr>
          <p:cNvPr id="8" name="Заголовок 2"/>
          <p:cNvSpPr txBox="1">
            <a:spLocks/>
          </p:cNvSpPr>
          <p:nvPr/>
        </p:nvSpPr>
        <p:spPr>
          <a:xfrm>
            <a:off x="822634" y="501071"/>
            <a:ext cx="7853821" cy="695681"/>
          </a:xfrm>
          <a:prstGeom prst="rect">
            <a:avLst/>
          </a:prstGeom>
        </p:spPr>
        <p:txBody>
          <a:bodyPr>
            <a:noAutofit/>
          </a:bodyPr>
          <a:lstStyle/>
          <a:p>
            <a:pPr marL="0" marR="0" lvl="0" indent="0" algn="ctr" defTabSz="449263" rtl="0" eaLnBrk="1" fontAlgn="base" latinLnBrk="0" hangingPunct="1">
              <a:lnSpc>
                <a:spcPct val="83000"/>
              </a:lnSpc>
              <a:spcBef>
                <a:spcPct val="0"/>
              </a:spcBef>
              <a:spcAft>
                <a:spcPct val="0"/>
              </a:spcAft>
              <a:buClr>
                <a:srgbClr val="000000"/>
              </a:buClr>
              <a:buSzPct val="100000"/>
              <a:buFont typeface="Times New Roman" pitchFamily="16" charset="0"/>
              <a:buNone/>
              <a:tabLst/>
              <a:defRPr/>
            </a:pPr>
            <a:r>
              <a:rPr kumimoji="0" lang="ru-RU" sz="2800" b="1" i="0" u="none" strike="noStrike" kern="0" cap="none" spc="0" normalizeH="0" baseline="0" noProof="0" dirty="0" smtClean="0">
                <a:ln>
                  <a:noFill/>
                </a:ln>
                <a:solidFill>
                  <a:srgbClr val="0066CC"/>
                </a:solidFill>
                <a:effectLst/>
                <a:uLnTx/>
                <a:uFillTx/>
                <a:latin typeface="+mj-lt"/>
                <a:ea typeface="Trebuchet MS"/>
                <a:cs typeface="Times New Roman" panose="02020603050405020304" pitchFamily="18" charset="0"/>
                <a:sym typeface="Trebuchet MS"/>
              </a:rPr>
              <a:t> </a:t>
            </a:r>
            <a:r>
              <a:rPr kumimoji="0" lang="ru-RU" sz="2800" b="1" i="0" u="none" strike="noStrike" kern="0" cap="none" spc="0" normalizeH="0" baseline="0" noProof="0" dirty="0" smtClean="0">
                <a:ln>
                  <a:noFill/>
                </a:ln>
                <a:solidFill>
                  <a:srgbClr val="0066CC"/>
                </a:solidFill>
                <a:effectLst/>
                <a:uLnTx/>
                <a:uFillTx/>
                <a:latin typeface="+mj-lt"/>
                <a:ea typeface="+mj-ea"/>
                <a:cs typeface="Times New Roman" panose="02020603050405020304" pitchFamily="18" charset="0"/>
              </a:rPr>
              <a:t>Основные изменения законодательства по специальным налоговым режимам</a:t>
            </a:r>
            <a:r>
              <a:rPr kumimoji="0" lang="ru-RU" sz="2800" b="1" i="0" u="none" strike="noStrike" kern="0" cap="none" spc="0" normalizeH="0" baseline="0" noProof="0" dirty="0" smtClean="0">
                <a:ln>
                  <a:noFill/>
                </a:ln>
                <a:solidFill>
                  <a:srgbClr val="0066CC"/>
                </a:solidFill>
                <a:effectLst/>
                <a:uLnTx/>
                <a:uFillTx/>
                <a:latin typeface="+mj-lt"/>
                <a:ea typeface="Trebuchet MS"/>
                <a:cs typeface="Times New Roman" panose="02020603050405020304" pitchFamily="18" charset="0"/>
                <a:sym typeface="Trebuchet MS"/>
              </a:rPr>
              <a:t/>
            </a:r>
            <a:br>
              <a:rPr kumimoji="0" lang="ru-RU" sz="2800" b="1" i="0" u="none" strike="noStrike" kern="0" cap="none" spc="0" normalizeH="0" baseline="0" noProof="0" dirty="0" smtClean="0">
                <a:ln>
                  <a:noFill/>
                </a:ln>
                <a:solidFill>
                  <a:srgbClr val="0066CC"/>
                </a:solidFill>
                <a:effectLst/>
                <a:uLnTx/>
                <a:uFillTx/>
                <a:latin typeface="+mj-lt"/>
                <a:ea typeface="Trebuchet MS"/>
                <a:cs typeface="Times New Roman" panose="02020603050405020304" pitchFamily="18" charset="0"/>
                <a:sym typeface="Trebuchet MS"/>
              </a:rPr>
            </a:br>
            <a:endParaRPr kumimoji="0" lang="ru-RU" sz="2800" b="1" i="0" u="none" strike="noStrike" kern="0" cap="none" spc="0" normalizeH="0" baseline="0" noProof="0" dirty="0">
              <a:ln>
                <a:noFill/>
              </a:ln>
              <a:solidFill>
                <a:srgbClr val="0066CC"/>
              </a:solidFill>
              <a:effectLst/>
              <a:uLnTx/>
              <a:uFillTx/>
              <a:latin typeface="+mj-lt"/>
              <a:ea typeface="+mj-ea"/>
              <a:cs typeface="+mj-cs"/>
            </a:endParaRPr>
          </a:p>
        </p:txBody>
      </p:sp>
      <p:sp>
        <p:nvSpPr>
          <p:cNvPr id="3" name="TextBox 2"/>
          <p:cNvSpPr txBox="1"/>
          <p:nvPr/>
        </p:nvSpPr>
        <p:spPr>
          <a:xfrm>
            <a:off x="705575" y="1404367"/>
            <a:ext cx="8352928" cy="5816977"/>
          </a:xfrm>
          <a:prstGeom prst="rect">
            <a:avLst/>
          </a:prstGeom>
          <a:noFill/>
        </p:spPr>
        <p:txBody>
          <a:bodyPr wrap="square" rtlCol="0">
            <a:spAutoFit/>
          </a:bodyPr>
          <a:lstStyle/>
          <a:p>
            <a:pPr algn="just"/>
            <a:r>
              <a:rPr lang="ru-RU" sz="2000" b="1" u="sng" dirty="0" smtClean="0">
                <a:latin typeface="+mn-lt"/>
              </a:rPr>
              <a:t>Законом Алтайского края от 27.11.2020 №89-ЗС </a:t>
            </a:r>
            <a:r>
              <a:rPr lang="ru-RU" sz="2000" dirty="0" smtClean="0">
                <a:latin typeface="+mn-lt"/>
              </a:rPr>
              <a:t>внесены изменения и дополнения в закон от </a:t>
            </a:r>
            <a:r>
              <a:rPr lang="ru-RU" sz="2000" dirty="0">
                <a:latin typeface="+mn-lt"/>
              </a:rPr>
              <a:t>3 июня 2016 года N 48-ЗС </a:t>
            </a:r>
            <a:r>
              <a:rPr lang="ru-RU" sz="2000" dirty="0" smtClean="0">
                <a:latin typeface="+mn-lt"/>
              </a:rPr>
              <a:t>«Об </a:t>
            </a:r>
            <a:r>
              <a:rPr lang="ru-RU" sz="2000" dirty="0">
                <a:latin typeface="+mn-lt"/>
              </a:rPr>
              <a:t>установлении налоговой ставки 0 процентов для налогоплательщиков - индивидуальных предпринимателей при применении упрощенной и (или) патентной системы налогообложения на территории Алтайского </a:t>
            </a:r>
            <a:r>
              <a:rPr lang="ru-RU" sz="2000" dirty="0" smtClean="0">
                <a:latin typeface="+mn-lt"/>
              </a:rPr>
              <a:t>края».</a:t>
            </a:r>
          </a:p>
          <a:p>
            <a:pPr algn="just"/>
            <a:r>
              <a:rPr lang="ru-RU" sz="2000" dirty="0" smtClean="0">
                <a:latin typeface="+mn-lt"/>
              </a:rPr>
              <a:t>Добавлены виды деятельности, при осуществлении которых применяется ставка в размере 0 процентов </a:t>
            </a:r>
            <a:r>
              <a:rPr lang="ru-RU" sz="2000" b="1" dirty="0" smtClean="0">
                <a:latin typeface="+mn-lt"/>
              </a:rPr>
              <a:t>по УСН</a:t>
            </a:r>
            <a:r>
              <a:rPr lang="ru-RU" sz="2000" dirty="0" smtClean="0">
                <a:latin typeface="+mn-lt"/>
              </a:rPr>
              <a:t>:</a:t>
            </a:r>
          </a:p>
          <a:p>
            <a:pPr algn="just"/>
            <a:r>
              <a:rPr lang="ru-RU" sz="2000" dirty="0" smtClean="0">
                <a:latin typeface="+mn-lt"/>
              </a:rPr>
              <a:t>-Производство </a:t>
            </a:r>
            <a:r>
              <a:rPr lang="ru-RU" sz="2000" dirty="0">
                <a:latin typeface="+mn-lt"/>
              </a:rPr>
              <a:t>одежды из </a:t>
            </a:r>
            <a:r>
              <a:rPr lang="ru-RU" sz="2000" dirty="0" smtClean="0">
                <a:latin typeface="+mn-lt"/>
              </a:rPr>
              <a:t>кожи;</a:t>
            </a:r>
            <a:endParaRPr lang="ru-RU" sz="2000" dirty="0">
              <a:latin typeface="+mn-lt"/>
            </a:endParaRPr>
          </a:p>
          <a:p>
            <a:pPr algn="just"/>
            <a:r>
              <a:rPr lang="ru-RU" sz="2000" dirty="0" smtClean="0">
                <a:latin typeface="+mn-lt"/>
              </a:rPr>
              <a:t>-Производство </a:t>
            </a:r>
            <a:r>
              <a:rPr lang="ru-RU" sz="2000" dirty="0">
                <a:latin typeface="+mn-lt"/>
              </a:rPr>
              <a:t>корзиночных и плетеных </a:t>
            </a:r>
            <a:r>
              <a:rPr lang="ru-RU" sz="2000" dirty="0" smtClean="0">
                <a:latin typeface="+mn-lt"/>
              </a:rPr>
              <a:t>изделий;</a:t>
            </a:r>
            <a:endParaRPr lang="ru-RU" sz="2000" dirty="0">
              <a:latin typeface="+mn-lt"/>
            </a:endParaRPr>
          </a:p>
          <a:p>
            <a:pPr algn="just"/>
            <a:r>
              <a:rPr lang="ru-RU" sz="2000" dirty="0" smtClean="0">
                <a:latin typeface="+mn-lt"/>
              </a:rPr>
              <a:t>-Ремонт </a:t>
            </a:r>
            <a:r>
              <a:rPr lang="ru-RU" sz="2000" dirty="0">
                <a:latin typeface="+mn-lt"/>
              </a:rPr>
              <a:t>прочих предметов личного потребления и бытовых </a:t>
            </a:r>
            <a:r>
              <a:rPr lang="ru-RU" sz="2000" dirty="0" smtClean="0">
                <a:latin typeface="+mn-lt"/>
              </a:rPr>
              <a:t>товаров;</a:t>
            </a:r>
            <a:endParaRPr lang="ru-RU" sz="2000" dirty="0">
              <a:latin typeface="+mn-lt"/>
            </a:endParaRPr>
          </a:p>
          <a:p>
            <a:pPr algn="just"/>
            <a:r>
              <a:rPr lang="ru-RU" sz="2000" dirty="0" smtClean="0">
                <a:latin typeface="+mn-lt"/>
              </a:rPr>
              <a:t>-Ремонт </a:t>
            </a:r>
            <a:r>
              <a:rPr lang="ru-RU" sz="2000" dirty="0">
                <a:latin typeface="+mn-lt"/>
              </a:rPr>
              <a:t>обуви и прочих изделий из </a:t>
            </a:r>
            <a:r>
              <a:rPr lang="ru-RU" sz="2000" dirty="0" smtClean="0">
                <a:latin typeface="+mn-lt"/>
              </a:rPr>
              <a:t>кожи;</a:t>
            </a:r>
            <a:endParaRPr lang="ru-RU" sz="2000" dirty="0">
              <a:latin typeface="+mn-lt"/>
            </a:endParaRPr>
          </a:p>
          <a:p>
            <a:pPr algn="just"/>
            <a:r>
              <a:rPr lang="ru-RU" sz="2000" dirty="0" smtClean="0">
                <a:latin typeface="+mn-lt"/>
              </a:rPr>
              <a:t>-Ремонт </a:t>
            </a:r>
            <a:r>
              <a:rPr lang="ru-RU" sz="2000" dirty="0">
                <a:latin typeface="+mn-lt"/>
              </a:rPr>
              <a:t>бытовых приборов, домашнего и садового </a:t>
            </a:r>
            <a:r>
              <a:rPr lang="ru-RU" sz="2000" dirty="0" smtClean="0">
                <a:latin typeface="+mn-lt"/>
              </a:rPr>
              <a:t>инвентаря;</a:t>
            </a:r>
            <a:endParaRPr lang="ru-RU" sz="2000" dirty="0">
              <a:latin typeface="+mn-lt"/>
            </a:endParaRPr>
          </a:p>
          <a:p>
            <a:pPr algn="just"/>
            <a:r>
              <a:rPr lang="ru-RU" sz="2000" dirty="0" smtClean="0">
                <a:latin typeface="+mn-lt"/>
              </a:rPr>
              <a:t>-Ремонт </a:t>
            </a:r>
            <a:r>
              <a:rPr lang="ru-RU" sz="2000" dirty="0">
                <a:latin typeface="+mn-lt"/>
              </a:rPr>
              <a:t>электронной бытовой </a:t>
            </a:r>
            <a:r>
              <a:rPr lang="ru-RU" sz="2000" dirty="0" smtClean="0">
                <a:latin typeface="+mn-lt"/>
              </a:rPr>
              <a:t>техники;</a:t>
            </a:r>
            <a:endParaRPr lang="ru-RU" sz="2000" dirty="0">
              <a:latin typeface="+mn-lt"/>
            </a:endParaRPr>
          </a:p>
          <a:p>
            <a:pPr algn="just"/>
            <a:r>
              <a:rPr lang="ru-RU" sz="2000" dirty="0" smtClean="0">
                <a:latin typeface="+mn-lt"/>
              </a:rPr>
              <a:t>-Ремонт часов;</a:t>
            </a:r>
            <a:endParaRPr lang="ru-RU" sz="2000" dirty="0">
              <a:latin typeface="+mn-lt"/>
            </a:endParaRPr>
          </a:p>
          <a:p>
            <a:pPr algn="just"/>
            <a:r>
              <a:rPr lang="ru-RU" sz="2000" dirty="0" smtClean="0">
                <a:latin typeface="+mn-lt"/>
              </a:rPr>
              <a:t>-Прокат </a:t>
            </a:r>
            <a:r>
              <a:rPr lang="ru-RU" sz="2000" dirty="0">
                <a:latin typeface="+mn-lt"/>
              </a:rPr>
              <a:t>и аренда прочих предметов личного пользования и хозяйственно-бытового </a:t>
            </a:r>
            <a:r>
              <a:rPr lang="ru-RU" sz="2000" dirty="0" smtClean="0">
                <a:latin typeface="+mn-lt"/>
              </a:rPr>
              <a:t>назначения;</a:t>
            </a:r>
            <a:endParaRPr lang="ru-RU" sz="2000" dirty="0">
              <a:latin typeface="+mn-lt"/>
            </a:endParaRPr>
          </a:p>
          <a:p>
            <a:pPr algn="just"/>
            <a:r>
              <a:rPr lang="ru-RU" sz="2000" dirty="0" smtClean="0">
                <a:latin typeface="+mn-lt"/>
              </a:rPr>
              <a:t>-Работы </a:t>
            </a:r>
            <a:r>
              <a:rPr lang="ru-RU" sz="2000" dirty="0">
                <a:latin typeface="+mn-lt"/>
              </a:rPr>
              <a:t>по ремонту и техническому обслуживанию бытовых отопительных котлов и </a:t>
            </a:r>
            <a:r>
              <a:rPr lang="ru-RU" sz="2000" dirty="0" smtClean="0">
                <a:latin typeface="+mn-lt"/>
              </a:rPr>
              <a:t>бойлеров;</a:t>
            </a:r>
            <a:endParaRPr lang="ru-RU" sz="2000" dirty="0">
              <a:latin typeface="+mn-lt"/>
            </a:endParaRPr>
          </a:p>
          <a:p>
            <a:pPr algn="just"/>
            <a:r>
              <a:rPr lang="ru-RU" sz="2000" dirty="0" smtClean="0">
                <a:latin typeface="+mn-lt"/>
              </a:rPr>
              <a:t>-Услуги </a:t>
            </a:r>
            <a:r>
              <a:rPr lang="ru-RU" sz="2000" dirty="0">
                <a:latin typeface="+mn-lt"/>
              </a:rPr>
              <a:t>по вспашке огородов, распиловке дров по индивидуальному заказу </a:t>
            </a:r>
            <a:r>
              <a:rPr lang="ru-RU" sz="2000" dirty="0" smtClean="0">
                <a:latin typeface="+mn-lt"/>
              </a:rPr>
              <a:t>населения.</a:t>
            </a:r>
            <a:endParaRPr lang="ru-RU" sz="2000" dirty="0">
              <a:latin typeface="+mn-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r="-2000"/>
          </a:stretch>
        </a:blipFill>
        <a:effectLst/>
      </p:bgPr>
    </p:bg>
    <p:spTree>
      <p:nvGrpSpPr>
        <p:cNvPr id="1" name=""/>
        <p:cNvGrpSpPr/>
        <p:nvPr/>
      </p:nvGrpSpPr>
      <p:grpSpPr>
        <a:xfrm>
          <a:off x="0" y="0"/>
          <a:ext cx="0" cy="0"/>
          <a:chOff x="0" y="0"/>
          <a:chExt cx="0" cy="0"/>
        </a:xfrm>
      </p:grpSpPr>
      <p:sp>
        <p:nvSpPr>
          <p:cNvPr id="2" name="Номер слайда 1"/>
          <p:cNvSpPr>
            <a:spLocks noGrp="1"/>
          </p:cNvSpPr>
          <p:nvPr>
            <p:ph type="sldNum" idx="10"/>
          </p:nvPr>
        </p:nvSpPr>
        <p:spPr/>
        <p:txBody>
          <a:bodyPr/>
          <a:lstStyle/>
          <a:p>
            <a:fld id="{94659349-CD98-41D6-BCB0-B8CF292C974F}" type="slidenum">
              <a:rPr lang="ru-RU" smtClean="0"/>
              <a:pPr/>
              <a:t>14</a:t>
            </a:fld>
            <a:endParaRPr lang="ru-RU"/>
          </a:p>
        </p:txBody>
      </p:sp>
      <p:sp>
        <p:nvSpPr>
          <p:cNvPr id="7" name="Объект 1"/>
          <p:cNvSpPr txBox="1">
            <a:spLocks/>
          </p:cNvSpPr>
          <p:nvPr/>
        </p:nvSpPr>
        <p:spPr>
          <a:xfrm>
            <a:off x="738188" y="1476375"/>
            <a:ext cx="9001000" cy="4032448"/>
          </a:xfrm>
          <a:prstGeom prst="rect">
            <a:avLst/>
          </a:prstGeom>
        </p:spPr>
        <p:txBody>
          <a:bodyPr>
            <a:noAutofit/>
          </a:bodyPr>
          <a:lstStyle/>
          <a:p>
            <a:pPr marL="342900" marR="0" lvl="0" indent="342900" algn="just" defTabSz="449263" rtl="0" eaLnBrk="1" fontAlgn="base" latinLnBrk="0" hangingPunct="1">
              <a:lnSpc>
                <a:spcPct val="107000"/>
              </a:lnSpc>
              <a:spcBef>
                <a:spcPts val="1425"/>
              </a:spcBef>
              <a:spcAft>
                <a:spcPts val="0"/>
              </a:spcAft>
              <a:buClr>
                <a:srgbClr val="000000"/>
              </a:buClr>
              <a:buSzPct val="100000"/>
              <a:buFont typeface="Times New Roman" pitchFamily="16" charset="0"/>
              <a:buNone/>
              <a:tabLst/>
              <a:defRPr/>
            </a:pPr>
            <a:endParaRPr kumimoji="0" lang="ru-RU" sz="2400" b="0" i="0" u="none" strike="noStrike" kern="0" cap="none" spc="0" normalizeH="0" baseline="0" noProof="0" dirty="0" smtClean="0">
              <a:ln>
                <a:noFill/>
              </a:ln>
              <a:solidFill>
                <a:schemeClr val="tx1"/>
              </a:solidFill>
              <a:effectLst/>
              <a:uLnTx/>
              <a:uFillTx/>
              <a:latin typeface="+mn-lt"/>
              <a:ea typeface="Calibri" panose="020F0502020204030204" pitchFamily="34" charset="0"/>
              <a:cs typeface="Times New Roman" panose="02020603050405020304" pitchFamily="18" charset="0"/>
            </a:endParaRPr>
          </a:p>
          <a:p>
            <a:pPr marL="342900" marR="0" lvl="0" indent="-342900" algn="l" defTabSz="449263" rtl="0" eaLnBrk="1" fontAlgn="base" latinLnBrk="0" hangingPunct="1">
              <a:lnSpc>
                <a:spcPct val="170000"/>
              </a:lnSpc>
              <a:spcBef>
                <a:spcPts val="0"/>
              </a:spcBef>
              <a:spcAft>
                <a:spcPts val="1200"/>
              </a:spcAft>
              <a:buClr>
                <a:srgbClr val="000000"/>
              </a:buClr>
              <a:buSzPct val="100000"/>
              <a:buFont typeface="Times New Roman" pitchFamily="16" charset="0"/>
              <a:buNone/>
              <a:tabLst/>
              <a:defRPr/>
            </a:pPr>
            <a:endParaRPr kumimoji="0" lang="ru-RU" sz="2400" b="0" i="0" u="none" strike="noStrike" kern="0" cap="none" spc="0" normalizeH="0" baseline="0" noProof="0" dirty="0" smtClean="0">
              <a:ln>
                <a:noFill/>
              </a:ln>
              <a:solidFill>
                <a:schemeClr val="tx1"/>
              </a:solidFill>
              <a:effectLst/>
              <a:uLnTx/>
              <a:uFillTx/>
              <a:latin typeface="+mn-lt"/>
              <a:ea typeface="+mn-ea"/>
              <a:cs typeface="Times New Roman" panose="02020603050405020304" pitchFamily="18" charset="0"/>
            </a:endParaRPr>
          </a:p>
          <a:p>
            <a:pPr marL="342900" marR="0" lvl="0" indent="-342900" algn="l" defTabSz="449263" rtl="0" eaLnBrk="1" fontAlgn="base" latinLnBrk="0" hangingPunct="1">
              <a:lnSpc>
                <a:spcPct val="83000"/>
              </a:lnSpc>
              <a:spcBef>
                <a:spcPts val="1425"/>
              </a:spcBef>
              <a:spcAft>
                <a:spcPct val="0"/>
              </a:spcAft>
              <a:buClr>
                <a:srgbClr val="000000"/>
              </a:buClr>
              <a:buSzPct val="100000"/>
              <a:buFont typeface="Times New Roman" pitchFamily="16" charset="0"/>
              <a:buNone/>
              <a:tabLst/>
              <a:defRPr/>
            </a:pPr>
            <a:endParaRPr kumimoji="0" lang="ru-RU" sz="2400" b="0" i="0" u="none" strike="noStrike" kern="0" cap="none" spc="0" normalizeH="0" baseline="0" noProof="0" dirty="0" smtClean="0">
              <a:ln>
                <a:noFill/>
              </a:ln>
              <a:solidFill>
                <a:srgbClr val="005AA9"/>
              </a:solidFill>
              <a:effectLst/>
              <a:uLnTx/>
              <a:uFillTx/>
              <a:latin typeface="+mn-lt"/>
              <a:ea typeface="+mn-ea"/>
              <a:cs typeface="+mn-cs"/>
            </a:endParaRPr>
          </a:p>
          <a:p>
            <a:pPr marL="342900" marR="0" lvl="0" indent="-342900" algn="l" defTabSz="449263" rtl="0" eaLnBrk="1" fontAlgn="base" latinLnBrk="0" hangingPunct="1">
              <a:lnSpc>
                <a:spcPct val="83000"/>
              </a:lnSpc>
              <a:spcBef>
                <a:spcPts val="1425"/>
              </a:spcBef>
              <a:spcAft>
                <a:spcPct val="0"/>
              </a:spcAft>
              <a:buClr>
                <a:srgbClr val="000000"/>
              </a:buClr>
              <a:buSzPct val="100000"/>
              <a:buFont typeface="Times New Roman" pitchFamily="16" charset="0"/>
              <a:buNone/>
              <a:tabLst/>
              <a:defRPr/>
            </a:pPr>
            <a:endParaRPr kumimoji="0" lang="ru-RU" sz="2400" b="0" i="0" u="none" strike="noStrike" kern="0" cap="none" spc="0" normalizeH="0" baseline="0" noProof="0" dirty="0" smtClean="0">
              <a:ln>
                <a:noFill/>
              </a:ln>
              <a:solidFill>
                <a:srgbClr val="005AA9"/>
              </a:solidFill>
              <a:effectLst/>
              <a:uLnTx/>
              <a:uFillTx/>
              <a:latin typeface="+mn-lt"/>
              <a:ea typeface="+mn-ea"/>
              <a:cs typeface="+mn-cs"/>
            </a:endParaRPr>
          </a:p>
          <a:p>
            <a:pPr marL="342900" marR="0" lvl="0" indent="-342900" algn="l" defTabSz="449263" rtl="0" eaLnBrk="1" fontAlgn="base" latinLnBrk="0" hangingPunct="1">
              <a:lnSpc>
                <a:spcPct val="83000"/>
              </a:lnSpc>
              <a:spcBef>
                <a:spcPts val="1425"/>
              </a:spcBef>
              <a:spcAft>
                <a:spcPct val="0"/>
              </a:spcAft>
              <a:buClr>
                <a:srgbClr val="000000"/>
              </a:buClr>
              <a:buSzPct val="100000"/>
              <a:buFont typeface="Times New Roman" pitchFamily="16" charset="0"/>
              <a:buNone/>
              <a:tabLst/>
              <a:defRPr/>
            </a:pPr>
            <a:endParaRPr kumimoji="0" lang="ru-RU" sz="2400" b="0" i="0" u="none" strike="noStrike" kern="0" cap="none" spc="0" normalizeH="0" baseline="0" noProof="0" dirty="0" smtClean="0">
              <a:ln>
                <a:noFill/>
              </a:ln>
              <a:solidFill>
                <a:srgbClr val="005AA9"/>
              </a:solidFill>
              <a:effectLst/>
              <a:uLnTx/>
              <a:uFillTx/>
              <a:latin typeface="+mn-lt"/>
              <a:ea typeface="+mn-ea"/>
              <a:cs typeface="+mn-cs"/>
            </a:endParaRPr>
          </a:p>
          <a:p>
            <a:pPr marL="342900" marR="0" lvl="0" indent="-342900" algn="l" defTabSz="449263" rtl="0" eaLnBrk="1" fontAlgn="base" latinLnBrk="0" hangingPunct="1">
              <a:lnSpc>
                <a:spcPct val="83000"/>
              </a:lnSpc>
              <a:spcBef>
                <a:spcPts val="1425"/>
              </a:spcBef>
              <a:spcAft>
                <a:spcPct val="0"/>
              </a:spcAft>
              <a:buClr>
                <a:srgbClr val="000000"/>
              </a:buClr>
              <a:buSzPct val="100000"/>
              <a:buFont typeface="Times New Roman" pitchFamily="16" charset="0"/>
              <a:buNone/>
              <a:tabLst/>
              <a:defRPr/>
            </a:pPr>
            <a:endParaRPr kumimoji="0" lang="ru-RU" sz="2400" b="0" i="0" u="none" strike="noStrike" kern="0" cap="none" spc="0" normalizeH="0" baseline="0" noProof="0" dirty="0">
              <a:ln>
                <a:noFill/>
              </a:ln>
              <a:solidFill>
                <a:srgbClr val="005AA9"/>
              </a:solidFill>
              <a:effectLst/>
              <a:uLnTx/>
              <a:uFillTx/>
              <a:latin typeface="+mn-lt"/>
              <a:ea typeface="+mn-ea"/>
              <a:cs typeface="+mn-cs"/>
            </a:endParaRPr>
          </a:p>
        </p:txBody>
      </p:sp>
      <p:sp>
        <p:nvSpPr>
          <p:cNvPr id="8" name="Заголовок 2"/>
          <p:cNvSpPr txBox="1">
            <a:spLocks/>
          </p:cNvSpPr>
          <p:nvPr/>
        </p:nvSpPr>
        <p:spPr>
          <a:xfrm>
            <a:off x="822634" y="501071"/>
            <a:ext cx="7853821" cy="695681"/>
          </a:xfrm>
          <a:prstGeom prst="rect">
            <a:avLst/>
          </a:prstGeom>
        </p:spPr>
        <p:txBody>
          <a:bodyPr>
            <a:noAutofit/>
          </a:bodyPr>
          <a:lstStyle/>
          <a:p>
            <a:pPr marL="0" marR="0" lvl="0" indent="0" algn="ctr" defTabSz="449263" rtl="0" eaLnBrk="1" fontAlgn="base" latinLnBrk="0" hangingPunct="1">
              <a:lnSpc>
                <a:spcPct val="83000"/>
              </a:lnSpc>
              <a:spcBef>
                <a:spcPct val="0"/>
              </a:spcBef>
              <a:spcAft>
                <a:spcPct val="0"/>
              </a:spcAft>
              <a:buClr>
                <a:srgbClr val="000000"/>
              </a:buClr>
              <a:buSzPct val="100000"/>
              <a:buFont typeface="Times New Roman" pitchFamily="16" charset="0"/>
              <a:buNone/>
              <a:tabLst/>
              <a:defRPr/>
            </a:pPr>
            <a:r>
              <a:rPr kumimoji="0" lang="ru-RU" sz="2800" b="1" i="0" u="none" strike="noStrike" kern="0" cap="none" spc="0" normalizeH="0" baseline="0" noProof="0" dirty="0" smtClean="0">
                <a:ln>
                  <a:noFill/>
                </a:ln>
                <a:solidFill>
                  <a:srgbClr val="0066CC"/>
                </a:solidFill>
                <a:effectLst/>
                <a:uLnTx/>
                <a:uFillTx/>
                <a:latin typeface="+mj-lt"/>
                <a:ea typeface="Trebuchet MS"/>
                <a:cs typeface="Times New Roman" panose="02020603050405020304" pitchFamily="18" charset="0"/>
                <a:sym typeface="Trebuchet MS"/>
              </a:rPr>
              <a:t> </a:t>
            </a:r>
            <a:r>
              <a:rPr kumimoji="0" lang="ru-RU" sz="2800" b="1" i="0" u="none" strike="noStrike" kern="0" cap="none" spc="0" normalizeH="0" baseline="0" noProof="0" dirty="0" smtClean="0">
                <a:ln>
                  <a:noFill/>
                </a:ln>
                <a:solidFill>
                  <a:srgbClr val="0066CC"/>
                </a:solidFill>
                <a:effectLst/>
                <a:uLnTx/>
                <a:uFillTx/>
                <a:latin typeface="+mj-lt"/>
                <a:ea typeface="+mj-ea"/>
                <a:cs typeface="Times New Roman" panose="02020603050405020304" pitchFamily="18" charset="0"/>
              </a:rPr>
              <a:t>Основные изменения законодательства по специальным налоговым режимам</a:t>
            </a:r>
            <a:r>
              <a:rPr kumimoji="0" lang="ru-RU" sz="2800" b="1" i="0" u="none" strike="noStrike" kern="0" cap="none" spc="0" normalizeH="0" baseline="0" noProof="0" dirty="0" smtClean="0">
                <a:ln>
                  <a:noFill/>
                </a:ln>
                <a:solidFill>
                  <a:srgbClr val="0066CC"/>
                </a:solidFill>
                <a:effectLst/>
                <a:uLnTx/>
                <a:uFillTx/>
                <a:latin typeface="+mj-lt"/>
                <a:ea typeface="Trebuchet MS"/>
                <a:cs typeface="Times New Roman" panose="02020603050405020304" pitchFamily="18" charset="0"/>
                <a:sym typeface="Trebuchet MS"/>
              </a:rPr>
              <a:t/>
            </a:r>
            <a:br>
              <a:rPr kumimoji="0" lang="ru-RU" sz="2800" b="1" i="0" u="none" strike="noStrike" kern="0" cap="none" spc="0" normalizeH="0" baseline="0" noProof="0" dirty="0" smtClean="0">
                <a:ln>
                  <a:noFill/>
                </a:ln>
                <a:solidFill>
                  <a:srgbClr val="0066CC"/>
                </a:solidFill>
                <a:effectLst/>
                <a:uLnTx/>
                <a:uFillTx/>
                <a:latin typeface="+mj-lt"/>
                <a:ea typeface="Trebuchet MS"/>
                <a:cs typeface="Times New Roman" panose="02020603050405020304" pitchFamily="18" charset="0"/>
                <a:sym typeface="Trebuchet MS"/>
              </a:rPr>
            </a:br>
            <a:endParaRPr kumimoji="0" lang="ru-RU" sz="2800" b="1" i="0" u="none" strike="noStrike" kern="0" cap="none" spc="0" normalizeH="0" baseline="0" noProof="0" dirty="0">
              <a:ln>
                <a:noFill/>
              </a:ln>
              <a:solidFill>
                <a:srgbClr val="0066CC"/>
              </a:solidFill>
              <a:effectLst/>
              <a:uLnTx/>
              <a:uFillTx/>
              <a:latin typeface="+mj-lt"/>
              <a:ea typeface="+mj-ea"/>
              <a:cs typeface="+mj-cs"/>
            </a:endParaRPr>
          </a:p>
        </p:txBody>
      </p:sp>
      <p:sp>
        <p:nvSpPr>
          <p:cNvPr id="3" name="TextBox 2"/>
          <p:cNvSpPr txBox="1"/>
          <p:nvPr/>
        </p:nvSpPr>
        <p:spPr>
          <a:xfrm>
            <a:off x="738188" y="1620391"/>
            <a:ext cx="8352928" cy="5588005"/>
          </a:xfrm>
          <a:prstGeom prst="rect">
            <a:avLst/>
          </a:prstGeom>
          <a:noFill/>
        </p:spPr>
        <p:txBody>
          <a:bodyPr wrap="square" rtlCol="0">
            <a:spAutoFit/>
          </a:bodyPr>
          <a:lstStyle/>
          <a:p>
            <a:pPr algn="just"/>
            <a:r>
              <a:rPr lang="ru-RU" sz="2000" b="1" dirty="0" smtClean="0">
                <a:latin typeface="+mn-lt"/>
              </a:rPr>
              <a:t>Законом Алтайского края от 27.11.2020 №89-ЗС </a:t>
            </a:r>
            <a:r>
              <a:rPr lang="ru-RU" sz="2000" dirty="0" smtClean="0">
                <a:latin typeface="+mn-lt"/>
              </a:rPr>
              <a:t>внесены изменения и дополнения в закон от </a:t>
            </a:r>
            <a:r>
              <a:rPr lang="ru-RU" sz="2000" dirty="0">
                <a:latin typeface="+mn-lt"/>
              </a:rPr>
              <a:t>3 июня 2016 года N 48-ЗС </a:t>
            </a:r>
            <a:r>
              <a:rPr lang="ru-RU" sz="2000" dirty="0" smtClean="0">
                <a:latin typeface="+mn-lt"/>
              </a:rPr>
              <a:t>«Об </a:t>
            </a:r>
            <a:r>
              <a:rPr lang="ru-RU" sz="2000" dirty="0">
                <a:latin typeface="+mn-lt"/>
              </a:rPr>
              <a:t>установлении налоговой ставки 0 процентов для налогоплательщиков - индивидуальных предпринимателей при применении упрощенной и (или) патентной системы налогообложения на территории Алтайского </a:t>
            </a:r>
            <a:r>
              <a:rPr lang="ru-RU" sz="2000" dirty="0" smtClean="0">
                <a:latin typeface="+mn-lt"/>
              </a:rPr>
              <a:t>края».</a:t>
            </a:r>
          </a:p>
          <a:p>
            <a:pPr algn="just"/>
            <a:endParaRPr lang="ru-RU" sz="2000" dirty="0" smtClean="0">
              <a:latin typeface="+mn-lt"/>
            </a:endParaRPr>
          </a:p>
          <a:p>
            <a:pPr algn="just"/>
            <a:r>
              <a:rPr lang="ru-RU" sz="2000" dirty="0" smtClean="0">
                <a:latin typeface="+mn-lt"/>
              </a:rPr>
              <a:t>Добавлены виды деятельности, при осуществлении которых применяется ставка в размере 0 процентов </a:t>
            </a:r>
            <a:r>
              <a:rPr lang="ru-RU" sz="2000" b="1" dirty="0" smtClean="0">
                <a:latin typeface="+mn-lt"/>
              </a:rPr>
              <a:t>по ПСН</a:t>
            </a:r>
            <a:r>
              <a:rPr lang="ru-RU" sz="2000" dirty="0" smtClean="0">
                <a:latin typeface="+mn-lt"/>
              </a:rPr>
              <a:t>:</a:t>
            </a:r>
          </a:p>
          <a:p>
            <a:pPr marL="285750" indent="-285750" algn="just">
              <a:buFontTx/>
              <a:buChar char="-"/>
            </a:pPr>
            <a:endParaRPr lang="ru-RU" sz="2000" dirty="0" smtClean="0">
              <a:latin typeface="+mn-lt"/>
            </a:endParaRPr>
          </a:p>
          <a:p>
            <a:pPr marL="285750" indent="-285750" algn="just">
              <a:buFontTx/>
              <a:buChar char="-"/>
            </a:pPr>
            <a:r>
              <a:rPr lang="ru-RU" sz="2000" dirty="0" smtClean="0">
                <a:latin typeface="+mn-lt"/>
              </a:rPr>
              <a:t>Ремонт</a:t>
            </a:r>
            <a:r>
              <a:rPr lang="ru-RU" sz="2000" dirty="0">
                <a:latin typeface="+mn-lt"/>
              </a:rPr>
              <a:t>, чистка, окраска и пошив </a:t>
            </a:r>
            <a:r>
              <a:rPr lang="ru-RU" sz="2000" dirty="0" smtClean="0">
                <a:latin typeface="+mn-lt"/>
              </a:rPr>
              <a:t>обуви;</a:t>
            </a:r>
          </a:p>
          <a:p>
            <a:pPr marL="285750" indent="-285750" algn="just">
              <a:buFontTx/>
              <a:buChar char="-"/>
            </a:pPr>
            <a:endParaRPr lang="ru-RU" sz="2000" dirty="0" smtClean="0">
              <a:latin typeface="+mn-lt"/>
            </a:endParaRPr>
          </a:p>
          <a:p>
            <a:pPr marL="285750" indent="-285750" algn="just">
              <a:buFontTx/>
              <a:buChar char="-"/>
            </a:pPr>
            <a:r>
              <a:rPr lang="ru-RU" sz="2000" dirty="0" smtClean="0">
                <a:latin typeface="+mn-lt"/>
              </a:rPr>
              <a:t>Ремонт </a:t>
            </a:r>
            <a:r>
              <a:rPr lang="ru-RU" sz="2000" dirty="0">
                <a:latin typeface="+mn-lt"/>
              </a:rPr>
              <a:t>электронной бытовой техники, бытовых приборов, часов, металлоизделий бытового и хозяйственного назначения, предметов и изделий из металла, изготовление готовых металлических изделий хозяйственного назначения по индивидуальному заказу </a:t>
            </a:r>
            <a:r>
              <a:rPr lang="ru-RU" sz="2000" dirty="0" smtClean="0">
                <a:latin typeface="+mn-lt"/>
              </a:rPr>
              <a:t>населения;</a:t>
            </a:r>
          </a:p>
          <a:p>
            <a:pPr marL="285750" indent="-285750" algn="just">
              <a:buFontTx/>
              <a:buChar char="-"/>
            </a:pPr>
            <a:endParaRPr lang="ru-RU" sz="2000" dirty="0" smtClean="0">
              <a:latin typeface="+mn-lt"/>
            </a:endParaRPr>
          </a:p>
          <a:p>
            <a:pPr marL="285750" indent="-285750" algn="just">
              <a:buFontTx/>
              <a:buChar char="-"/>
            </a:pPr>
            <a:r>
              <a:rPr lang="ru-RU" sz="2000" dirty="0" smtClean="0">
                <a:latin typeface="+mn-lt"/>
              </a:rPr>
              <a:t>Ремонт </a:t>
            </a:r>
            <a:r>
              <a:rPr lang="ru-RU" sz="2000" dirty="0">
                <a:latin typeface="+mn-lt"/>
              </a:rPr>
              <a:t>мебели и предметов домашнего </a:t>
            </a:r>
            <a:r>
              <a:rPr lang="ru-RU" sz="2000" dirty="0" smtClean="0">
                <a:latin typeface="+mn-lt"/>
              </a:rPr>
              <a:t>обихода.</a:t>
            </a:r>
          </a:p>
          <a:p>
            <a:pPr algn="just"/>
            <a:endParaRPr lang="ru-RU" sz="2000" dirty="0" smtClean="0">
              <a:latin typeface="+mn-lt"/>
            </a:endParaRPr>
          </a:p>
          <a:p>
            <a:pPr algn="just"/>
            <a:r>
              <a:rPr lang="ru-RU" sz="2400" b="1" u="sng" dirty="0" smtClean="0">
                <a:latin typeface="+mn-lt"/>
              </a:rPr>
              <a:t>Действия закона №89-ЗС  продлено до 1 января 2024 года.</a:t>
            </a:r>
          </a:p>
        </p:txBody>
      </p:sp>
    </p:spTree>
    <p:extLst>
      <p:ext uri="{BB962C8B-B14F-4D97-AF65-F5344CB8AC3E}">
        <p14:creationId xmlns:p14="http://schemas.microsoft.com/office/powerpoint/2010/main" val="3625716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2000" r="-2000"/>
          </a:stretch>
        </a:blipFill>
        <a:effectLst/>
      </p:bgPr>
    </p:bg>
    <p:spTree>
      <p:nvGrpSpPr>
        <p:cNvPr id="1" name=""/>
        <p:cNvGrpSpPr/>
        <p:nvPr/>
      </p:nvGrpSpPr>
      <p:grpSpPr>
        <a:xfrm>
          <a:off x="0" y="0"/>
          <a:ext cx="0" cy="0"/>
          <a:chOff x="0" y="0"/>
          <a:chExt cx="0" cy="0"/>
        </a:xfrm>
      </p:grpSpPr>
      <p:sp>
        <p:nvSpPr>
          <p:cNvPr id="3" name="Rectangle 4"/>
          <p:cNvSpPr txBox="1">
            <a:spLocks noChangeArrowheads="1"/>
          </p:cNvSpPr>
          <p:nvPr/>
        </p:nvSpPr>
        <p:spPr bwMode="auto">
          <a:xfrm>
            <a:off x="1746300" y="5220791"/>
            <a:ext cx="7772400" cy="792087"/>
          </a:xfrm>
          <a:prstGeom prst="rect">
            <a:avLst/>
          </a:prstGeom>
          <a:noFill/>
          <a:ln w="9525" cap="flat">
            <a:noFill/>
            <a:round/>
            <a:headEnd/>
            <a:tailEnd/>
          </a:ln>
          <a:effectLst/>
        </p:spPr>
        <p:txBody>
          <a:bodyPr vert="horz" wrap="square" lIns="104400" tIns="52200" rIns="104400" bIns="52200" numCol="1" anchor="ctr" anchorCtr="0" compatLnSpc="1">
            <a:prstTxWarp prst="textNoShape">
              <a:avLst/>
            </a:prstTxWarp>
          </a:bodyPr>
          <a:lstStyle/>
          <a:p>
            <a:pPr marL="0" marR="0" lvl="0" indent="0" algn="ctr" defTabSz="449263" rtl="0" eaLnBrk="1" fontAlgn="base" latinLnBrk="0" hangingPunct="1">
              <a:lnSpc>
                <a:spcPct val="83000"/>
              </a:lnSpc>
              <a:spcBef>
                <a:spcPct val="0"/>
              </a:spcBef>
              <a:spcAft>
                <a:spcPct val="0"/>
              </a:spcAft>
              <a:buClr>
                <a:srgbClr val="000000"/>
              </a:buClr>
              <a:buSzPct val="100000"/>
              <a:buFont typeface="Times New Roman" pitchFamily="16" charset="0"/>
              <a:buNone/>
              <a:tabLst/>
              <a:defRPr/>
            </a:pPr>
            <a:r>
              <a:rPr kumimoji="0" lang="ru-RU" sz="2400" b="1" i="0" u="none" strike="noStrike" kern="0" cap="none" spc="0" normalizeH="0" baseline="0" noProof="0" dirty="0" smtClean="0">
                <a:ln>
                  <a:noFill/>
                </a:ln>
                <a:solidFill>
                  <a:schemeClr val="bg1"/>
                </a:solidFill>
                <a:effectLst/>
                <a:uLnTx/>
                <a:uFillTx/>
                <a:latin typeface="+mj-lt"/>
                <a:ea typeface="+mj-ea"/>
                <a:cs typeface="+mj-cs"/>
              </a:rPr>
              <a:t>Спасибо за внимание!</a:t>
            </a:r>
          </a:p>
        </p:txBody>
      </p:sp>
      <p:sp>
        <p:nvSpPr>
          <p:cNvPr id="4" name="Rectangle 5"/>
          <p:cNvSpPr>
            <a:spLocks noChangeArrowheads="1"/>
          </p:cNvSpPr>
          <p:nvPr/>
        </p:nvSpPr>
        <p:spPr bwMode="auto">
          <a:xfrm>
            <a:off x="1026220" y="5076775"/>
            <a:ext cx="8207375" cy="1368152"/>
          </a:xfrm>
          <a:prstGeom prst="rect">
            <a:avLst/>
          </a:prstGeom>
          <a:noFill/>
          <a:ln w="9525">
            <a:noFill/>
            <a:miter lim="800000"/>
            <a:headEnd/>
            <a:tailEnd/>
          </a:ln>
        </p:spPr>
        <p:txBody>
          <a:bodyPr lIns="91431" tIns="45714" rIns="91431" bIns="45714"/>
          <a:lstStyle/>
          <a:p>
            <a:pPr algn="ctr" defTabSz="915988">
              <a:spcBef>
                <a:spcPct val="20000"/>
              </a:spcBef>
            </a:pPr>
            <a:endParaRPr lang="ru-RU" sz="2200" dirty="0">
              <a:solidFill>
                <a:schemeClr val="bg1"/>
              </a:solidFill>
              <a:latin typeface="PF Din Text Cond Pro Medium" pitchFamily="2" charset="0"/>
            </a:endParaRP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962025" y="552450"/>
            <a:ext cx="8580438" cy="1219200"/>
          </a:xfrm>
          <a:prstGeom prst="rect">
            <a:avLst/>
          </a:prstGeom>
          <a:noFill/>
          <a:ln w="9525" cap="flat">
            <a:noFill/>
            <a:round/>
            <a:headEnd/>
            <a:tailEnd/>
          </a:ln>
          <a:effectLst/>
        </p:spPr>
        <p:txBody>
          <a:bodyPr wrap="none" anchor="ctr"/>
          <a:lstStyle/>
          <a:p>
            <a:endParaRPr lang="ru-RU"/>
          </a:p>
        </p:txBody>
      </p:sp>
      <p:sp>
        <p:nvSpPr>
          <p:cNvPr id="7171" name="Text Box 3"/>
          <p:cNvSpPr txBox="1">
            <a:spLocks noChangeArrowheads="1"/>
          </p:cNvSpPr>
          <p:nvPr/>
        </p:nvSpPr>
        <p:spPr bwMode="auto">
          <a:xfrm>
            <a:off x="9734550" y="6661150"/>
            <a:ext cx="723900" cy="696913"/>
          </a:xfrm>
          <a:prstGeom prst="rect">
            <a:avLst/>
          </a:prstGeom>
          <a:noFill/>
          <a:ln w="9525" cap="flat">
            <a:noFill/>
            <a:round/>
            <a:headEnd/>
            <a:tailEnd/>
          </a:ln>
          <a:effectLst/>
        </p:spPr>
        <p:txBody>
          <a:bodyPr lIns="104400" tIns="52200" rIns="104400" bIns="52200" anchor="ctr"/>
          <a:lstStyle/>
          <a:p>
            <a:pPr algn="ctr" hangingPunct="1">
              <a:lnSpc>
                <a:spcPts val="2400"/>
              </a:lnSpc>
              <a:tabLst>
                <a:tab pos="449263" algn="l"/>
              </a:tabLst>
            </a:pPr>
            <a:fld id="{0139ECD6-A8B5-4083-B216-18A968B92452}" type="slidenum">
              <a:rPr lang="ru-RU" sz="2700">
                <a:solidFill>
                  <a:srgbClr val="FFFFFF"/>
                </a:solidFill>
                <a:latin typeface="Calibri" charset="0"/>
                <a:cs typeface="Segoe UI" charset="0"/>
              </a:rPr>
              <a:pPr algn="ctr" hangingPunct="1">
                <a:lnSpc>
                  <a:spcPts val="2400"/>
                </a:lnSpc>
                <a:tabLst>
                  <a:tab pos="449263" algn="l"/>
                </a:tabLst>
              </a:pPr>
              <a:t>2</a:t>
            </a:fld>
            <a:endParaRPr lang="ru-RU" sz="2700">
              <a:solidFill>
                <a:srgbClr val="FFFFFF"/>
              </a:solidFill>
              <a:latin typeface="Calibri" charset="0"/>
              <a:cs typeface="Segoe UI" charset="0"/>
            </a:endParaRPr>
          </a:p>
        </p:txBody>
      </p:sp>
      <p:sp>
        <p:nvSpPr>
          <p:cNvPr id="7" name="Номер слайда 6"/>
          <p:cNvSpPr>
            <a:spLocks noGrp="1"/>
          </p:cNvSpPr>
          <p:nvPr>
            <p:ph type="sldNum" idx="10"/>
          </p:nvPr>
        </p:nvSpPr>
        <p:spPr/>
        <p:txBody>
          <a:bodyPr/>
          <a:lstStyle/>
          <a:p>
            <a:fld id="{94659349-CD98-41D6-BCB0-B8CF292C974F}" type="slidenum">
              <a:rPr lang="ru-RU" smtClean="0"/>
              <a:pPr/>
              <a:t>2</a:t>
            </a:fld>
            <a:endParaRPr lang="ru-RU"/>
          </a:p>
        </p:txBody>
      </p:sp>
      <p:sp>
        <p:nvSpPr>
          <p:cNvPr id="8" name="Объект 1"/>
          <p:cNvSpPr txBox="1">
            <a:spLocks/>
          </p:cNvSpPr>
          <p:nvPr/>
        </p:nvSpPr>
        <p:spPr>
          <a:xfrm>
            <a:off x="882204" y="1476375"/>
            <a:ext cx="8928992" cy="5616624"/>
          </a:xfrm>
          <a:prstGeom prst="rect">
            <a:avLst/>
          </a:prstGeom>
        </p:spPr>
        <p:txBody>
          <a:bodyPr>
            <a:noAutofit/>
          </a:bodyPr>
          <a:lstStyle/>
          <a:p>
            <a:pPr algn="just"/>
            <a:r>
              <a:rPr kumimoji="0" lang="ru-RU" sz="2400" b="1" i="0" u="none" strike="noStrike" kern="0" cap="none" spc="0" normalizeH="0" baseline="0" noProof="0" dirty="0" smtClean="0">
                <a:ln>
                  <a:noFill/>
                </a:ln>
                <a:solidFill>
                  <a:srgbClr val="FF0000"/>
                </a:solidFill>
                <a:effectLst/>
                <a:uLnTx/>
                <a:uFillTx/>
                <a:latin typeface="+mn-lt"/>
                <a:ea typeface="Trebuchet MS"/>
                <a:cs typeface="Times New Roman" panose="02020603050405020304" pitchFamily="18" charset="0"/>
                <a:sym typeface="Trebuchet MS"/>
              </a:rPr>
              <a:t>С 1 января 2021 года отменена</a:t>
            </a:r>
            <a:r>
              <a:rPr kumimoji="0" lang="ru-RU" sz="2400" b="1" i="0" u="none" strike="noStrike" kern="0" cap="none" spc="0" normalizeH="0" noProof="0" dirty="0" smtClean="0">
                <a:ln>
                  <a:noFill/>
                </a:ln>
                <a:solidFill>
                  <a:srgbClr val="FF0000"/>
                </a:solidFill>
                <a:effectLst/>
                <a:uLnTx/>
                <a:uFillTx/>
                <a:latin typeface="+mn-lt"/>
                <a:ea typeface="Trebuchet MS"/>
                <a:cs typeface="Times New Roman" panose="02020603050405020304" pitchFamily="18" charset="0"/>
                <a:sym typeface="Trebuchet MS"/>
              </a:rPr>
              <a:t> система налогообложения в виде единого налога на вмененный доход  (ЕНВД). </a:t>
            </a:r>
            <a:r>
              <a:rPr lang="ru-RU" sz="2400" b="1" dirty="0">
                <a:solidFill>
                  <a:srgbClr val="FF0000"/>
                </a:solidFill>
                <a:latin typeface="+mn-lt"/>
              </a:rPr>
              <a:t>Федеральный </a:t>
            </a:r>
            <a:r>
              <a:rPr lang="ru-RU" sz="2400" b="1" dirty="0" smtClean="0">
                <a:solidFill>
                  <a:srgbClr val="FF0000"/>
                </a:solidFill>
                <a:latin typeface="+mn-lt"/>
              </a:rPr>
              <a:t>закон от 29.06.2012 №97-ФЗ.</a:t>
            </a:r>
            <a:endParaRPr lang="ru-RU" sz="2400" b="1" dirty="0">
              <a:solidFill>
                <a:srgbClr val="FF0000"/>
              </a:solidFill>
              <a:latin typeface="+mn-lt"/>
              <a:hlinkClick r:id="rId3"/>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ru-RU" sz="2800" b="1" u="sng" kern="0" dirty="0" smtClean="0">
                <a:latin typeface="+mn-lt"/>
                <a:ea typeface="+mn-ea"/>
                <a:cs typeface="Times New Roman" panose="02020603050405020304" pitchFamily="18" charset="0"/>
              </a:rPr>
              <a:t>Упрощенная система налогообложения.</a:t>
            </a:r>
          </a:p>
          <a:p>
            <a:pPr marL="88900" indent="-88900" hangingPunct="1">
              <a:lnSpc>
                <a:spcPct val="100000"/>
              </a:lnSpc>
              <a:spcBef>
                <a:spcPts val="600"/>
              </a:spcBef>
              <a:defRPr/>
            </a:pPr>
            <a:r>
              <a:rPr lang="ru-RU" b="1" u="sng" dirty="0" smtClean="0">
                <a:latin typeface="+mn-lt"/>
              </a:rPr>
              <a:t>Федеральным Законом от 31</a:t>
            </a:r>
            <a:r>
              <a:rPr lang="ru-RU" b="1" u="sng" dirty="0">
                <a:latin typeface="+mn-lt"/>
              </a:rPr>
              <a:t> июля 2020 года N </a:t>
            </a:r>
            <a:r>
              <a:rPr lang="ru-RU" b="1" u="sng" dirty="0" smtClean="0">
                <a:latin typeface="+mn-lt"/>
              </a:rPr>
              <a:t>266-ФЗ</a:t>
            </a:r>
            <a:r>
              <a:rPr lang="ru-RU" dirty="0" smtClean="0">
                <a:latin typeface="+mn-lt"/>
              </a:rPr>
              <a:t> в главу 26.2 НК РФ внесены изменения:</a:t>
            </a:r>
          </a:p>
          <a:p>
            <a:pPr marL="88900" indent="-88900" hangingPunct="1">
              <a:lnSpc>
                <a:spcPct val="100000"/>
              </a:lnSpc>
              <a:spcBef>
                <a:spcPts val="600"/>
              </a:spcBef>
              <a:defRPr/>
            </a:pPr>
            <a:r>
              <a:rPr lang="ru-RU" smtClean="0">
                <a:latin typeface="+mn-lt"/>
              </a:rPr>
              <a:t>- </a:t>
            </a:r>
            <a:r>
              <a:rPr lang="ru-RU" b="1" smtClean="0">
                <a:latin typeface="+mn-lt"/>
              </a:rPr>
              <a:t>пункт 4 статьи </a:t>
            </a:r>
            <a:r>
              <a:rPr lang="ru-RU" b="1" dirty="0" smtClean="0">
                <a:latin typeface="+mn-lt"/>
              </a:rPr>
              <a:t>346.13 </a:t>
            </a:r>
            <a:r>
              <a:rPr lang="ru-RU" dirty="0" smtClean="0">
                <a:latin typeface="+mn-lt"/>
              </a:rPr>
              <a:t>изложен в следующей редакции: </a:t>
            </a:r>
          </a:p>
          <a:p>
            <a:pPr algn="just" hangingPunct="1">
              <a:lnSpc>
                <a:spcPct val="100000"/>
              </a:lnSpc>
              <a:spcBef>
                <a:spcPts val="600"/>
              </a:spcBef>
              <a:defRPr/>
            </a:pPr>
            <a:r>
              <a:rPr lang="ru-RU" dirty="0">
                <a:latin typeface="+mn-lt"/>
              </a:rPr>
              <a:t>Если по итогам отчетного (налогового) периода доходы налогоплательщика, определяемые в соответствии со статьей 346.15 и с подпунктами 1 и 3 пункта 1 статьи 346.25 </a:t>
            </a:r>
            <a:r>
              <a:rPr lang="ru-RU" dirty="0" smtClean="0">
                <a:latin typeface="+mn-lt"/>
              </a:rPr>
              <a:t>Кодекса</a:t>
            </a:r>
            <a:r>
              <a:rPr lang="ru-RU" dirty="0">
                <a:latin typeface="+mn-lt"/>
              </a:rPr>
              <a:t>, превысили 200 млн. рублей, и (или) в течение отчетного (налогового) периода допущено несоответствие требованиям, установленным подпунктами 1 - 11, 13, 14 и 16 - 21 пункта 3, пунктом 4 статьи 346.12 и пунктом 3 статьи 346.14 </a:t>
            </a:r>
            <a:r>
              <a:rPr lang="ru-RU" dirty="0" smtClean="0">
                <a:latin typeface="+mn-lt"/>
              </a:rPr>
              <a:t>Кодекса</a:t>
            </a:r>
            <a:r>
              <a:rPr lang="ru-RU" dirty="0">
                <a:latin typeface="+mn-lt"/>
              </a:rPr>
              <a:t>, и (или) средняя численность работников налогоплательщика превысила ограничение, установленное подпунктом 15 пункта 3 статьи 346.12 </a:t>
            </a:r>
            <a:r>
              <a:rPr lang="ru-RU" dirty="0" smtClean="0">
                <a:latin typeface="+mn-lt"/>
              </a:rPr>
              <a:t>Кодекса</a:t>
            </a:r>
            <a:r>
              <a:rPr lang="ru-RU" dirty="0">
                <a:latin typeface="+mn-lt"/>
              </a:rPr>
              <a:t>, более чем на 30 человек, такой налогоплательщик считается утратившим право на применение упрощенной системы налогообложения с начала того квартала, в котором допущены указанные превышения доходов налогоплательщика и (или) средней численности его работников и (или) несоответствие указанным </a:t>
            </a:r>
            <a:r>
              <a:rPr lang="ru-RU" dirty="0" smtClean="0">
                <a:latin typeface="+mn-lt"/>
              </a:rPr>
              <a:t>требованиям.</a:t>
            </a:r>
            <a:endParaRPr lang="ru-RU" dirty="0">
              <a:latin typeface="+mn-lt"/>
            </a:endParaRPr>
          </a:p>
          <a:p>
            <a:pPr hangingPunct="1">
              <a:lnSpc>
                <a:spcPct val="100000"/>
              </a:lnSpc>
              <a:spcBef>
                <a:spcPts val="600"/>
              </a:spcBef>
              <a:defRPr/>
            </a:pPr>
            <a:endParaRPr lang="ru-RU" sz="2000" b="1" dirty="0">
              <a:latin typeface="+mj-lt"/>
              <a:hlinkClick r:id="rId4"/>
            </a:endParaRPr>
          </a:p>
          <a:p>
            <a:pPr marL="88900" indent="-88900" hangingPunct="1">
              <a:lnSpc>
                <a:spcPct val="100000"/>
              </a:lnSpc>
              <a:spcBef>
                <a:spcPts val="600"/>
              </a:spcBef>
              <a:defRPr/>
            </a:pPr>
            <a:endParaRPr lang="ru-RU" sz="2000" dirty="0">
              <a:latin typeface="+mn-l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ru-RU" sz="2000" kern="0" dirty="0">
              <a:latin typeface="+mn-lt"/>
              <a:ea typeface="+mn-ea"/>
              <a:cs typeface="Times New Roman" panose="02020603050405020304" pitchFamily="18"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ru-RU" sz="2000" b="0" i="0" u="none" strike="noStrike" kern="0" cap="none" spc="0" normalizeH="0" baseline="0" noProof="0" dirty="0" smtClean="0">
              <a:ln>
                <a:noFill/>
              </a:ln>
              <a:solidFill>
                <a:srgbClr val="FF0000"/>
              </a:solidFill>
              <a:effectLst/>
              <a:uLnTx/>
              <a:uFillTx/>
              <a:latin typeface="+mn-lt"/>
              <a:ea typeface="+mn-ea"/>
              <a:cs typeface="Times New Roman" panose="02020603050405020304" pitchFamily="18"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ru-RU" sz="1600" b="0" i="0" u="none" strike="noStrike" kern="0" cap="none" spc="0" normalizeH="0" baseline="0" noProof="0" dirty="0">
              <a:ln>
                <a:noFill/>
              </a:ln>
              <a:solidFill>
                <a:srgbClr val="005AA9"/>
              </a:solidFill>
              <a:effectLst/>
              <a:uLnTx/>
              <a:uFillTx/>
              <a:latin typeface="+mn-lt"/>
              <a:ea typeface="+mn-ea"/>
              <a:cs typeface="+mn-cs"/>
            </a:endParaRPr>
          </a:p>
        </p:txBody>
      </p:sp>
      <p:sp>
        <p:nvSpPr>
          <p:cNvPr id="9" name="Заголовок 2"/>
          <p:cNvSpPr txBox="1">
            <a:spLocks/>
          </p:cNvSpPr>
          <p:nvPr/>
        </p:nvSpPr>
        <p:spPr>
          <a:xfrm>
            <a:off x="882204" y="684287"/>
            <a:ext cx="8852346" cy="864096"/>
          </a:xfrm>
          <a:prstGeom prst="rect">
            <a:avLst/>
          </a:prstGeom>
        </p:spPr>
        <p:txBody>
          <a:bodyPr>
            <a:normAutofit/>
          </a:bodyPr>
          <a:lstStyle/>
          <a:p>
            <a:pPr marL="0" marR="0" lvl="0" indent="0" algn="ctr" defTabSz="449263" rtl="0" eaLnBrk="1" fontAlgn="base" latinLnBrk="0" hangingPunct="1">
              <a:lnSpc>
                <a:spcPct val="83000"/>
              </a:lnSpc>
              <a:spcBef>
                <a:spcPct val="0"/>
              </a:spcBef>
              <a:spcAft>
                <a:spcPct val="0"/>
              </a:spcAft>
              <a:buClr>
                <a:srgbClr val="000000"/>
              </a:buClr>
              <a:buSzPct val="100000"/>
              <a:buFont typeface="Times New Roman" pitchFamily="16" charset="0"/>
              <a:buNone/>
              <a:tabLst/>
              <a:defRPr/>
            </a:pPr>
            <a:r>
              <a:rPr kumimoji="0" lang="ru-RU" sz="2400" b="0" i="0" u="none" strike="noStrike" kern="0" cap="none" spc="0" normalizeH="0" baseline="0" noProof="0" dirty="0" smtClean="0">
                <a:ln>
                  <a:noFill/>
                </a:ln>
                <a:solidFill>
                  <a:srgbClr val="0033CC"/>
                </a:solidFill>
                <a:effectLst/>
                <a:uLnTx/>
                <a:uFillTx/>
                <a:latin typeface="+mj-lt"/>
                <a:ea typeface="Trebuchet MS"/>
                <a:cs typeface="Times New Roman" panose="02020603050405020304" pitchFamily="18" charset="0"/>
                <a:sym typeface="Trebuchet MS"/>
              </a:rPr>
              <a:t> </a:t>
            </a:r>
            <a:r>
              <a:rPr kumimoji="0" lang="ru-RU" sz="2800" b="1" i="0" u="none" strike="noStrike" kern="0" cap="all" spc="0" normalizeH="0" noProof="0" dirty="0" smtClean="0">
                <a:ln>
                  <a:noFill/>
                </a:ln>
                <a:solidFill>
                  <a:srgbClr val="0066CC"/>
                </a:solidFill>
                <a:effectLst/>
                <a:uLnTx/>
                <a:uFillTx/>
                <a:latin typeface="+mj-lt"/>
                <a:ea typeface="+mj-ea"/>
                <a:cs typeface="Times New Roman" panose="02020603050405020304" pitchFamily="18" charset="0"/>
              </a:rPr>
              <a:t>Основные изменения законодательства по специальным налоговым режимам (УСН)</a:t>
            </a:r>
            <a:endParaRPr kumimoji="0" lang="ru-RU" sz="2800" b="1" i="0" u="none" strike="noStrike" kern="0" cap="all" spc="0" normalizeH="0" noProof="0" dirty="0">
              <a:ln>
                <a:noFill/>
              </a:ln>
              <a:solidFill>
                <a:srgbClr val="0066CC"/>
              </a:solidFill>
              <a:effectLst/>
              <a:uLnTx/>
              <a:uFillTx/>
              <a:latin typeface="+mj-lt"/>
              <a:ea typeface="+mj-ea"/>
              <a:cs typeface="+mj-cs"/>
            </a:endParaRP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4212" y="540271"/>
            <a:ext cx="8559800" cy="1008434"/>
          </a:xfrm>
        </p:spPr>
        <p:txBody>
          <a:bodyPr/>
          <a:lstStyle/>
          <a:p>
            <a:pPr algn="ctr"/>
            <a:r>
              <a:rPr lang="ru-RU" sz="2800" b="1" dirty="0" smtClean="0">
                <a:solidFill>
                  <a:srgbClr val="0066CC"/>
                </a:solidFill>
                <a:cs typeface="Times New Roman" panose="02020603050405020304" pitchFamily="18" charset="0"/>
              </a:rPr>
              <a:t>Основные изменения законодательства по специальным налоговым режимам (УСН)</a:t>
            </a:r>
            <a:endParaRPr lang="ru-RU" sz="2800" b="1" dirty="0">
              <a:solidFill>
                <a:srgbClr val="0066CC"/>
              </a:solidFill>
            </a:endParaRPr>
          </a:p>
        </p:txBody>
      </p:sp>
      <p:sp>
        <p:nvSpPr>
          <p:cNvPr id="4" name="Номер слайда 3"/>
          <p:cNvSpPr>
            <a:spLocks noGrp="1"/>
          </p:cNvSpPr>
          <p:nvPr>
            <p:ph type="sldNum" idx="10"/>
          </p:nvPr>
        </p:nvSpPr>
        <p:spPr>
          <a:xfrm>
            <a:off x="9811196" y="6887404"/>
            <a:ext cx="576064" cy="349612"/>
          </a:xfrm>
          <a:prstGeom prst="rect">
            <a:avLst/>
          </a:prstGeom>
        </p:spPr>
        <p:txBody>
          <a:bodyPr lIns="104306" tIns="52153" rIns="104306" bIns="52153"/>
          <a:lstStyle/>
          <a:p>
            <a:pPr algn="ctr">
              <a:defRPr/>
            </a:pPr>
            <a:fld id="{89F613FB-7F27-482F-8FB8-322ABCB8E615}" type="slidenum">
              <a:rPr lang="ru-RU" smtClean="0">
                <a:solidFill>
                  <a:schemeClr val="bg1"/>
                </a:solidFill>
              </a:rPr>
              <a:pPr algn="ctr">
                <a:defRPr/>
              </a:pPr>
              <a:t>3</a:t>
            </a:fld>
            <a:endParaRPr lang="ru-RU" dirty="0">
              <a:solidFill>
                <a:schemeClr val="bg1"/>
              </a:solidFill>
            </a:endParaRPr>
          </a:p>
        </p:txBody>
      </p:sp>
      <p:sp>
        <p:nvSpPr>
          <p:cNvPr id="22" name="Прямоугольник 21"/>
          <p:cNvSpPr/>
          <p:nvPr/>
        </p:nvSpPr>
        <p:spPr>
          <a:xfrm>
            <a:off x="882204" y="1692399"/>
            <a:ext cx="8784976" cy="4099584"/>
          </a:xfrm>
          <a:prstGeom prst="rect">
            <a:avLst/>
          </a:prstGeom>
        </p:spPr>
        <p:txBody>
          <a:bodyPr wrap="square">
            <a:spAutoFit/>
          </a:bodyPr>
          <a:lstStyle/>
          <a:p>
            <a:pPr marL="6350" indent="-6350" algn="just">
              <a:buFontTx/>
              <a:buChar char="-"/>
            </a:pPr>
            <a:r>
              <a:rPr lang="ru-RU" sz="2000" b="1" u="sng" dirty="0" smtClean="0">
                <a:latin typeface="+mn-lt"/>
              </a:rPr>
              <a:t>Изменен пункт 4.1. статьи 346.13  </a:t>
            </a:r>
            <a:r>
              <a:rPr lang="ru-RU" sz="2000" dirty="0" smtClean="0">
                <a:latin typeface="+mn-lt"/>
              </a:rPr>
              <a:t>«Если </a:t>
            </a:r>
            <a:r>
              <a:rPr lang="ru-RU" sz="2000" dirty="0">
                <a:latin typeface="+mn-lt"/>
              </a:rPr>
              <a:t>по итогам отчетного (налогового) периода доходы налогоплательщика</a:t>
            </a:r>
            <a:r>
              <a:rPr lang="ru-RU" sz="2000" dirty="0" smtClean="0">
                <a:latin typeface="+mn-lt"/>
              </a:rPr>
              <a:t>, </a:t>
            </a:r>
            <a:r>
              <a:rPr lang="ru-RU" sz="2000" dirty="0">
                <a:latin typeface="+mn-lt"/>
              </a:rPr>
              <a:t>не превысили 200 млн. рублей, в течение отчетного (налогового) периода не было допущено несоответствие требованиям, установленным подпунктами 1 - 11, 13, 14 и 16 - 21 пункта 3, пунктом 4 статьи 346.12 и пунктом 3 статьи 346.14 </a:t>
            </a:r>
            <a:r>
              <a:rPr lang="ru-RU" sz="2000" dirty="0" smtClean="0">
                <a:latin typeface="+mn-lt"/>
              </a:rPr>
              <a:t>Кодекса</a:t>
            </a:r>
            <a:r>
              <a:rPr lang="ru-RU" sz="2000" dirty="0">
                <a:latin typeface="+mn-lt"/>
              </a:rPr>
              <a:t>, и средняя численность работников налогоплательщика не превысила ограничение, установленное подпунктом 15 пункта 3 статьи 346.12 </a:t>
            </a:r>
            <a:r>
              <a:rPr lang="ru-RU" sz="2000" dirty="0" smtClean="0">
                <a:latin typeface="+mn-lt"/>
              </a:rPr>
              <a:t>Кодекса</a:t>
            </a:r>
            <a:r>
              <a:rPr lang="ru-RU" sz="2000" dirty="0">
                <a:latin typeface="+mn-lt"/>
              </a:rPr>
              <a:t>, более чем на 30 человек, такой налогоплательщик вправе продолжать применение упрощенной системы налогообложения в следующем налоговом периоде</a:t>
            </a:r>
            <a:r>
              <a:rPr lang="ru-RU" sz="2000" dirty="0" smtClean="0">
                <a:latin typeface="+mn-lt"/>
              </a:rPr>
              <a:t>.»</a:t>
            </a:r>
          </a:p>
          <a:p>
            <a:pPr marL="6350" indent="-6350" algn="just">
              <a:buFontTx/>
              <a:buChar char="-"/>
            </a:pPr>
            <a:endParaRPr lang="ru-RU" sz="2000" dirty="0" smtClean="0">
              <a:latin typeface="+mn-lt"/>
            </a:endParaRPr>
          </a:p>
          <a:p>
            <a:pPr marL="6350" indent="-6350" algn="just">
              <a:buFontTx/>
              <a:buChar char="-"/>
            </a:pPr>
            <a:r>
              <a:rPr lang="ru-RU" sz="2000" b="1" u="sng" dirty="0" smtClean="0">
                <a:latin typeface="+mn-lt"/>
              </a:rPr>
              <a:t>Пункт 2 статьи 346.18  дополнен абзацем </a:t>
            </a:r>
            <a:r>
              <a:rPr lang="ru-RU" sz="2000" dirty="0" smtClean="0">
                <a:latin typeface="+mn-lt"/>
              </a:rPr>
              <a:t>:  </a:t>
            </a:r>
            <a:r>
              <a:rPr lang="ru-RU" sz="2000" b="1" dirty="0" smtClean="0"/>
              <a:t>«</a:t>
            </a:r>
            <a:r>
              <a:rPr lang="ru-RU" sz="2000" dirty="0" smtClean="0">
                <a:latin typeface="+mj-lt"/>
              </a:rPr>
              <a:t>Если </a:t>
            </a:r>
            <a:r>
              <a:rPr lang="ru-RU" sz="2000" dirty="0">
                <a:latin typeface="+mj-lt"/>
              </a:rPr>
              <a:t>по итогам отчетного (налогового) периода сумма расходов превышает сумму доходов, то применительно к этому отчетному (налоговому) периоду налоговая база принимается равной нулю</a:t>
            </a:r>
            <a:r>
              <a:rPr lang="ru-RU" sz="2000" dirty="0" smtClean="0">
                <a:latin typeface="+mj-lt"/>
              </a:rPr>
              <a:t>.»</a:t>
            </a:r>
            <a:endParaRPr lang="ru-RU" sz="1600" dirty="0">
              <a:latin typeface="+mn-lt"/>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4212" y="540271"/>
            <a:ext cx="8559800" cy="1008434"/>
          </a:xfrm>
        </p:spPr>
        <p:txBody>
          <a:bodyPr/>
          <a:lstStyle/>
          <a:p>
            <a:pPr algn="ctr"/>
            <a:r>
              <a:rPr lang="ru-RU" sz="2800" b="1" dirty="0" smtClean="0">
                <a:solidFill>
                  <a:srgbClr val="0066CC"/>
                </a:solidFill>
                <a:cs typeface="Times New Roman" panose="02020603050405020304" pitchFamily="18" charset="0"/>
              </a:rPr>
              <a:t>Основные изменения законодательства по специальным налоговым режимам (УСН)</a:t>
            </a:r>
            <a:endParaRPr lang="ru-RU" sz="2800" b="1" dirty="0">
              <a:solidFill>
                <a:srgbClr val="0066CC"/>
              </a:solidFill>
            </a:endParaRPr>
          </a:p>
        </p:txBody>
      </p:sp>
      <p:sp>
        <p:nvSpPr>
          <p:cNvPr id="4" name="Номер слайда 3"/>
          <p:cNvSpPr>
            <a:spLocks noGrp="1"/>
          </p:cNvSpPr>
          <p:nvPr>
            <p:ph type="sldNum" idx="10"/>
          </p:nvPr>
        </p:nvSpPr>
        <p:spPr>
          <a:xfrm>
            <a:off x="9811196" y="6887404"/>
            <a:ext cx="576064" cy="349612"/>
          </a:xfrm>
          <a:prstGeom prst="rect">
            <a:avLst/>
          </a:prstGeom>
        </p:spPr>
        <p:txBody>
          <a:bodyPr lIns="104306" tIns="52153" rIns="104306" bIns="52153"/>
          <a:lstStyle/>
          <a:p>
            <a:pPr algn="ctr">
              <a:defRPr/>
            </a:pPr>
            <a:fld id="{89F613FB-7F27-482F-8FB8-322ABCB8E615}" type="slidenum">
              <a:rPr lang="ru-RU" smtClean="0">
                <a:solidFill>
                  <a:schemeClr val="bg1"/>
                </a:solidFill>
              </a:rPr>
              <a:pPr algn="ctr">
                <a:defRPr/>
              </a:pPr>
              <a:t>4</a:t>
            </a:fld>
            <a:endParaRPr lang="ru-RU" dirty="0">
              <a:solidFill>
                <a:schemeClr val="bg1"/>
              </a:solidFill>
            </a:endParaRPr>
          </a:p>
        </p:txBody>
      </p:sp>
      <p:sp>
        <p:nvSpPr>
          <p:cNvPr id="22" name="Прямоугольник 21"/>
          <p:cNvSpPr/>
          <p:nvPr/>
        </p:nvSpPr>
        <p:spPr>
          <a:xfrm>
            <a:off x="882204" y="1692399"/>
            <a:ext cx="8784976" cy="5187254"/>
          </a:xfrm>
          <a:prstGeom prst="rect">
            <a:avLst/>
          </a:prstGeom>
        </p:spPr>
        <p:txBody>
          <a:bodyPr wrap="square">
            <a:spAutoFit/>
          </a:bodyPr>
          <a:lstStyle/>
          <a:p>
            <a:pPr algn="just"/>
            <a:r>
              <a:rPr lang="ru-RU" sz="2000" b="1" u="sng" dirty="0" smtClean="0">
                <a:latin typeface="+mj-lt"/>
              </a:rPr>
              <a:t>- Статья 346.20 дополнена абзацем 1.1 </a:t>
            </a:r>
            <a:r>
              <a:rPr lang="ru-RU" sz="2000" dirty="0" smtClean="0">
                <a:latin typeface="+mj-lt"/>
              </a:rPr>
              <a:t>:</a:t>
            </a:r>
            <a:r>
              <a:rPr lang="ru-RU" sz="2000" b="1" dirty="0"/>
              <a:t> </a:t>
            </a:r>
            <a:r>
              <a:rPr lang="ru-RU" sz="2000" b="1" dirty="0" smtClean="0"/>
              <a:t>«</a:t>
            </a:r>
            <a:r>
              <a:rPr lang="ru-RU" sz="2000" dirty="0" smtClean="0">
                <a:latin typeface="+mn-lt"/>
              </a:rPr>
              <a:t>Налогоплательщики</a:t>
            </a:r>
            <a:r>
              <a:rPr lang="ru-RU" sz="2000" dirty="0">
                <a:latin typeface="+mn-lt"/>
              </a:rPr>
              <a:t>, применяющие в качестве объекта налогообложения доходы, начиная с квартала, по итогам которого доходы налогоплательщика, </a:t>
            </a:r>
            <a:r>
              <a:rPr lang="ru-RU" sz="2000" dirty="0" smtClean="0">
                <a:latin typeface="+mn-lt"/>
              </a:rPr>
              <a:t>превысили </a:t>
            </a:r>
            <a:r>
              <a:rPr lang="ru-RU" sz="2000" dirty="0">
                <a:latin typeface="+mn-lt"/>
              </a:rPr>
              <a:t>150 млн. рублей, но не превысили 200 млн. рублей и (или) в течение которого средняя численность работников налогоплательщика </a:t>
            </a:r>
            <a:r>
              <a:rPr lang="ru-RU" sz="2000" dirty="0" smtClean="0">
                <a:latin typeface="+mn-lt"/>
              </a:rPr>
              <a:t>не </a:t>
            </a:r>
            <a:r>
              <a:rPr lang="ru-RU" sz="2000" dirty="0">
                <a:latin typeface="+mn-lt"/>
              </a:rPr>
              <a:t>превысила 130 человек, при исчислении налога применяют налоговую ставку </a:t>
            </a:r>
            <a:r>
              <a:rPr lang="ru-RU" sz="2000" b="1" dirty="0">
                <a:latin typeface="+mn-lt"/>
              </a:rPr>
              <a:t>в размере 8 процентов </a:t>
            </a:r>
            <a:r>
              <a:rPr lang="ru-RU" sz="2000" dirty="0">
                <a:latin typeface="+mn-lt"/>
              </a:rPr>
              <a:t>в отношении части налоговой базы, рассчитанной как разница между налоговой базой, определенной за отчетный (налоговый) период, и налоговой базой, определенной за отчетный период, предшествующий кварталу, в котором допущены указанные превышения доходов налогоплательщика и (или) средней численности его работников.</a:t>
            </a:r>
          </a:p>
          <a:p>
            <a:endParaRPr lang="ru-RU" sz="2000" dirty="0" smtClean="0">
              <a:latin typeface="+mn-lt"/>
            </a:endParaRPr>
          </a:p>
          <a:p>
            <a:pPr algn="just"/>
            <a:r>
              <a:rPr lang="ru-RU" sz="2000" dirty="0" smtClean="0">
                <a:latin typeface="+mn-lt"/>
              </a:rPr>
              <a:t>Если </a:t>
            </a:r>
            <a:r>
              <a:rPr lang="ru-RU" sz="2000" dirty="0">
                <a:latin typeface="+mn-lt"/>
              </a:rPr>
              <a:t>указанные </a:t>
            </a:r>
            <a:r>
              <a:rPr lang="ru-RU" sz="2000" dirty="0" smtClean="0">
                <a:latin typeface="+mn-lt"/>
              </a:rPr>
              <a:t>превышения </a:t>
            </a:r>
            <a:r>
              <a:rPr lang="ru-RU" sz="2000" dirty="0">
                <a:latin typeface="+mn-lt"/>
              </a:rPr>
              <a:t>допущены налогоплательщиком в первом квартале календарного года, то для такого налогоплательщика налоговая ставка устанавливается </a:t>
            </a:r>
            <a:r>
              <a:rPr lang="ru-RU" sz="2000" b="1" dirty="0">
                <a:latin typeface="+mn-lt"/>
              </a:rPr>
              <a:t>в размере 8 процентов </a:t>
            </a:r>
            <a:r>
              <a:rPr lang="ru-RU" sz="2000" dirty="0">
                <a:latin typeface="+mn-lt"/>
              </a:rPr>
              <a:t>для налогового периода, в котором допущены указанные превышения."</a:t>
            </a:r>
          </a:p>
          <a:p>
            <a:endParaRPr lang="ru-RU" sz="2000" dirty="0">
              <a:latin typeface="+mj-lt"/>
            </a:endParaRPr>
          </a:p>
          <a:p>
            <a:endParaRPr lang="ru-RU" sz="1600" dirty="0">
              <a:latin typeface="+mn-lt"/>
            </a:endParaRPr>
          </a:p>
        </p:txBody>
      </p:sp>
    </p:spTree>
    <p:extLst>
      <p:ext uri="{BB962C8B-B14F-4D97-AF65-F5344CB8AC3E}">
        <p14:creationId xmlns:p14="http://schemas.microsoft.com/office/powerpoint/2010/main" val="207931362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4212" y="540271"/>
            <a:ext cx="8559800" cy="1008434"/>
          </a:xfrm>
        </p:spPr>
        <p:txBody>
          <a:bodyPr/>
          <a:lstStyle/>
          <a:p>
            <a:pPr algn="ctr"/>
            <a:r>
              <a:rPr lang="ru-RU" sz="2800" b="1" dirty="0" smtClean="0">
                <a:solidFill>
                  <a:srgbClr val="0066CC"/>
                </a:solidFill>
                <a:cs typeface="Times New Roman" panose="02020603050405020304" pitchFamily="18" charset="0"/>
              </a:rPr>
              <a:t>Основные изменения законодательства по специальным налоговым режимам (УСН)</a:t>
            </a:r>
            <a:endParaRPr lang="ru-RU" sz="2800" b="1" dirty="0">
              <a:solidFill>
                <a:srgbClr val="0066CC"/>
              </a:solidFill>
            </a:endParaRPr>
          </a:p>
        </p:txBody>
      </p:sp>
      <p:sp>
        <p:nvSpPr>
          <p:cNvPr id="4" name="Номер слайда 3"/>
          <p:cNvSpPr>
            <a:spLocks noGrp="1"/>
          </p:cNvSpPr>
          <p:nvPr>
            <p:ph type="sldNum" idx="10"/>
          </p:nvPr>
        </p:nvSpPr>
        <p:spPr>
          <a:xfrm>
            <a:off x="9811196" y="6887404"/>
            <a:ext cx="576064" cy="349612"/>
          </a:xfrm>
          <a:prstGeom prst="rect">
            <a:avLst/>
          </a:prstGeom>
        </p:spPr>
        <p:txBody>
          <a:bodyPr lIns="104306" tIns="52153" rIns="104306" bIns="52153"/>
          <a:lstStyle/>
          <a:p>
            <a:pPr algn="ctr">
              <a:defRPr/>
            </a:pPr>
            <a:fld id="{89F613FB-7F27-482F-8FB8-322ABCB8E615}" type="slidenum">
              <a:rPr lang="ru-RU" smtClean="0">
                <a:solidFill>
                  <a:schemeClr val="bg1"/>
                </a:solidFill>
              </a:rPr>
              <a:pPr algn="ctr">
                <a:defRPr/>
              </a:pPr>
              <a:t>5</a:t>
            </a:fld>
            <a:endParaRPr lang="ru-RU" dirty="0">
              <a:solidFill>
                <a:schemeClr val="bg1"/>
              </a:solidFill>
            </a:endParaRPr>
          </a:p>
        </p:txBody>
      </p:sp>
      <p:sp>
        <p:nvSpPr>
          <p:cNvPr id="22" name="Прямоугольник 21"/>
          <p:cNvSpPr/>
          <p:nvPr/>
        </p:nvSpPr>
        <p:spPr>
          <a:xfrm>
            <a:off x="882204" y="1692399"/>
            <a:ext cx="8784976" cy="5187254"/>
          </a:xfrm>
          <a:prstGeom prst="rect">
            <a:avLst/>
          </a:prstGeom>
        </p:spPr>
        <p:txBody>
          <a:bodyPr wrap="square">
            <a:spAutoFit/>
          </a:bodyPr>
          <a:lstStyle/>
          <a:p>
            <a:pPr algn="just"/>
            <a:r>
              <a:rPr lang="ru-RU" sz="2000" b="1" dirty="0" smtClean="0">
                <a:latin typeface="+mn-lt"/>
              </a:rPr>
              <a:t>- Статья 346.20 дополнена абзацем 2.1 </a:t>
            </a:r>
            <a:r>
              <a:rPr lang="ru-RU" sz="2000" dirty="0" smtClean="0">
                <a:latin typeface="+mn-lt"/>
              </a:rPr>
              <a:t>:Налогоплательщики</a:t>
            </a:r>
            <a:r>
              <a:rPr lang="ru-RU" sz="2000" dirty="0">
                <a:latin typeface="+mn-lt"/>
              </a:rPr>
              <a:t>, применяющие в качестве объекта налогообложения доходы, уменьшенные на величину расходов, начиная с квартала, по итогам которого доходы налогоплательщика, </a:t>
            </a:r>
            <a:r>
              <a:rPr lang="ru-RU" sz="2000" dirty="0" smtClean="0">
                <a:latin typeface="+mn-lt"/>
              </a:rPr>
              <a:t>превысили </a:t>
            </a:r>
            <a:r>
              <a:rPr lang="ru-RU" sz="2000" dirty="0">
                <a:latin typeface="+mn-lt"/>
              </a:rPr>
              <a:t>150 млн. рублей, но не превысили 200 млн. рублей и (или) в течение </a:t>
            </a:r>
            <a:r>
              <a:rPr lang="ru-RU" sz="2000" dirty="0" smtClean="0">
                <a:latin typeface="+mn-lt"/>
              </a:rPr>
              <a:t>которого средняя численность, не </a:t>
            </a:r>
            <a:r>
              <a:rPr lang="ru-RU" sz="2000" dirty="0">
                <a:latin typeface="+mn-lt"/>
              </a:rPr>
              <a:t>превысила 130 человек, при исчислении налога применяют налоговую ставку </a:t>
            </a:r>
            <a:r>
              <a:rPr lang="ru-RU" sz="2000" b="1" dirty="0">
                <a:latin typeface="+mn-lt"/>
              </a:rPr>
              <a:t>в размере 20 процентов </a:t>
            </a:r>
            <a:r>
              <a:rPr lang="ru-RU" sz="2000" dirty="0">
                <a:latin typeface="+mn-lt"/>
              </a:rPr>
              <a:t>в отношении части налоговый базы, рассчитанной как разница между налоговой базой, определенной за отчетный (налоговый) период, и налоговой базой, определенной за отчетный период, предшествующий кварталу, в котором допущены указанные превышения доходов налогоплательщика и (или) средней численности его работников.</a:t>
            </a:r>
          </a:p>
          <a:p>
            <a:endParaRPr lang="ru-RU" sz="2000" dirty="0" smtClean="0">
              <a:latin typeface="+mn-lt"/>
            </a:endParaRPr>
          </a:p>
          <a:p>
            <a:r>
              <a:rPr lang="ru-RU" sz="2000" dirty="0" smtClean="0">
                <a:latin typeface="+mn-lt"/>
              </a:rPr>
              <a:t>Если указанные превышения допущены налогоплательщиком в первом квартале календарного года, то для такого налогоплательщика налоговая ставка устанавливается в </a:t>
            </a:r>
            <a:r>
              <a:rPr lang="ru-RU" sz="2000" b="1" dirty="0" smtClean="0">
                <a:latin typeface="+mn-lt"/>
              </a:rPr>
              <a:t>размере 20 процентов </a:t>
            </a:r>
            <a:r>
              <a:rPr lang="ru-RU" sz="2000" dirty="0" smtClean="0">
                <a:latin typeface="+mn-lt"/>
              </a:rPr>
              <a:t>для налогового периода, в котором допущены указанные превышения.</a:t>
            </a:r>
          </a:p>
          <a:p>
            <a:endParaRPr lang="ru-RU" sz="2000" dirty="0">
              <a:latin typeface="+mj-lt"/>
            </a:endParaRPr>
          </a:p>
          <a:p>
            <a:endParaRPr lang="ru-RU" sz="1600" dirty="0">
              <a:latin typeface="+mn-lt"/>
            </a:endParaRPr>
          </a:p>
        </p:txBody>
      </p:sp>
    </p:spTree>
    <p:extLst>
      <p:ext uri="{BB962C8B-B14F-4D97-AF65-F5344CB8AC3E}">
        <p14:creationId xmlns:p14="http://schemas.microsoft.com/office/powerpoint/2010/main" val="212407939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4212" y="540271"/>
            <a:ext cx="8559800" cy="864096"/>
          </a:xfrm>
        </p:spPr>
        <p:txBody>
          <a:bodyPr/>
          <a:lstStyle/>
          <a:p>
            <a:pPr algn="ctr"/>
            <a:r>
              <a:rPr lang="ru-RU" sz="2800" b="1" dirty="0" smtClean="0">
                <a:solidFill>
                  <a:srgbClr val="0066CC"/>
                </a:solidFill>
                <a:cs typeface="Times New Roman" panose="02020603050405020304" pitchFamily="18" charset="0"/>
              </a:rPr>
              <a:t>Основные изменения законодательства по специальным налоговым режимам (УСН)</a:t>
            </a:r>
            <a:endParaRPr lang="ru-RU" sz="2800" b="1" dirty="0">
              <a:solidFill>
                <a:srgbClr val="0066CC"/>
              </a:solidFill>
            </a:endParaRPr>
          </a:p>
        </p:txBody>
      </p:sp>
      <p:sp>
        <p:nvSpPr>
          <p:cNvPr id="4" name="Номер слайда 3"/>
          <p:cNvSpPr>
            <a:spLocks noGrp="1"/>
          </p:cNvSpPr>
          <p:nvPr>
            <p:ph type="sldNum" idx="10"/>
          </p:nvPr>
        </p:nvSpPr>
        <p:spPr>
          <a:xfrm>
            <a:off x="9811196" y="6887404"/>
            <a:ext cx="576064" cy="349612"/>
          </a:xfrm>
          <a:prstGeom prst="rect">
            <a:avLst/>
          </a:prstGeom>
        </p:spPr>
        <p:txBody>
          <a:bodyPr lIns="104306" tIns="52153" rIns="104306" bIns="52153"/>
          <a:lstStyle/>
          <a:p>
            <a:pPr algn="ctr">
              <a:defRPr/>
            </a:pPr>
            <a:fld id="{89F613FB-7F27-482F-8FB8-322ABCB8E615}" type="slidenum">
              <a:rPr lang="ru-RU" smtClean="0">
                <a:solidFill>
                  <a:schemeClr val="bg1"/>
                </a:solidFill>
              </a:rPr>
              <a:pPr algn="ctr">
                <a:defRPr/>
              </a:pPr>
              <a:t>6</a:t>
            </a:fld>
            <a:endParaRPr lang="ru-RU" dirty="0">
              <a:solidFill>
                <a:schemeClr val="bg1"/>
              </a:solidFill>
            </a:endParaRPr>
          </a:p>
        </p:txBody>
      </p:sp>
      <p:sp>
        <p:nvSpPr>
          <p:cNvPr id="22" name="Прямоугольник 21"/>
          <p:cNvSpPr/>
          <p:nvPr/>
        </p:nvSpPr>
        <p:spPr>
          <a:xfrm>
            <a:off x="738188" y="1476375"/>
            <a:ext cx="9001000" cy="5502660"/>
          </a:xfrm>
          <a:prstGeom prst="rect">
            <a:avLst/>
          </a:prstGeom>
        </p:spPr>
        <p:txBody>
          <a:bodyPr wrap="square">
            <a:spAutoFit/>
          </a:bodyPr>
          <a:lstStyle/>
          <a:p>
            <a:pPr algn="just"/>
            <a:r>
              <a:rPr lang="ru-RU" b="1" u="sng" dirty="0" smtClean="0">
                <a:latin typeface="+mn-lt"/>
              </a:rPr>
              <a:t>- Статья  346.25 дополнена пунктом 2.2</a:t>
            </a:r>
            <a:r>
              <a:rPr lang="ru-RU" dirty="0">
                <a:latin typeface="+mn-lt"/>
              </a:rPr>
              <a:t>. Организации и индивидуальные предприниматели, которые до перехода на </a:t>
            </a:r>
            <a:r>
              <a:rPr lang="ru-RU" dirty="0" smtClean="0">
                <a:latin typeface="+mn-lt"/>
              </a:rPr>
              <a:t>УСН </a:t>
            </a:r>
            <a:r>
              <a:rPr lang="ru-RU" dirty="0">
                <a:latin typeface="+mn-lt"/>
              </a:rPr>
              <a:t>с объектом налогообложения в виде доходов, уменьшенных на величину расходов, применяли систему налогообложения в виде единого налога на вмененный доход для отдельных видов деятельности или патентную систему налогообложения, при определении налоговой базы по налогу, уплачиваемому в связи с применением упрощенной системы налогообложения, вправе учесть произведенные до перехода на упрощенную систему налогообложения расходы по оплате стоимости товаров, приобретенных для дальнейшей реализации, которые учитываются по мере реализации указанных товаров в соответствии с подпунктом 2 пункта 2 статьи 346.17 настоящего Кодекса.</a:t>
            </a:r>
          </a:p>
          <a:p>
            <a:r>
              <a:rPr lang="ru-RU" dirty="0">
                <a:latin typeface="+mn-lt"/>
              </a:rPr>
              <a:t>Расходы, непосредственно связанные с реализацией указанных товаров, в том числе расходы по хранению, обслуживанию и транспортировке, при применении упрощенной системы налогообложения учитываются в том отчетном (налоговом) периоде, в котором была произведена их фактическая оплата после перехода на упрощенную систему налогообложения</a:t>
            </a:r>
            <a:r>
              <a:rPr lang="ru-RU" dirty="0" smtClean="0">
                <a:latin typeface="+mn-lt"/>
              </a:rPr>
              <a:t>.» </a:t>
            </a:r>
            <a:r>
              <a:rPr lang="ru-RU" b="1" dirty="0" smtClean="0">
                <a:latin typeface="+mn-lt"/>
              </a:rPr>
              <a:t>(Федеральный закон от 01.04. 2020 №102-ФЗ).</a:t>
            </a:r>
          </a:p>
          <a:p>
            <a:pPr algn="just"/>
            <a:r>
              <a:rPr lang="ru-RU" b="1" u="sng" dirty="0" smtClean="0">
                <a:latin typeface="+mn-lt"/>
              </a:rPr>
              <a:t>- </a:t>
            </a:r>
            <a:r>
              <a:rPr lang="ru-RU" b="1" u="sng" dirty="0">
                <a:latin typeface="+mn-lt"/>
              </a:rPr>
              <a:t>Пункт 1 статьи 346.21 дополнен подпунктом 39</a:t>
            </a:r>
            <a:r>
              <a:rPr lang="ru-RU" dirty="0">
                <a:latin typeface="+mn-lt"/>
              </a:rPr>
              <a:t>: «расходы на дезинфекцию помещений и приобретение приборов, лабораторного оборудования, спецодежды и других средств индивидуальной и коллективной защиты для выполнения санитарно-эпидемиологических и гигиенических требований органов государственной власти и органов местного самоуправления, их должностных лиц в связи с распространением новой </a:t>
            </a:r>
            <a:r>
              <a:rPr lang="ru-RU" dirty="0" err="1">
                <a:latin typeface="+mn-lt"/>
              </a:rPr>
              <a:t>коронавирусной</a:t>
            </a:r>
            <a:r>
              <a:rPr lang="ru-RU" dirty="0">
                <a:latin typeface="+mn-lt"/>
              </a:rPr>
              <a:t> инфекции. </a:t>
            </a:r>
            <a:r>
              <a:rPr lang="ru-RU" b="1" dirty="0">
                <a:latin typeface="+mn-lt"/>
              </a:rPr>
              <a:t>(Федеральный  закон от </a:t>
            </a:r>
            <a:r>
              <a:rPr lang="ru-RU" b="1" dirty="0" smtClean="0">
                <a:latin typeface="+mn-lt"/>
              </a:rPr>
              <a:t>22.04.2020 №</a:t>
            </a:r>
            <a:r>
              <a:rPr lang="ru-RU" b="1" dirty="0">
                <a:latin typeface="+mn-lt"/>
              </a:rPr>
              <a:t>121-ФЗ</a:t>
            </a:r>
            <a:r>
              <a:rPr lang="ru-RU" b="1" dirty="0" smtClean="0">
                <a:latin typeface="+mn-lt"/>
              </a:rPr>
              <a:t>)».</a:t>
            </a:r>
            <a:endParaRPr lang="ru-RU" dirty="0">
              <a:latin typeface="+mn-lt"/>
            </a:endParaRPr>
          </a:p>
        </p:txBody>
      </p:sp>
    </p:spTree>
    <p:extLst>
      <p:ext uri="{BB962C8B-B14F-4D97-AF65-F5344CB8AC3E}">
        <p14:creationId xmlns:p14="http://schemas.microsoft.com/office/powerpoint/2010/main" val="40018167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4212" y="540271"/>
            <a:ext cx="8640960" cy="864096"/>
          </a:xfrm>
        </p:spPr>
        <p:txBody>
          <a:bodyPr/>
          <a:lstStyle/>
          <a:p>
            <a:pPr algn="ctr"/>
            <a:r>
              <a:rPr lang="ru-RU" sz="2800" b="1" dirty="0" smtClean="0">
                <a:solidFill>
                  <a:srgbClr val="0066CC"/>
                </a:solidFill>
                <a:cs typeface="Times New Roman" panose="02020603050405020304" pitchFamily="18" charset="0"/>
              </a:rPr>
              <a:t>Основные изменения законодательства по специальным налоговым режимам (УСН)</a:t>
            </a:r>
            <a:endParaRPr lang="ru-RU" sz="2800" b="1" dirty="0">
              <a:solidFill>
                <a:srgbClr val="0066CC"/>
              </a:solidFill>
            </a:endParaRPr>
          </a:p>
        </p:txBody>
      </p:sp>
      <p:sp>
        <p:nvSpPr>
          <p:cNvPr id="4" name="Номер слайда 3"/>
          <p:cNvSpPr>
            <a:spLocks noGrp="1"/>
          </p:cNvSpPr>
          <p:nvPr>
            <p:ph type="sldNum" idx="10"/>
          </p:nvPr>
        </p:nvSpPr>
        <p:spPr>
          <a:xfrm>
            <a:off x="9811196" y="6887404"/>
            <a:ext cx="576064" cy="349612"/>
          </a:xfrm>
          <a:prstGeom prst="rect">
            <a:avLst/>
          </a:prstGeom>
        </p:spPr>
        <p:txBody>
          <a:bodyPr lIns="104306" tIns="52153" rIns="104306" bIns="52153"/>
          <a:lstStyle/>
          <a:p>
            <a:pPr algn="ctr">
              <a:defRPr/>
            </a:pPr>
            <a:fld id="{89F613FB-7F27-482F-8FB8-322ABCB8E615}" type="slidenum">
              <a:rPr lang="ru-RU" smtClean="0">
                <a:solidFill>
                  <a:schemeClr val="bg1"/>
                </a:solidFill>
              </a:rPr>
              <a:pPr algn="ctr">
                <a:defRPr/>
              </a:pPr>
              <a:t>7</a:t>
            </a:fld>
            <a:endParaRPr lang="ru-RU" dirty="0">
              <a:solidFill>
                <a:schemeClr val="bg1"/>
              </a:solidFill>
            </a:endParaRPr>
          </a:p>
        </p:txBody>
      </p:sp>
      <p:sp>
        <p:nvSpPr>
          <p:cNvPr id="9" name="Прямоугольник 8"/>
          <p:cNvSpPr/>
          <p:nvPr/>
        </p:nvSpPr>
        <p:spPr>
          <a:xfrm>
            <a:off x="738188" y="2052439"/>
            <a:ext cx="8928992" cy="4070986"/>
          </a:xfrm>
          <a:prstGeom prst="rect">
            <a:avLst/>
          </a:prstGeom>
        </p:spPr>
        <p:txBody>
          <a:bodyPr wrap="square">
            <a:spAutoFit/>
          </a:bodyPr>
          <a:lstStyle/>
          <a:p>
            <a:pPr marL="285750" indent="-285750" algn="just">
              <a:buFontTx/>
              <a:buChar char="-"/>
            </a:pPr>
            <a:r>
              <a:rPr lang="ru-RU" sz="2000" dirty="0" smtClean="0">
                <a:latin typeface="+mn-lt"/>
              </a:rPr>
              <a:t>При </a:t>
            </a:r>
            <a:r>
              <a:rPr lang="ru-RU" sz="2000" dirty="0">
                <a:latin typeface="+mn-lt"/>
              </a:rPr>
              <a:t>определении объекта налогообложения по УСН не учитываются </a:t>
            </a:r>
            <a:r>
              <a:rPr lang="ru-RU" sz="2000" smtClean="0">
                <a:latin typeface="+mn-lt"/>
              </a:rPr>
              <a:t>денежные средства в </a:t>
            </a:r>
            <a:r>
              <a:rPr lang="ru-RU" sz="2000" dirty="0">
                <a:latin typeface="+mn-lt"/>
              </a:rPr>
              <a:t>виде субсидий, полученных из федерального бюджета в связи с неблагоприятной ситуацией, связанной с распространением новой </a:t>
            </a:r>
            <a:r>
              <a:rPr lang="ru-RU" sz="2000" dirty="0" err="1">
                <a:latin typeface="+mn-lt"/>
              </a:rPr>
              <a:t>коронавирусной</a:t>
            </a:r>
            <a:r>
              <a:rPr lang="ru-RU" sz="2000" dirty="0">
                <a:latin typeface="+mn-lt"/>
              </a:rPr>
              <a:t> инфекции, налогоплательщиками, включенными по состоянию на 1 марта 2020 года в соответствии с Федеральным </a:t>
            </a:r>
            <a:r>
              <a:rPr lang="ru-RU" sz="2000" dirty="0" smtClean="0">
                <a:latin typeface="+mn-lt"/>
              </a:rPr>
              <a:t>законом от </a:t>
            </a:r>
            <a:r>
              <a:rPr lang="ru-RU" sz="2000" dirty="0">
                <a:latin typeface="+mn-lt"/>
              </a:rPr>
              <a:t>24 июля 2007 года N 209-ФЗ "О развитии малого и среднего предпринимательства в Российской Федерации" в единый реестр субъектов малого и среднего предпринимательства и ведущими деятельность в отраслях российской экономики, в наибольшей степени пострадавших в условиях ухудшения ситуации в результате распространения </a:t>
            </a:r>
            <a:r>
              <a:rPr lang="ru-RU" sz="2000" dirty="0" smtClean="0">
                <a:latin typeface="+mn-lt"/>
              </a:rPr>
              <a:t>инфекции </a:t>
            </a:r>
            <a:r>
              <a:rPr lang="ru-RU" sz="2000" b="1" dirty="0" smtClean="0">
                <a:latin typeface="+mn-lt"/>
              </a:rPr>
              <a:t>(пункт 60 статьи 251 Кодекса введен Федеральным законом </a:t>
            </a:r>
            <a:r>
              <a:rPr lang="ru-RU" sz="2000" b="1" dirty="0">
                <a:latin typeface="+mn-lt"/>
              </a:rPr>
              <a:t>от 22.04.2020 № 121-ФЗ</a:t>
            </a:r>
            <a:r>
              <a:rPr lang="ru-RU" sz="2000" b="1" dirty="0" smtClean="0">
                <a:latin typeface="+mn-lt"/>
              </a:rPr>
              <a:t>).</a:t>
            </a:r>
            <a:endParaRPr lang="ru-RU" sz="2000" b="1" dirty="0">
              <a:latin typeface="+mn-lt"/>
              <a:hlinkClick r:id="rId3"/>
            </a:endParaRPr>
          </a:p>
          <a:p>
            <a:pPr marL="285750" indent="-285750" algn="just">
              <a:buFontTx/>
              <a:buChar char="-"/>
            </a:pPr>
            <a:endParaRPr lang="ru-RU" sz="2000" dirty="0">
              <a:latin typeface="+mn-lt"/>
            </a:endParaRPr>
          </a:p>
          <a:p>
            <a:pPr marL="285750" indent="-285750" algn="just">
              <a:buFontTx/>
              <a:buChar char="-"/>
            </a:pPr>
            <a:endParaRPr lang="ru-RU" dirty="0"/>
          </a:p>
        </p:txBody>
      </p:sp>
    </p:spTree>
    <p:extLst>
      <p:ext uri="{BB962C8B-B14F-4D97-AF65-F5344CB8AC3E}">
        <p14:creationId xmlns:p14="http://schemas.microsoft.com/office/powerpoint/2010/main" val="39109800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4212" y="540271"/>
            <a:ext cx="8640960" cy="864096"/>
          </a:xfrm>
        </p:spPr>
        <p:txBody>
          <a:bodyPr/>
          <a:lstStyle/>
          <a:p>
            <a:pPr algn="ctr"/>
            <a:r>
              <a:rPr lang="ru-RU" sz="2800" b="1" dirty="0" smtClean="0">
                <a:solidFill>
                  <a:srgbClr val="0066CC"/>
                </a:solidFill>
                <a:cs typeface="Times New Roman" panose="02020603050405020304" pitchFamily="18" charset="0"/>
              </a:rPr>
              <a:t>Основные изменения законодательства по специальным налоговым режимам</a:t>
            </a:r>
            <a:endParaRPr lang="ru-RU" sz="2800" b="1" dirty="0">
              <a:solidFill>
                <a:srgbClr val="0066CC"/>
              </a:solidFill>
            </a:endParaRPr>
          </a:p>
        </p:txBody>
      </p:sp>
      <p:sp>
        <p:nvSpPr>
          <p:cNvPr id="4" name="Номер слайда 3"/>
          <p:cNvSpPr>
            <a:spLocks noGrp="1"/>
          </p:cNvSpPr>
          <p:nvPr>
            <p:ph type="sldNum" idx="10"/>
          </p:nvPr>
        </p:nvSpPr>
        <p:spPr>
          <a:xfrm>
            <a:off x="9811196" y="6887404"/>
            <a:ext cx="576064" cy="349612"/>
          </a:xfrm>
          <a:prstGeom prst="rect">
            <a:avLst/>
          </a:prstGeom>
        </p:spPr>
        <p:txBody>
          <a:bodyPr lIns="104306" tIns="52153" rIns="104306" bIns="52153"/>
          <a:lstStyle/>
          <a:p>
            <a:pPr algn="ctr">
              <a:defRPr/>
            </a:pPr>
            <a:fld id="{89F613FB-7F27-482F-8FB8-322ABCB8E615}" type="slidenum">
              <a:rPr lang="ru-RU" smtClean="0">
                <a:solidFill>
                  <a:schemeClr val="bg1"/>
                </a:solidFill>
              </a:rPr>
              <a:pPr algn="ctr">
                <a:defRPr/>
              </a:pPr>
              <a:t>8</a:t>
            </a:fld>
            <a:endParaRPr lang="ru-RU" dirty="0">
              <a:solidFill>
                <a:schemeClr val="bg1"/>
              </a:solidFill>
            </a:endParaRPr>
          </a:p>
        </p:txBody>
      </p:sp>
      <p:sp>
        <p:nvSpPr>
          <p:cNvPr id="3" name="Прямоугольник 2"/>
          <p:cNvSpPr/>
          <p:nvPr/>
        </p:nvSpPr>
        <p:spPr>
          <a:xfrm>
            <a:off x="555951" y="1620391"/>
            <a:ext cx="9289032" cy="5530745"/>
          </a:xfrm>
          <a:prstGeom prst="rect">
            <a:avLst/>
          </a:prstGeom>
        </p:spPr>
        <p:txBody>
          <a:bodyPr wrap="square">
            <a:spAutoFit/>
          </a:bodyPr>
          <a:lstStyle/>
          <a:p>
            <a:pPr algn="just"/>
            <a:r>
              <a:rPr lang="ru-RU" sz="2000" b="1" u="sng" dirty="0" smtClean="0">
                <a:latin typeface="+mn-lt"/>
              </a:rPr>
              <a:t>Федеральным законом от 23.11.2020 № 373-ФЗ </a:t>
            </a:r>
            <a:r>
              <a:rPr lang="ru-RU" sz="2000" dirty="0" smtClean="0">
                <a:latin typeface="+mn-lt"/>
              </a:rPr>
              <a:t>установлено, что материальные </a:t>
            </a:r>
            <a:r>
              <a:rPr lang="ru-RU" sz="2000" dirty="0">
                <a:latin typeface="+mn-lt"/>
              </a:rPr>
              <a:t>расходы в виде стоимости сырья и материалов, приобретенных и оплаченных в период применения </a:t>
            </a:r>
            <a:r>
              <a:rPr lang="ru-RU" sz="2000" dirty="0" smtClean="0">
                <a:latin typeface="+mn-lt"/>
              </a:rPr>
              <a:t>ЕНВД, </a:t>
            </a:r>
            <a:r>
              <a:rPr lang="ru-RU" sz="2000" dirty="0">
                <a:latin typeface="+mn-lt"/>
              </a:rPr>
              <a:t>но использованных (списанных в производство) в период применения </a:t>
            </a:r>
            <a:r>
              <a:rPr lang="ru-RU" sz="2000" dirty="0" smtClean="0">
                <a:latin typeface="+mn-lt"/>
              </a:rPr>
              <a:t>УСН с </a:t>
            </a:r>
            <a:r>
              <a:rPr lang="ru-RU" sz="2000" dirty="0">
                <a:latin typeface="+mn-lt"/>
              </a:rPr>
              <a:t>объектом налогообложения в виде доходов, уменьшенных на величину расходов, учитываются при определении налоговой базы по </a:t>
            </a:r>
            <a:r>
              <a:rPr lang="ru-RU" sz="2000" dirty="0" smtClean="0">
                <a:latin typeface="+mn-lt"/>
              </a:rPr>
              <a:t>УСН , </a:t>
            </a:r>
            <a:r>
              <a:rPr lang="ru-RU" sz="2000" dirty="0">
                <a:latin typeface="+mn-lt"/>
              </a:rPr>
              <a:t>в составе расходов по мере их использования (списания в производство</a:t>
            </a:r>
            <a:r>
              <a:rPr lang="ru-RU" sz="2000" dirty="0" smtClean="0">
                <a:latin typeface="+mn-lt"/>
              </a:rPr>
              <a:t>).</a:t>
            </a:r>
          </a:p>
          <a:p>
            <a:pPr algn="just"/>
            <a:endParaRPr lang="ru-RU" sz="2000" dirty="0" smtClean="0"/>
          </a:p>
          <a:p>
            <a:pPr algn="just"/>
            <a:r>
              <a:rPr lang="ru-RU" sz="2000" dirty="0" smtClean="0"/>
              <a:t>- </a:t>
            </a:r>
            <a:r>
              <a:rPr lang="ru-RU" sz="2000" dirty="0" smtClean="0">
                <a:latin typeface="+mn-lt"/>
              </a:rPr>
              <a:t>страховые </a:t>
            </a:r>
            <a:r>
              <a:rPr lang="ru-RU" sz="2000" dirty="0">
                <a:latin typeface="+mn-lt"/>
              </a:rPr>
              <a:t>платежи (взносы) и пособия, указанные в </a:t>
            </a:r>
            <a:r>
              <a:rPr lang="ru-RU" sz="2000" dirty="0" smtClean="0">
                <a:latin typeface="+mn-lt"/>
              </a:rPr>
              <a:t>пункте 2 статьи 346.32</a:t>
            </a:r>
            <a:r>
              <a:rPr lang="ru-RU" sz="2000" u="sng" dirty="0" smtClean="0">
                <a:latin typeface="+mn-lt"/>
              </a:rPr>
              <a:t>, </a:t>
            </a:r>
            <a:r>
              <a:rPr lang="ru-RU" sz="2000" dirty="0">
                <a:latin typeface="+mn-lt"/>
              </a:rPr>
              <a:t>уплаченные (в пределах исчисленных сумм) после 31 декабря 2020 года организациями и индивидуальными предпринимателями в пользу работников, занятых в сферах деятельности налогоплательщика, по которым уплачивался единый налог на вмененный доход для отдельных видов деятельности, а также индивидуальными предпринимателями в соответствии с </a:t>
            </a:r>
            <a:r>
              <a:rPr lang="ru-RU" sz="2000" dirty="0" smtClean="0">
                <a:latin typeface="+mn-lt"/>
              </a:rPr>
              <a:t>пунктом 1 статьи 430, </a:t>
            </a:r>
            <a:r>
              <a:rPr lang="ru-RU" sz="2000" dirty="0">
                <a:latin typeface="+mn-lt"/>
              </a:rPr>
              <a:t>уменьшают сумму налога, исчисленную за последний налоговый период применения </a:t>
            </a:r>
            <a:r>
              <a:rPr lang="ru-RU" sz="2000" dirty="0" smtClean="0">
                <a:latin typeface="+mn-lt"/>
              </a:rPr>
              <a:t>ЕНВД.</a:t>
            </a:r>
          </a:p>
          <a:p>
            <a:pPr algn="just"/>
            <a:endParaRPr lang="ru-RU" sz="2000" dirty="0" smtClean="0">
              <a:latin typeface="+mn-lt"/>
            </a:endParaRPr>
          </a:p>
          <a:p>
            <a:pPr algn="just"/>
            <a:endParaRPr lang="ru-RU" sz="2000" dirty="0">
              <a:latin typeface="+mn-lt"/>
            </a:endParaRPr>
          </a:p>
          <a:p>
            <a:endParaRPr lang="ru-RU" sz="2000" dirty="0">
              <a:latin typeface="+mn-lt"/>
            </a:endParaRPr>
          </a:p>
        </p:txBody>
      </p:sp>
    </p:spTree>
    <p:extLst>
      <p:ext uri="{BB962C8B-B14F-4D97-AF65-F5344CB8AC3E}">
        <p14:creationId xmlns:p14="http://schemas.microsoft.com/office/powerpoint/2010/main" val="342978979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idx="10"/>
          </p:nvPr>
        </p:nvSpPr>
        <p:spPr/>
        <p:txBody>
          <a:bodyPr/>
          <a:lstStyle/>
          <a:p>
            <a:fld id="{088909D5-0A6E-4BE2-A8EF-D9D927A908EE}" type="slidenum">
              <a:rPr lang="ru-RU" smtClean="0"/>
              <a:pPr/>
              <a:t>9</a:t>
            </a:fld>
            <a:endParaRPr lang="ru-RU"/>
          </a:p>
        </p:txBody>
      </p:sp>
      <p:sp>
        <p:nvSpPr>
          <p:cNvPr id="18" name="Объект 1"/>
          <p:cNvSpPr txBox="1">
            <a:spLocks/>
          </p:cNvSpPr>
          <p:nvPr/>
        </p:nvSpPr>
        <p:spPr>
          <a:xfrm>
            <a:off x="738188" y="1404367"/>
            <a:ext cx="9001000" cy="6156896"/>
          </a:xfrm>
          <a:prstGeom prst="rect">
            <a:avLst/>
          </a:prstGeom>
          <a:noFill/>
          <a:ln w="15875">
            <a:noFill/>
          </a:ln>
        </p:spPr>
        <p:txBody>
          <a:bodyPr>
            <a:noAutofit/>
          </a:bodyPr>
          <a:lstStyle/>
          <a:p>
            <a:pPr marL="6350" marR="0" lvl="0" indent="-6350" algn="just" defTabSz="449263" rtl="0" eaLnBrk="1" fontAlgn="base" latinLnBrk="0" hangingPunct="1">
              <a:lnSpc>
                <a:spcPct val="100000"/>
              </a:lnSpc>
              <a:spcBef>
                <a:spcPts val="0"/>
              </a:spcBef>
              <a:spcAft>
                <a:spcPts val="1200"/>
              </a:spcAft>
              <a:buClr>
                <a:srgbClr val="000000"/>
              </a:buClr>
              <a:buSzPct val="100000"/>
              <a:buFont typeface="Times New Roman" pitchFamily="16" charset="0"/>
              <a:buNone/>
              <a:tabLst/>
              <a:defRPr/>
            </a:pPr>
            <a:r>
              <a:rPr kumimoji="0" lang="ru-RU" sz="2000" b="1" i="0" u="none" strike="noStrike" kern="0" cap="none" spc="0" normalizeH="0" baseline="0" noProof="0" dirty="0" smtClean="0">
                <a:ln>
                  <a:noFill/>
                </a:ln>
                <a:effectLst/>
                <a:uLnTx/>
                <a:uFillTx/>
                <a:latin typeface="+mn-lt"/>
                <a:ea typeface="+mn-ea"/>
                <a:cs typeface="+mn-cs"/>
              </a:rPr>
              <a:t>Федеральным законом от 23.11.2020 № 373-ФЗ в главу 26.5 Кодекса (ПСН) внесены следующие изменения и дополнения:</a:t>
            </a:r>
          </a:p>
          <a:p>
            <a:pPr algn="just"/>
            <a:r>
              <a:rPr lang="ru-RU" dirty="0">
                <a:latin typeface="+mn-lt"/>
              </a:rPr>
              <a:t>-</a:t>
            </a:r>
            <a:r>
              <a:rPr lang="ru-RU" dirty="0" smtClean="0">
                <a:latin typeface="+mn-lt"/>
              </a:rPr>
              <a:t>Расширен перечень </a:t>
            </a:r>
            <a:r>
              <a:rPr lang="ru-RU" dirty="0">
                <a:latin typeface="+mn-lt"/>
              </a:rPr>
              <a:t>видов деятельности, в отношении которых может применяться патентная система налогообложения, а также скорректировано наименование некоторых </a:t>
            </a:r>
            <a:r>
              <a:rPr lang="ru-RU" dirty="0" smtClean="0">
                <a:latin typeface="+mn-lt"/>
              </a:rPr>
              <a:t> </a:t>
            </a:r>
            <a:r>
              <a:rPr lang="ru-RU" dirty="0">
                <a:latin typeface="+mn-lt"/>
              </a:rPr>
              <a:t>видов деятельности.</a:t>
            </a:r>
          </a:p>
          <a:p>
            <a:pPr algn="just"/>
            <a:r>
              <a:rPr lang="ru-RU" dirty="0" smtClean="0">
                <a:latin typeface="+mn-lt"/>
              </a:rPr>
              <a:t>-Установлен перечень </a:t>
            </a:r>
            <a:r>
              <a:rPr lang="ru-RU" dirty="0">
                <a:latin typeface="+mn-lt"/>
              </a:rPr>
              <a:t>видов деятельности, в отношении которых нельзя применять патентную систему налогообложения:</a:t>
            </a:r>
          </a:p>
          <a:p>
            <a:pPr algn="just"/>
            <a:r>
              <a:rPr lang="ru-RU" dirty="0">
                <a:latin typeface="+mn-lt"/>
              </a:rPr>
              <a:t>- деятельность в рамках договора простого товарищества (договора о совместной деятельности) или договора доверительного управления имуществом;</a:t>
            </a:r>
          </a:p>
          <a:p>
            <a:pPr algn="just"/>
            <a:r>
              <a:rPr lang="ru-RU" dirty="0">
                <a:latin typeface="+mn-lt"/>
              </a:rPr>
              <a:t>- деятельность по производству подакцизных товаров, а также по добыче и реализации полезных ископаемых;</a:t>
            </a:r>
          </a:p>
          <a:p>
            <a:pPr algn="just"/>
            <a:r>
              <a:rPr lang="ru-RU" dirty="0">
                <a:latin typeface="+mn-lt"/>
              </a:rPr>
              <a:t>- розничная торговля, осуществляемая через объекты стационарной торговой сети с площадью торгового зала более 150 квадратных метров;</a:t>
            </a:r>
          </a:p>
          <a:p>
            <a:pPr algn="just"/>
            <a:r>
              <a:rPr lang="ru-RU" dirty="0">
                <a:latin typeface="+mn-lt"/>
              </a:rPr>
              <a:t>- услуги общественного питания, оказываемые через объекты организации общественного питания с площадью зала обслуживания посетителей более 150 квадратных метров;</a:t>
            </a:r>
          </a:p>
          <a:p>
            <a:pPr algn="just"/>
            <a:r>
              <a:rPr lang="ru-RU" dirty="0">
                <a:latin typeface="+mn-lt"/>
              </a:rPr>
              <a:t>- оптовая торговля, а также торговля, осуществляемая по договорам поставки;</a:t>
            </a:r>
          </a:p>
          <a:p>
            <a:pPr algn="just"/>
            <a:r>
              <a:rPr lang="ru-RU" dirty="0">
                <a:latin typeface="+mn-lt"/>
              </a:rPr>
              <a:t>- услуги по перевозке грузов и пассажиров ИП, имеющими на праве собственности или ином праве (пользования, владения и (или) распоряжения) более 20 автотранспортных средств, предназначенных для оказания таких услуг;</a:t>
            </a:r>
          </a:p>
          <a:p>
            <a:pPr algn="just"/>
            <a:r>
              <a:rPr lang="ru-RU" dirty="0">
                <a:latin typeface="+mn-lt"/>
              </a:rPr>
              <a:t>- деятельность по совершению сделок с ценными бумагами и (или) производными финансовыми инструментами, а также по оказанию кредитных и иных финансовых услуг.</a:t>
            </a:r>
          </a:p>
          <a:p>
            <a:pPr marL="6350" marR="0" lvl="0" indent="-6350" algn="just" defTabSz="449263" rtl="0" eaLnBrk="1" fontAlgn="base" latinLnBrk="0" hangingPunct="1">
              <a:lnSpc>
                <a:spcPct val="100000"/>
              </a:lnSpc>
              <a:spcBef>
                <a:spcPts val="0"/>
              </a:spcBef>
              <a:spcAft>
                <a:spcPts val="1200"/>
              </a:spcAft>
              <a:buClr>
                <a:srgbClr val="000000"/>
              </a:buClr>
              <a:buSzPct val="100000"/>
              <a:buFont typeface="Times New Roman" pitchFamily="16" charset="0"/>
              <a:buNone/>
              <a:tabLst/>
              <a:defRPr/>
            </a:pPr>
            <a:endParaRPr kumimoji="0" lang="ru-RU" sz="2000" b="0" i="0" u="none" strike="noStrike" kern="0" cap="none" spc="0" normalizeH="0" baseline="0" noProof="0" dirty="0">
              <a:ln>
                <a:noFill/>
              </a:ln>
              <a:effectLst/>
              <a:uLnTx/>
              <a:uFillTx/>
              <a:latin typeface="+mn-lt"/>
              <a:ea typeface="+mn-ea"/>
              <a:cs typeface="+mn-cs"/>
            </a:endParaRPr>
          </a:p>
        </p:txBody>
      </p:sp>
      <p:sp>
        <p:nvSpPr>
          <p:cNvPr id="19" name="Заголовок 2"/>
          <p:cNvSpPr txBox="1">
            <a:spLocks/>
          </p:cNvSpPr>
          <p:nvPr/>
        </p:nvSpPr>
        <p:spPr>
          <a:xfrm>
            <a:off x="822634" y="501071"/>
            <a:ext cx="8772538" cy="695681"/>
          </a:xfrm>
          <a:prstGeom prst="rect">
            <a:avLst/>
          </a:prstGeom>
        </p:spPr>
        <p:txBody>
          <a:bodyPr>
            <a:noAutofit/>
          </a:bodyPr>
          <a:lstStyle/>
          <a:p>
            <a:pPr marL="0" marR="0" lvl="0" indent="0" algn="ctr" defTabSz="449263" rtl="0" eaLnBrk="1" fontAlgn="base" latinLnBrk="0" hangingPunct="1">
              <a:lnSpc>
                <a:spcPct val="83000"/>
              </a:lnSpc>
              <a:spcBef>
                <a:spcPct val="0"/>
              </a:spcBef>
              <a:spcAft>
                <a:spcPct val="0"/>
              </a:spcAft>
              <a:buClr>
                <a:srgbClr val="000000"/>
              </a:buClr>
              <a:buSzPct val="100000"/>
              <a:buFont typeface="Times New Roman" pitchFamily="16" charset="0"/>
              <a:buNone/>
              <a:tabLst/>
              <a:defRPr/>
            </a:pPr>
            <a:r>
              <a:rPr kumimoji="0" lang="ru-RU" sz="2800" b="1" i="0" u="none" strike="noStrike" kern="0" cap="none" spc="0" normalizeH="0" baseline="0" noProof="0" dirty="0" smtClean="0">
                <a:ln>
                  <a:noFill/>
                </a:ln>
                <a:solidFill>
                  <a:srgbClr val="0066CC"/>
                </a:solidFill>
                <a:effectLst/>
                <a:uLnTx/>
                <a:uFillTx/>
                <a:latin typeface="+mj-lt"/>
                <a:ea typeface="Trebuchet MS"/>
                <a:cs typeface="Times New Roman" panose="02020603050405020304" pitchFamily="18" charset="0"/>
                <a:sym typeface="Trebuchet MS"/>
              </a:rPr>
              <a:t> </a:t>
            </a:r>
            <a:r>
              <a:rPr kumimoji="0" lang="ru-RU" sz="2800" b="1" i="0" u="none" strike="noStrike" kern="0" cap="none" spc="0" normalizeH="0" baseline="0" noProof="0" dirty="0" smtClean="0">
                <a:ln>
                  <a:noFill/>
                </a:ln>
                <a:solidFill>
                  <a:srgbClr val="0066CC"/>
                </a:solidFill>
                <a:effectLst/>
                <a:uLnTx/>
                <a:uFillTx/>
                <a:latin typeface="+mj-lt"/>
                <a:ea typeface="+mj-ea"/>
                <a:cs typeface="Times New Roman" panose="02020603050405020304" pitchFamily="18" charset="0"/>
              </a:rPr>
              <a:t>Основные изменения законодательства по специальным налоговым режимам (ПСН)</a:t>
            </a:r>
            <a:r>
              <a:rPr kumimoji="0" lang="ru-RU" sz="2800" b="1" i="0" u="none" strike="noStrike" kern="0" cap="none" spc="0" normalizeH="0" baseline="0" noProof="0" dirty="0" smtClean="0">
                <a:ln>
                  <a:noFill/>
                </a:ln>
                <a:solidFill>
                  <a:srgbClr val="0066CC"/>
                </a:solidFill>
                <a:effectLst/>
                <a:uLnTx/>
                <a:uFillTx/>
                <a:latin typeface="+mj-lt"/>
                <a:ea typeface="Trebuchet MS"/>
                <a:cs typeface="Times New Roman" panose="02020603050405020304" pitchFamily="18" charset="0"/>
                <a:sym typeface="Trebuchet MS"/>
              </a:rPr>
              <a:t/>
            </a:r>
            <a:br>
              <a:rPr kumimoji="0" lang="ru-RU" sz="2800" b="1" i="0" u="none" strike="noStrike" kern="0" cap="none" spc="0" normalizeH="0" baseline="0" noProof="0" dirty="0" smtClean="0">
                <a:ln>
                  <a:noFill/>
                </a:ln>
                <a:solidFill>
                  <a:srgbClr val="0066CC"/>
                </a:solidFill>
                <a:effectLst/>
                <a:uLnTx/>
                <a:uFillTx/>
                <a:latin typeface="+mj-lt"/>
                <a:ea typeface="Trebuchet MS"/>
                <a:cs typeface="Times New Roman" panose="02020603050405020304" pitchFamily="18" charset="0"/>
                <a:sym typeface="Trebuchet MS"/>
              </a:rPr>
            </a:br>
            <a:endParaRPr kumimoji="0" lang="ru-RU" sz="2800" b="1" i="0" u="none" strike="noStrike" kern="0" cap="none" spc="0" normalizeH="0" baseline="0" noProof="0" dirty="0">
              <a:ln>
                <a:noFill/>
              </a:ln>
              <a:solidFill>
                <a:srgbClr val="0066CC"/>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Тема Office">
      <a:majorFont>
        <a:latin typeface="Calibri"/>
        <a:ea typeface="Microsoft YaHei"/>
        <a:cs typeface=""/>
      </a:majorFont>
      <a:minorFont>
        <a:latin typeface="Calibri"/>
        <a:ea typeface="Microsoft YaHei"/>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XO Oriel" pitchFamily="16"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XO Oriel" pitchFamily="16" charset="0"/>
            <a:ea typeface="Microsoft YaHei" charset="-122"/>
          </a:defRPr>
        </a:defPPr>
      </a:lstStyle>
    </a:lnDef>
  </a:objectDefaults>
  <a:extraClrSchemeLst>
    <a:extraClrScheme>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Тема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Тема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Тема Office">
      <a:majorFont>
        <a:latin typeface="Calibri"/>
        <a:ea typeface="Microsoft YaHei"/>
        <a:cs typeface=""/>
      </a:majorFont>
      <a:minorFont>
        <a:latin typeface="Calibri"/>
        <a:ea typeface="Microsoft YaHei"/>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XO Oriel" pitchFamily="16"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XO Oriel" pitchFamily="16" charset="0"/>
            <a:ea typeface="Microsoft YaHei" charset="-122"/>
          </a:defRPr>
        </a:defPPr>
      </a:lstStyle>
    </a:lnDef>
  </a:objectDefaults>
  <a:extraClrSchemeLst>
    <a:extraClrScheme>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Тема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Тема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Тема Office">
      <a:majorFont>
        <a:latin typeface="Calibri"/>
        <a:ea typeface="Microsoft YaHei"/>
        <a:cs typeface=""/>
      </a:majorFont>
      <a:minorFont>
        <a:latin typeface="Calibri"/>
        <a:ea typeface="Microsoft YaHei"/>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XO Oriel" pitchFamily="16"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XO Oriel" pitchFamily="16" charset="0"/>
            <a:ea typeface="Microsoft YaHei" charset="-122"/>
          </a:defRPr>
        </a:defPPr>
      </a:lstStyle>
    </a:lnDef>
  </a:objectDefaults>
  <a:extraClrSchemeLst>
    <a:extraClrScheme>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Тема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Тема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641</TotalTime>
  <Words>2146</Words>
  <Application>Microsoft Office PowerPoint</Application>
  <PresentationFormat>Произвольный</PresentationFormat>
  <Paragraphs>136</Paragraphs>
  <Slides>15</Slides>
  <Notes>8</Notes>
  <HiddenSlides>0</HiddenSlides>
  <MMClips>0</MMClips>
  <ScaleCrop>false</ScaleCrop>
  <HeadingPairs>
    <vt:vector size="4" baseType="variant">
      <vt:variant>
        <vt:lpstr>Тема</vt:lpstr>
      </vt:variant>
      <vt:variant>
        <vt:i4>3</vt:i4>
      </vt:variant>
      <vt:variant>
        <vt:lpstr>Заголовки слайдов</vt:lpstr>
      </vt:variant>
      <vt:variant>
        <vt:i4>15</vt:i4>
      </vt:variant>
    </vt:vector>
  </HeadingPairs>
  <TitlesOfParts>
    <vt:vector size="18" baseType="lpstr">
      <vt:lpstr>Тема Office</vt:lpstr>
      <vt:lpstr>Тема Office</vt:lpstr>
      <vt:lpstr>Тема Office</vt:lpstr>
      <vt:lpstr>Презентация PowerPoint</vt:lpstr>
      <vt:lpstr>Презентация PowerPoint</vt:lpstr>
      <vt:lpstr>Основные изменения законодательства по специальным налоговым режимам (УСН)</vt:lpstr>
      <vt:lpstr>Основные изменения законодательства по специальным налоговым режимам (УСН)</vt:lpstr>
      <vt:lpstr>Основные изменения законодательства по специальным налоговым режимам (УСН)</vt:lpstr>
      <vt:lpstr>Основные изменения законодательства по специальным налоговым режимам (УСН)</vt:lpstr>
      <vt:lpstr>Основные изменения законодательства по специальным налоговым режимам (УСН)</vt:lpstr>
      <vt:lpstr>Основные изменения законодательства по специальным налоговым режимам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Мысникова Ольга Алексеевна</dc:creator>
  <cp:lastModifiedBy>2200-00-013</cp:lastModifiedBy>
  <cp:revision>100</cp:revision>
  <cp:lastPrinted>1601-01-01T00:00:00Z</cp:lastPrinted>
  <dcterms:created xsi:type="dcterms:W3CDTF">2020-03-11T04:34:01Z</dcterms:created>
  <dcterms:modified xsi:type="dcterms:W3CDTF">2021-02-10T02:03:06Z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Произвольный</vt:lpwstr>
  </property>
  <property fmtid="{D5CDD505-2E9C-101B-9397-08002B2CF9AE}" pid="9" name="ScaleCrop">
    <vt:bool>false</vt:bool>
  </property>
  <property fmtid="{D5CDD505-2E9C-101B-9397-08002B2CF9AE}" pid="10" name="ShareDoc">
    <vt:bool>false</vt:bool>
  </property>
  <property fmtid="{D5CDD505-2E9C-101B-9397-08002B2CF9AE}" pid="11" name="Slides">
    <vt:i4>4</vt:i4>
  </property>
</Properties>
</file>