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Lst>
  <p:sldIdLst>
    <p:sldId id="256" r:id="rId3"/>
    <p:sldId id="257" r:id="rId4"/>
    <p:sldId id="287" r:id="rId5"/>
    <p:sldId id="288" r:id="rId6"/>
    <p:sldId id="289" r:id="rId7"/>
    <p:sldId id="290" r:id="rId8"/>
    <p:sldId id="291" r:id="rId9"/>
    <p:sldId id="260" r:id="rId10"/>
    <p:sldId id="296" r:id="rId11"/>
    <p:sldId id="295" r:id="rId12"/>
    <p:sldId id="294" r:id="rId13"/>
    <p:sldId id="297" r:id="rId14"/>
    <p:sldId id="298" r:id="rId15"/>
    <p:sldId id="285" r:id="rId16"/>
    <p:sldId id="292" r:id="rId17"/>
    <p:sldId id="301" r:id="rId18"/>
    <p:sldId id="299" r:id="rId19"/>
    <p:sldId id="302" r:id="rId20"/>
    <p:sldId id="267" r:id="rId21"/>
    <p:sldId id="268" r:id="rId22"/>
    <p:sldId id="281" r:id="rId23"/>
    <p:sldId id="282" r:id="rId24"/>
    <p:sldId id="283" r:id="rId25"/>
    <p:sldId id="275" r:id="rId26"/>
    <p:sldId id="277" r:id="rId27"/>
    <p:sldId id="278" r:id="rId28"/>
    <p:sldId id="303" r:id="rId29"/>
    <p:sldId id="279" r:id="rId30"/>
    <p:sldId id="276" r:id="rId31"/>
    <p:sldId id="293" r:id="rId32"/>
    <p:sldId id="280" r:id="rId33"/>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FFCC66"/>
    <a:srgbClr val="33CCCC"/>
    <a:srgbClr val="CCECFF"/>
    <a:srgbClr val="CCFF33"/>
    <a:srgbClr val="99CCFF"/>
    <a:srgbClr val="FF9900"/>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81" d="100"/>
          <a:sy n="81" d="100"/>
        </p:scale>
        <p:origin x="-78" y="-6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35861D8B-00A0-42C6-B34A-55E7925A4B96}" type="datetimeFigureOut">
              <a:rPr lang="ru-RU"/>
              <a:pPr>
                <a:defRPr/>
              </a:pPr>
              <a:t>15.06.2017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136C450-633D-4B3C-A85B-7022714335B5}"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639A182-A20F-426E-ACEC-312F7F87814A}" type="datetimeFigureOut">
              <a:rPr lang="ru-RU"/>
              <a:pPr>
                <a:defRPr/>
              </a:pPr>
              <a:t>15.06.2017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F63DE10-0F42-4640-8ADA-41D926820BC4}"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17A169B-F10D-4D59-AD8C-0EFF83B8324A}" type="datetimeFigureOut">
              <a:rPr lang="ru-RU"/>
              <a:pPr>
                <a:defRPr/>
              </a:pPr>
              <a:t>15.06.2017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F16AA06-DC75-4CD9-8B1E-D5D8008B95B8}"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3730" name="Freeform 2"/>
          <p:cNvSpPr>
            <a:spLocks/>
          </p:cNvSpPr>
          <p:nvPr/>
        </p:nvSpPr>
        <p:spPr bwMode="blackWhite">
          <a:xfrm>
            <a:off x="26988" y="12700"/>
            <a:ext cx="1186180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endParaRPr lang="ru-RU"/>
          </a:p>
        </p:txBody>
      </p:sp>
      <p:sp>
        <p:nvSpPr>
          <p:cNvPr id="73731" name="Rectangle 3"/>
          <p:cNvSpPr>
            <a:spLocks noGrp="1" noChangeArrowheads="1"/>
          </p:cNvSpPr>
          <p:nvPr>
            <p:ph type="ctrTitle"/>
          </p:nvPr>
        </p:nvSpPr>
        <p:spPr>
          <a:xfrm>
            <a:off x="1828800" y="1511300"/>
            <a:ext cx="85344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ru-RU"/>
              <a:t>Образец заголовка</a:t>
            </a:r>
          </a:p>
        </p:txBody>
      </p:sp>
      <p:sp>
        <p:nvSpPr>
          <p:cNvPr id="73732" name="Rectangle 4"/>
          <p:cNvSpPr>
            <a:spLocks noGrp="1" noChangeArrowheads="1"/>
          </p:cNvSpPr>
          <p:nvPr>
            <p:ph type="subTitle" idx="1"/>
          </p:nvPr>
        </p:nvSpPr>
        <p:spPr>
          <a:xfrm>
            <a:off x="2065338" y="4051300"/>
            <a:ext cx="8043862" cy="1003300"/>
          </a:xfrm>
        </p:spPr>
        <p:txBody>
          <a:bodyPr/>
          <a:lstStyle>
            <a:lvl1pPr marL="0" indent="0" algn="ctr">
              <a:buFontTx/>
              <a:buNone/>
              <a:defRPr sz="2800">
                <a:effectLst>
                  <a:outerShdw blurRad="38100" dist="38100" dir="2700000" algn="tl">
                    <a:srgbClr val="C0C0C0"/>
                  </a:outerShdw>
                </a:effectLst>
              </a:defRPr>
            </a:lvl1pPr>
          </a:lstStyle>
          <a:p>
            <a:r>
              <a:rPr lang="ru-RU"/>
              <a:t>Образец подзаголовка</a:t>
            </a:r>
          </a:p>
        </p:txBody>
      </p:sp>
      <p:sp>
        <p:nvSpPr>
          <p:cNvPr id="73733" name="Rectangle 5"/>
          <p:cNvSpPr>
            <a:spLocks noGrp="1" noChangeArrowheads="1"/>
          </p:cNvSpPr>
          <p:nvPr>
            <p:ph type="dt" sz="half" idx="2"/>
          </p:nvPr>
        </p:nvSpPr>
        <p:spPr>
          <a:xfrm>
            <a:off x="914400" y="6248400"/>
            <a:ext cx="2540000" cy="457200"/>
          </a:xfrm>
        </p:spPr>
        <p:txBody>
          <a:bodyPr/>
          <a:lstStyle>
            <a:lvl1pPr>
              <a:defRPr/>
            </a:lvl1pPr>
          </a:lstStyle>
          <a:p>
            <a:fld id="{56D16940-D3AC-445E-B151-35B279C39839}" type="datetimeFigureOut">
              <a:rPr lang="ru-RU"/>
              <a:pPr/>
              <a:t>15.06.2017</a:t>
            </a:fld>
            <a:endParaRPr lang="ru-RU"/>
          </a:p>
        </p:txBody>
      </p:sp>
      <p:sp>
        <p:nvSpPr>
          <p:cNvPr id="73734" name="Rectangle 6"/>
          <p:cNvSpPr>
            <a:spLocks noGrp="1" noChangeArrowheads="1"/>
          </p:cNvSpPr>
          <p:nvPr>
            <p:ph type="ftr" sz="quarter" idx="3"/>
          </p:nvPr>
        </p:nvSpPr>
        <p:spPr>
          <a:xfrm>
            <a:off x="4165600" y="6248400"/>
            <a:ext cx="3860800" cy="457200"/>
          </a:xfrm>
        </p:spPr>
        <p:txBody>
          <a:bodyPr/>
          <a:lstStyle>
            <a:lvl1pPr>
              <a:defRPr/>
            </a:lvl1pPr>
          </a:lstStyle>
          <a:p>
            <a:endParaRPr lang="ru-RU"/>
          </a:p>
        </p:txBody>
      </p:sp>
      <p:sp>
        <p:nvSpPr>
          <p:cNvPr id="73735" name="Rectangle 7"/>
          <p:cNvSpPr>
            <a:spLocks noGrp="1" noChangeArrowheads="1"/>
          </p:cNvSpPr>
          <p:nvPr>
            <p:ph type="sldNum" sz="quarter" idx="4"/>
          </p:nvPr>
        </p:nvSpPr>
        <p:spPr>
          <a:xfrm>
            <a:off x="8737600" y="6248400"/>
            <a:ext cx="2540000" cy="457200"/>
          </a:xfrm>
        </p:spPr>
        <p:txBody>
          <a:bodyPr/>
          <a:lstStyle>
            <a:lvl1pPr>
              <a:defRPr/>
            </a:lvl1pPr>
          </a:lstStyle>
          <a:p>
            <a:fld id="{8772F488-CDAE-4579-8665-4432605F197A}" type="slidenum">
              <a:rPr lang="ru-RU"/>
              <a:pPr/>
              <a:t>‹#›</a:t>
            </a:fld>
            <a:endParaRPr lang="ru-RU"/>
          </a:p>
        </p:txBody>
      </p:sp>
      <p:grpSp>
        <p:nvGrpSpPr>
          <p:cNvPr id="73736" name="Group 8"/>
          <p:cNvGrpSpPr>
            <a:grpSpLocks/>
          </p:cNvGrpSpPr>
          <p:nvPr/>
        </p:nvGrpSpPr>
        <p:grpSpPr bwMode="auto">
          <a:xfrm>
            <a:off x="260350" y="234950"/>
            <a:ext cx="5049838" cy="1778000"/>
            <a:chOff x="123" y="148"/>
            <a:chExt cx="2386" cy="1120"/>
          </a:xfrm>
        </p:grpSpPr>
        <p:sp>
          <p:nvSpPr>
            <p:cNvPr id="73737" name="Freeform 9"/>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endParaRPr lang="ru-RU"/>
            </a:p>
          </p:txBody>
        </p:sp>
        <p:sp>
          <p:nvSpPr>
            <p:cNvPr id="73738"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endParaRPr lang="ru-RU"/>
            </a:p>
          </p:txBody>
        </p:sp>
        <p:sp>
          <p:nvSpPr>
            <p:cNvPr id="73739"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ru-RU"/>
            </a:p>
          </p:txBody>
        </p:sp>
        <p:grpSp>
          <p:nvGrpSpPr>
            <p:cNvPr id="73740" name="Group 12"/>
            <p:cNvGrpSpPr>
              <a:grpSpLocks/>
            </p:cNvGrpSpPr>
            <p:nvPr userDrawn="1"/>
          </p:nvGrpSpPr>
          <p:grpSpPr bwMode="auto">
            <a:xfrm>
              <a:off x="123" y="148"/>
              <a:ext cx="2386" cy="1081"/>
              <a:chOff x="123" y="148"/>
              <a:chExt cx="2386" cy="1081"/>
            </a:xfrm>
          </p:grpSpPr>
          <p:sp>
            <p:nvSpPr>
              <p:cNvPr id="73741"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ru-RU"/>
              </a:p>
            </p:txBody>
          </p:sp>
          <p:sp>
            <p:nvSpPr>
              <p:cNvPr id="73742"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ru-RU"/>
              </a:p>
            </p:txBody>
          </p:sp>
          <p:sp>
            <p:nvSpPr>
              <p:cNvPr id="73743"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ru-RU"/>
              </a:p>
            </p:txBody>
          </p:sp>
          <p:sp>
            <p:nvSpPr>
              <p:cNvPr id="73744"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ru-RU"/>
              </a:p>
            </p:txBody>
          </p:sp>
          <p:sp>
            <p:nvSpPr>
              <p:cNvPr id="73745"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ru-RU"/>
              </a:p>
            </p:txBody>
          </p:sp>
        </p:grpSp>
      </p:grpSp>
      <p:grpSp>
        <p:nvGrpSpPr>
          <p:cNvPr id="73746" name="Group 18"/>
          <p:cNvGrpSpPr>
            <a:grpSpLocks/>
          </p:cNvGrpSpPr>
          <p:nvPr/>
        </p:nvGrpSpPr>
        <p:grpSpPr bwMode="auto">
          <a:xfrm>
            <a:off x="10553700" y="4368800"/>
            <a:ext cx="990600" cy="1058863"/>
            <a:chOff x="4986" y="2752"/>
            <a:chExt cx="468" cy="667"/>
          </a:xfrm>
        </p:grpSpPr>
        <p:sp>
          <p:nvSpPr>
            <p:cNvPr id="73747"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endParaRPr lang="ru-RU"/>
            </a:p>
          </p:txBody>
        </p:sp>
        <p:sp>
          <p:nvSpPr>
            <p:cNvPr id="73748" name="Freeform 20"/>
            <p:cNvSpPr>
              <a:spLocks/>
            </p:cNvSpPr>
            <p:nvPr userDrawn="1"/>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endParaRPr lang="ru-RU"/>
            </a:p>
          </p:txBody>
        </p:sp>
        <p:sp>
          <p:nvSpPr>
            <p:cNvPr id="73749" name="Freeform 21"/>
            <p:cNvSpPr>
              <a:spLocks/>
            </p:cNvSpPr>
            <p:nvPr userDrawn="1"/>
          </p:nvSpPr>
          <p:spPr bwMode="auto">
            <a:xfrm rot="7320404">
              <a:off x="5000" y="2912"/>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ru-RU"/>
            </a:p>
          </p:txBody>
        </p:sp>
        <p:grpSp>
          <p:nvGrpSpPr>
            <p:cNvPr id="73750" name="Group 22"/>
            <p:cNvGrpSpPr>
              <a:grpSpLocks/>
            </p:cNvGrpSpPr>
            <p:nvPr userDrawn="1"/>
          </p:nvGrpSpPr>
          <p:grpSpPr bwMode="auto">
            <a:xfrm>
              <a:off x="4986" y="2752"/>
              <a:ext cx="468" cy="667"/>
              <a:chOff x="4986" y="2752"/>
              <a:chExt cx="468" cy="667"/>
            </a:xfrm>
          </p:grpSpPr>
          <p:sp>
            <p:nvSpPr>
              <p:cNvPr id="73751"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ru-RU"/>
              </a:p>
            </p:txBody>
          </p:sp>
          <p:sp>
            <p:nvSpPr>
              <p:cNvPr id="73752"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ru-RU"/>
              </a:p>
            </p:txBody>
          </p:sp>
          <p:sp>
            <p:nvSpPr>
              <p:cNvPr id="73753"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ru-RU"/>
              </a:p>
            </p:txBody>
          </p:sp>
          <p:sp>
            <p:nvSpPr>
              <p:cNvPr id="73754" name="Freeform 26"/>
              <p:cNvSpPr>
                <a:spLocks/>
              </p:cNvSpPr>
              <p:nvPr userDrawn="1"/>
            </p:nvSpPr>
            <p:spPr bwMode="auto">
              <a:xfrm rot="7320404">
                <a:off x="5363" y="2874"/>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ru-RU"/>
              </a:p>
            </p:txBody>
          </p:sp>
          <p:sp>
            <p:nvSpPr>
              <p:cNvPr id="73755" name="Freeform 27"/>
              <p:cNvSpPr>
                <a:spLocks/>
              </p:cNvSpPr>
              <p:nvPr userDrawn="1"/>
            </p:nvSpPr>
            <p:spPr bwMode="auto">
              <a:xfrm rot="7320404">
                <a:off x="5136"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ru-RU"/>
              </a:p>
            </p:txBody>
          </p:sp>
        </p:grpSp>
      </p:grpSp>
      <p:sp>
        <p:nvSpPr>
          <p:cNvPr id="73756" name="Freeform 28"/>
          <p:cNvSpPr>
            <a:spLocks/>
          </p:cNvSpPr>
          <p:nvPr/>
        </p:nvSpPr>
        <p:spPr bwMode="auto">
          <a:xfrm>
            <a:off x="1201738" y="5054600"/>
            <a:ext cx="9077325"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endParaRPr lang="ru-RU"/>
          </a:p>
        </p:txBody>
      </p:sp>
      <p:sp>
        <p:nvSpPr>
          <p:cNvPr id="73757" name="Freeform 29"/>
          <p:cNvSpPr>
            <a:spLocks/>
          </p:cNvSpPr>
          <p:nvPr/>
        </p:nvSpPr>
        <p:spPr bwMode="auto">
          <a:xfrm>
            <a:off x="5435600" y="1930400"/>
            <a:ext cx="1185863"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3B1B2C26-2A01-43E6-A030-CB1D39C10098}" type="datetimeFigureOut">
              <a:rPr lang="ru-RU"/>
              <a:pPr/>
              <a:t>15.06.2017</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D1F4F9C1-4EF2-4D92-9BE5-4AE497BFD889}" type="slidenum">
              <a:rPr lang="ru-RU"/>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613" y="4406900"/>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7D24182E-50CC-4099-8B37-A971D6ED0D41}" type="datetimeFigureOut">
              <a:rPr lang="ru-RU"/>
              <a:pPr/>
              <a:t>15.06.2017</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58D3EDD3-E1CD-4EFF-9949-FE0FEC519224}" type="slidenum">
              <a:rPr lang="ru-RU"/>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914400" y="1828800"/>
            <a:ext cx="50546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21400" y="1828800"/>
            <a:ext cx="50546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537E3644-016B-4E54-97F6-EA7598C0B759}" type="datetimeFigureOut">
              <a:rPr lang="ru-RU"/>
              <a:pPr/>
              <a:t>15.06.2017</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92A6994B-B35A-4BD6-BFF0-875351530F79}" type="slidenum">
              <a:rPr lang="ru-RU"/>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48D71558-7B72-4ECE-A4DF-296CC65BEBEC}" type="datetimeFigureOut">
              <a:rPr lang="ru-RU"/>
              <a:pPr/>
              <a:t>15.06.2017</a:t>
            </a:fld>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7EFB747A-B160-46CA-AB33-3859C81B4041}" type="slidenum">
              <a:rPr lang="ru-RU"/>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10F4DF27-A664-44E4-9E79-89A2585A4DAD}" type="datetimeFigureOut">
              <a:rPr lang="ru-RU"/>
              <a:pPr/>
              <a:t>15.06.2017</a:t>
            </a:fld>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B2162D33-9D36-4B27-8151-A0C1F059EF54}" type="slidenum">
              <a:rPr lang="ru-RU"/>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7A1067EB-585D-4363-8087-F24042F96634}" type="datetimeFigureOut">
              <a:rPr lang="ru-RU"/>
              <a:pPr/>
              <a:t>15.06.2017</a:t>
            </a:fld>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A5F3F117-B973-40A9-A758-CB70E73E119F}" type="slidenum">
              <a:rPr lang="ru-RU"/>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40116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C6584266-9382-42AB-BFC9-51E15B92D1EC}" type="datetimeFigureOut">
              <a:rPr lang="ru-RU"/>
              <a:pPr/>
              <a:t>15.06.2017</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1685794B-2B4C-4643-A640-8C8AC95C6020}"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79683BD-12B5-4B1B-8058-AB5C00C21376}" type="datetimeFigureOut">
              <a:rPr lang="ru-RU"/>
              <a:pPr>
                <a:defRPr/>
              </a:pPr>
              <a:t>15.06.2017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5FBAE78-F0F7-4BCC-9EAE-731445CDD87B}"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188" y="4800600"/>
            <a:ext cx="73152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8352DF88-4E4E-48A0-BBF5-501F25F3C401}" type="datetimeFigureOut">
              <a:rPr lang="ru-RU"/>
              <a:pPr/>
              <a:t>15.06.2017</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6144FCFE-B978-4999-A2EF-69E713852C6B}" type="slidenum">
              <a:rPr lang="ru-RU"/>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F1DBC696-0B4F-4E5F-90F2-A10615C6984E}" type="datetimeFigureOut">
              <a:rPr lang="ru-RU"/>
              <a:pPr/>
              <a:t>15.06.2017</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851634D-D737-48D5-98AA-AC7585312B46}" type="slidenum">
              <a:rPr lang="ru-RU"/>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610600" y="152400"/>
            <a:ext cx="2565400" cy="5334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914400" y="152400"/>
            <a:ext cx="7543800" cy="5334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F3753FED-E31E-47CF-BC4E-C2232403497B}" type="datetimeFigureOut">
              <a:rPr lang="ru-RU"/>
              <a:pPr/>
              <a:t>15.06.2017</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99D1593E-60E9-4E50-9385-C1E08103087B}"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06C97A5-D491-4BC0-8068-E615927A0AD2}" type="datetimeFigureOut">
              <a:rPr lang="ru-RU"/>
              <a:pPr>
                <a:defRPr/>
              </a:pPr>
              <a:t>15.06.2017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A805FD6-B0A2-4376-B2F9-902F1105CD81}"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4FBB9D9E-82BE-41CC-A671-B81B6CABA19B}" type="datetimeFigureOut">
              <a:rPr lang="ru-RU"/>
              <a:pPr>
                <a:defRPr/>
              </a:pPr>
              <a:t>15.06.2017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3BF8889-E193-4083-A7BF-8FABB719A16D}"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BEFEA85-D7C6-4BBA-8CC3-D5F5094B8543}" type="datetimeFigureOut">
              <a:rPr lang="ru-RU"/>
              <a:pPr>
                <a:defRPr/>
              </a:pPr>
              <a:t>15.06.2017</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4CBA64C6-5CB8-4C7A-98E0-57C0C01B4258}"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487D3B31-45DA-40B8-9549-C2662CA94FD9}" type="datetimeFigureOut">
              <a:rPr lang="ru-RU"/>
              <a:pPr>
                <a:defRPr/>
              </a:pPr>
              <a:t>15.06.2017</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FA881EDF-44C8-4811-A97F-05103AF85455}"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3837B20-886F-40EF-90EA-CE0184B21886}" type="datetimeFigureOut">
              <a:rPr lang="ru-RU"/>
              <a:pPr>
                <a:defRPr/>
              </a:pPr>
              <a:t>15.06.2017</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AE0B1B62-F2C4-4795-B9D7-334B532570B5}"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65A1AA0-F5AA-4EE2-A882-64136DE8BD36}" type="datetimeFigureOut">
              <a:rPr lang="ru-RU"/>
              <a:pPr>
                <a:defRPr/>
              </a:pPr>
              <a:t>15.06.2017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5BF1517-FDDD-4C38-A1C8-7540FC1DA0AE}"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77644D8-4D2C-4890-A387-CF00635EE680}" type="datetimeFigureOut">
              <a:rPr lang="ru-RU"/>
              <a:pPr>
                <a:defRPr/>
              </a:pPr>
              <a:t>15.06.2017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6158045-A938-4AD9-B836-2CDB50F9F801}"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FF110B8-C383-4A65-AEC2-2045136F3BDC}" type="datetimeFigureOut">
              <a:rPr lang="ru-RU"/>
              <a:pPr>
                <a:defRPr/>
              </a:pPr>
              <a:t>15.06.2017</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4E4281C-2685-46E6-9878-FEC54F584A0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Freeform 2"/>
          <p:cNvSpPr>
            <a:spLocks/>
          </p:cNvSpPr>
          <p:nvPr/>
        </p:nvSpPr>
        <p:spPr bwMode="auto">
          <a:xfrm rot="-3172564">
            <a:off x="10564019" y="-362743"/>
            <a:ext cx="1162050" cy="2779712"/>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endParaRPr lang="ru-RU"/>
          </a:p>
        </p:txBody>
      </p:sp>
      <p:sp>
        <p:nvSpPr>
          <p:cNvPr id="72707" name="Rectangle 3"/>
          <p:cNvSpPr>
            <a:spLocks noGrp="1" noChangeArrowheads="1"/>
          </p:cNvSpPr>
          <p:nvPr>
            <p:ph type="title"/>
          </p:nvPr>
        </p:nvSpPr>
        <p:spPr bwMode="auto">
          <a:xfrm>
            <a:off x="914400" y="152400"/>
            <a:ext cx="9161463"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72708" name="Rectangle 4"/>
          <p:cNvSpPr>
            <a:spLocks noGrp="1" noChangeArrowheads="1"/>
          </p:cNvSpPr>
          <p:nvPr>
            <p:ph type="body" idx="1"/>
          </p:nvPr>
        </p:nvSpPr>
        <p:spPr bwMode="auto">
          <a:xfrm>
            <a:off x="914400" y="1828800"/>
            <a:ext cx="102616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72709" name="Rectangle 5"/>
          <p:cNvSpPr>
            <a:spLocks noGrp="1" noChangeArrowheads="1"/>
          </p:cNvSpPr>
          <p:nvPr>
            <p:ph type="dt" sz="half" idx="2"/>
          </p:nvPr>
        </p:nvSpPr>
        <p:spPr bwMode="auto">
          <a:xfrm>
            <a:off x="18288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defRPr>
            </a:lvl1pPr>
          </a:lstStyle>
          <a:p>
            <a:fld id="{2A4BB090-5593-42CF-B20E-63CFCBD6DF2A}" type="datetimeFigureOut">
              <a:rPr lang="ru-RU"/>
              <a:pPr/>
              <a:t>15.06.2017</a:t>
            </a:fld>
            <a:endParaRPr lang="ru-RU"/>
          </a:p>
        </p:txBody>
      </p:sp>
      <p:sp>
        <p:nvSpPr>
          <p:cNvPr id="72710" name="Rectangle 6"/>
          <p:cNvSpPr>
            <a:spLocks noGrp="1" noChangeArrowheads="1"/>
          </p:cNvSpPr>
          <p:nvPr>
            <p:ph type="ftr" sz="quarter" idx="3"/>
          </p:nvPr>
        </p:nvSpPr>
        <p:spPr bwMode="auto">
          <a:xfrm>
            <a:off x="4741863"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ru-RU"/>
          </a:p>
        </p:txBody>
      </p:sp>
      <p:sp>
        <p:nvSpPr>
          <p:cNvPr id="72711" name="Rectangle 7"/>
          <p:cNvSpPr>
            <a:spLocks noGrp="1" noChangeArrowheads="1"/>
          </p:cNvSpPr>
          <p:nvPr>
            <p:ph type="sldNum" sz="quarter" idx="4"/>
          </p:nvPr>
        </p:nvSpPr>
        <p:spPr bwMode="auto">
          <a:xfrm>
            <a:off x="8958263"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mn-lt"/>
              </a:defRPr>
            </a:lvl1pPr>
          </a:lstStyle>
          <a:p>
            <a:fld id="{899580C9-32F9-4D65-8442-5248AB3C39DA}" type="slidenum">
              <a:rPr lang="ru-RU"/>
              <a:pPr/>
              <a:t>‹#›</a:t>
            </a:fld>
            <a:endParaRPr lang="ru-RU"/>
          </a:p>
        </p:txBody>
      </p:sp>
      <p:sp>
        <p:nvSpPr>
          <p:cNvPr id="72712" name="Freeform 8"/>
          <p:cNvSpPr>
            <a:spLocks/>
          </p:cNvSpPr>
          <p:nvPr/>
        </p:nvSpPr>
        <p:spPr bwMode="auto">
          <a:xfrm rot="-3172564">
            <a:off x="10681494" y="-324643"/>
            <a:ext cx="1165225" cy="27955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endParaRPr lang="ru-RU"/>
          </a:p>
        </p:txBody>
      </p:sp>
      <p:sp>
        <p:nvSpPr>
          <p:cNvPr id="72713" name="Freeform 9"/>
          <p:cNvSpPr>
            <a:spLocks/>
          </p:cNvSpPr>
          <p:nvPr/>
        </p:nvSpPr>
        <p:spPr bwMode="auto">
          <a:xfrm rot="-3172564">
            <a:off x="10612437" y="-69849"/>
            <a:ext cx="1025525" cy="2095500"/>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endParaRPr lang="ru-RU"/>
          </a:p>
        </p:txBody>
      </p:sp>
      <p:grpSp>
        <p:nvGrpSpPr>
          <p:cNvPr id="72714" name="Group 10"/>
          <p:cNvGrpSpPr>
            <a:grpSpLocks/>
          </p:cNvGrpSpPr>
          <p:nvPr/>
        </p:nvGrpSpPr>
        <p:grpSpPr bwMode="auto">
          <a:xfrm>
            <a:off x="11113" y="5540375"/>
            <a:ext cx="2378075" cy="1246188"/>
            <a:chOff x="5" y="3490"/>
            <a:chExt cx="1124" cy="785"/>
          </a:xfrm>
        </p:grpSpPr>
        <p:sp>
          <p:nvSpPr>
            <p:cNvPr id="72715"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endParaRPr lang="ru-RU"/>
            </a:p>
          </p:txBody>
        </p:sp>
        <p:sp>
          <p:nvSpPr>
            <p:cNvPr id="72716"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endParaRPr lang="ru-RU"/>
            </a:p>
          </p:txBody>
        </p:sp>
        <p:sp>
          <p:nvSpPr>
            <p:cNvPr id="72717"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endParaRPr lang="ru-RU"/>
            </a:p>
          </p:txBody>
        </p:sp>
        <p:sp>
          <p:nvSpPr>
            <p:cNvPr id="72718"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ru-RU"/>
            </a:p>
          </p:txBody>
        </p:sp>
        <p:sp>
          <p:nvSpPr>
            <p:cNvPr id="72719"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endParaRPr lang="ru-RU"/>
            </a:p>
          </p:txBody>
        </p:sp>
        <p:sp>
          <p:nvSpPr>
            <p:cNvPr id="72720"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endParaRPr lang="ru-RU"/>
            </a:p>
          </p:txBody>
        </p:sp>
        <p:sp>
          <p:nvSpPr>
            <p:cNvPr id="72721"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endParaRPr lang="ru-RU"/>
            </a:p>
          </p:txBody>
        </p:sp>
        <p:sp>
          <p:nvSpPr>
            <p:cNvPr id="72722"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endParaRPr lang="ru-RU"/>
            </a:p>
          </p:txBody>
        </p:sp>
        <p:sp>
          <p:nvSpPr>
            <p:cNvPr id="72723"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endParaRPr lang="ru-RU"/>
            </a:p>
          </p:txBody>
        </p:sp>
        <p:grpSp>
          <p:nvGrpSpPr>
            <p:cNvPr id="72724" name="Group 20"/>
            <p:cNvGrpSpPr>
              <a:grpSpLocks/>
            </p:cNvGrpSpPr>
            <p:nvPr userDrawn="1"/>
          </p:nvGrpSpPr>
          <p:grpSpPr bwMode="auto">
            <a:xfrm>
              <a:off x="5" y="3490"/>
              <a:ext cx="1124" cy="780"/>
              <a:chOff x="5" y="3490"/>
              <a:chExt cx="1124" cy="780"/>
            </a:xfrm>
          </p:grpSpPr>
          <p:grpSp>
            <p:nvGrpSpPr>
              <p:cNvPr id="72725" name="Group 21"/>
              <p:cNvGrpSpPr>
                <a:grpSpLocks/>
              </p:cNvGrpSpPr>
              <p:nvPr userDrawn="1"/>
            </p:nvGrpSpPr>
            <p:grpSpPr bwMode="auto">
              <a:xfrm>
                <a:off x="499" y="3562"/>
                <a:ext cx="548" cy="708"/>
                <a:chOff x="499" y="3562"/>
                <a:chExt cx="548" cy="708"/>
              </a:xfrm>
            </p:grpSpPr>
            <p:sp>
              <p:nvSpPr>
                <p:cNvPr id="72726"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endParaRPr lang="ru-RU"/>
                </a:p>
              </p:txBody>
            </p:sp>
            <p:sp>
              <p:nvSpPr>
                <p:cNvPr id="72727"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endParaRPr lang="ru-RU"/>
                </a:p>
              </p:txBody>
            </p:sp>
            <p:sp>
              <p:nvSpPr>
                <p:cNvPr id="72728"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endParaRPr lang="ru-RU"/>
                </a:p>
              </p:txBody>
            </p:sp>
          </p:grpSp>
          <p:sp>
            <p:nvSpPr>
              <p:cNvPr id="72729"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ru-RU"/>
              </a:p>
            </p:txBody>
          </p:sp>
          <p:sp>
            <p:nvSpPr>
              <p:cNvPr id="72730"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ru-RU"/>
              </a:p>
            </p:txBody>
          </p:sp>
          <p:sp>
            <p:nvSpPr>
              <p:cNvPr id="72731"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endParaRPr lang="ru-RU"/>
              </a:p>
            </p:txBody>
          </p:sp>
          <p:grpSp>
            <p:nvGrpSpPr>
              <p:cNvPr id="72732" name="Group 28"/>
              <p:cNvGrpSpPr>
                <a:grpSpLocks/>
              </p:cNvGrpSpPr>
              <p:nvPr userDrawn="1"/>
            </p:nvGrpSpPr>
            <p:grpSpPr bwMode="auto">
              <a:xfrm>
                <a:off x="5" y="3490"/>
                <a:ext cx="1124" cy="678"/>
                <a:chOff x="5" y="3490"/>
                <a:chExt cx="1124" cy="678"/>
              </a:xfrm>
            </p:grpSpPr>
            <p:sp>
              <p:nvSpPr>
                <p:cNvPr id="72733"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ru-RU"/>
                </a:p>
              </p:txBody>
            </p:sp>
            <p:sp>
              <p:nvSpPr>
                <p:cNvPr id="72734"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ru-RU"/>
                </a:p>
              </p:txBody>
            </p:sp>
            <p:sp>
              <p:nvSpPr>
                <p:cNvPr id="72735"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ru-RU"/>
                </a:p>
              </p:txBody>
            </p:sp>
            <p:sp>
              <p:nvSpPr>
                <p:cNvPr id="72736"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endParaRPr lang="ru-RU"/>
                </a:p>
              </p:txBody>
            </p:sp>
            <p:sp>
              <p:nvSpPr>
                <p:cNvPr id="72737"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endParaRPr lang="ru-RU"/>
                </a:p>
              </p:txBody>
            </p:sp>
            <p:sp>
              <p:nvSpPr>
                <p:cNvPr id="72738"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endParaRPr lang="ru-RU"/>
                </a:p>
              </p:txBody>
            </p:sp>
            <p:sp>
              <p:nvSpPr>
                <p:cNvPr id="72739"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endParaRPr lang="ru-RU"/>
                </a:p>
              </p:txBody>
            </p:sp>
            <p:sp>
              <p:nvSpPr>
                <p:cNvPr id="72740"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endParaRPr lang="ru-RU"/>
                </a:p>
              </p:txBody>
            </p:sp>
          </p:grpSp>
        </p:grpSp>
      </p:grpSp>
      <p:grpSp>
        <p:nvGrpSpPr>
          <p:cNvPr id="72741" name="Group 37"/>
          <p:cNvGrpSpPr>
            <a:grpSpLocks/>
          </p:cNvGrpSpPr>
          <p:nvPr/>
        </p:nvGrpSpPr>
        <p:grpSpPr bwMode="auto">
          <a:xfrm>
            <a:off x="11574463" y="2116138"/>
            <a:ext cx="514350" cy="4308475"/>
            <a:chOff x="5468" y="1333"/>
            <a:chExt cx="243" cy="2714"/>
          </a:xfrm>
        </p:grpSpPr>
        <p:sp>
          <p:nvSpPr>
            <p:cNvPr id="72742"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endParaRPr lang="ru-RU"/>
            </a:p>
          </p:txBody>
        </p:sp>
        <p:sp>
          <p:nvSpPr>
            <p:cNvPr id="72743"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endParaRPr lang="ru-RU"/>
            </a:p>
          </p:txBody>
        </p:sp>
      </p:grpSp>
      <p:grpSp>
        <p:nvGrpSpPr>
          <p:cNvPr id="72744" name="Group 40"/>
          <p:cNvGrpSpPr>
            <a:grpSpLocks/>
          </p:cNvGrpSpPr>
          <p:nvPr/>
        </p:nvGrpSpPr>
        <p:grpSpPr bwMode="auto">
          <a:xfrm>
            <a:off x="9758363" y="90488"/>
            <a:ext cx="2844800" cy="1911350"/>
            <a:chOff x="4610" y="57"/>
            <a:chExt cx="1344" cy="1204"/>
          </a:xfrm>
        </p:grpSpPr>
        <p:grpSp>
          <p:nvGrpSpPr>
            <p:cNvPr id="72745" name="Group 41"/>
            <p:cNvGrpSpPr>
              <a:grpSpLocks/>
            </p:cNvGrpSpPr>
            <p:nvPr userDrawn="1"/>
          </p:nvGrpSpPr>
          <p:grpSpPr bwMode="auto">
            <a:xfrm>
              <a:off x="4610" y="57"/>
              <a:ext cx="1344" cy="1204"/>
              <a:chOff x="4610" y="57"/>
              <a:chExt cx="1344" cy="1204"/>
            </a:xfrm>
          </p:grpSpPr>
          <p:sp>
            <p:nvSpPr>
              <p:cNvPr id="72746"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endParaRPr lang="ru-RU"/>
              </a:p>
            </p:txBody>
          </p:sp>
          <p:grpSp>
            <p:nvGrpSpPr>
              <p:cNvPr id="72747" name="Group 43"/>
              <p:cNvGrpSpPr>
                <a:grpSpLocks/>
              </p:cNvGrpSpPr>
              <p:nvPr userDrawn="1"/>
            </p:nvGrpSpPr>
            <p:grpSpPr bwMode="auto">
              <a:xfrm>
                <a:off x="4610" y="57"/>
                <a:ext cx="1344" cy="985"/>
                <a:chOff x="4610" y="57"/>
                <a:chExt cx="1344" cy="985"/>
              </a:xfrm>
            </p:grpSpPr>
            <p:sp>
              <p:nvSpPr>
                <p:cNvPr id="72748"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endParaRPr lang="ru-RU"/>
                </a:p>
              </p:txBody>
            </p:sp>
            <p:sp>
              <p:nvSpPr>
                <p:cNvPr id="72749" name="Freeform 45"/>
                <p:cNvSpPr>
                  <a:spLocks/>
                </p:cNvSpPr>
                <p:nvPr userDrawn="1"/>
              </p:nvSpPr>
              <p:spPr bwMode="auto">
                <a:xfrm rot="-3172564">
                  <a:off x="5048" y="332"/>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endParaRPr lang="ru-RU"/>
                </a:p>
              </p:txBody>
            </p:sp>
            <p:sp>
              <p:nvSpPr>
                <p:cNvPr id="72750" name="Freeform 46"/>
                <p:cNvSpPr>
                  <a:spLocks/>
                </p:cNvSpPr>
                <p:nvPr userDrawn="1"/>
              </p:nvSpPr>
              <p:spPr bwMode="auto">
                <a:xfrm rot="-3172564">
                  <a:off x="4858" y="182"/>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endParaRPr lang="ru-RU"/>
                </a:p>
              </p:txBody>
            </p:sp>
            <p:sp>
              <p:nvSpPr>
                <p:cNvPr id="72751"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endParaRPr lang="ru-RU"/>
                </a:p>
              </p:txBody>
            </p:sp>
            <p:sp>
              <p:nvSpPr>
                <p:cNvPr id="72752" name="Freeform 48"/>
                <p:cNvSpPr>
                  <a:spLocks/>
                </p:cNvSpPr>
                <p:nvPr userDrawn="1"/>
              </p:nvSpPr>
              <p:spPr bwMode="auto">
                <a:xfrm rot="-3172564">
                  <a:off x="5297" y="897"/>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endParaRPr lang="ru-RU"/>
                </a:p>
              </p:txBody>
            </p:sp>
            <p:sp>
              <p:nvSpPr>
                <p:cNvPr id="72753" name="Freeform 49"/>
                <p:cNvSpPr>
                  <a:spLocks/>
                </p:cNvSpPr>
                <p:nvPr userDrawn="1"/>
              </p:nvSpPr>
              <p:spPr bwMode="auto">
                <a:xfrm rot="-3172564">
                  <a:off x="5253" y="806"/>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endParaRPr lang="ru-RU"/>
                </a:p>
              </p:txBody>
            </p:sp>
            <p:sp>
              <p:nvSpPr>
                <p:cNvPr id="72754"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endParaRPr lang="ru-RU"/>
                </a:p>
              </p:txBody>
            </p:sp>
            <p:sp>
              <p:nvSpPr>
                <p:cNvPr id="72755" name="Freeform 51"/>
                <p:cNvSpPr>
                  <a:spLocks/>
                </p:cNvSpPr>
                <p:nvPr userDrawn="1"/>
              </p:nvSpPr>
              <p:spPr bwMode="auto">
                <a:xfrm rot="-3172564">
                  <a:off x="4948" y="142"/>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endParaRPr lang="ru-RU"/>
                </a:p>
              </p:txBody>
            </p:sp>
          </p:grpSp>
        </p:grpSp>
        <p:sp>
          <p:nvSpPr>
            <p:cNvPr id="72756"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endParaRPr lang="ru-RU"/>
            </a:p>
          </p:txBody>
        </p:sp>
      </p:grpSp>
    </p:spTree>
  </p:cSld>
  <p:clrMap bg1="lt1" tx1="dk1" bg2="lt2" tx2="dk2" accent1="accent1" accent2="accent2" accent3="accent3" accent4="accent4" accent5="accent5" accent6="accent6" hlink="hlink" folHlink="folHlink"/>
  <p:sldLayoutIdLst>
    <p:sldLayoutId id="2147483654"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omic Sans MS" pitchFamily="66" charset="0"/>
        </a:defRPr>
      </a:lvl2pPr>
      <a:lvl3pPr algn="ctr" rtl="0" fontAlgn="base">
        <a:spcBef>
          <a:spcPct val="0"/>
        </a:spcBef>
        <a:spcAft>
          <a:spcPct val="0"/>
        </a:spcAft>
        <a:defRPr sz="4400">
          <a:solidFill>
            <a:schemeClr val="tx1"/>
          </a:solidFill>
          <a:latin typeface="Comic Sans MS" pitchFamily="66" charset="0"/>
        </a:defRPr>
      </a:lvl3pPr>
      <a:lvl4pPr algn="ctr" rtl="0" fontAlgn="base">
        <a:spcBef>
          <a:spcPct val="0"/>
        </a:spcBef>
        <a:spcAft>
          <a:spcPct val="0"/>
        </a:spcAft>
        <a:defRPr sz="4400">
          <a:solidFill>
            <a:schemeClr val="tx1"/>
          </a:solidFill>
          <a:latin typeface="Comic Sans MS" pitchFamily="66" charset="0"/>
        </a:defRPr>
      </a:lvl4pPr>
      <a:lvl5pPr algn="ctr" rtl="0" fontAlgn="base">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FF33"/>
        </a:solid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524000" y="5499100"/>
            <a:ext cx="9899650" cy="1455738"/>
          </a:xfrm>
        </p:spPr>
        <p:txBody>
          <a:bodyPr>
            <a:normAutofit/>
          </a:bodyPr>
          <a:lstStyle/>
          <a:p>
            <a:pPr eaLnBrk="1" hangingPunct="1">
              <a:lnSpc>
                <a:spcPct val="70000"/>
              </a:lnSpc>
            </a:pPr>
            <a:r>
              <a:rPr lang="ru-RU" sz="2700" b="1" smtClean="0">
                <a:solidFill>
                  <a:srgbClr val="002060"/>
                </a:solidFill>
                <a:cs typeface="Times New Roman" pitchFamily="18" charset="0"/>
              </a:rPr>
              <a:t>К проведению месячника популяризации предпринимательской деятельности, приуроченный ко Дню российского предпринимательства</a:t>
            </a:r>
          </a:p>
          <a:p>
            <a:pPr eaLnBrk="1" hangingPunct="1">
              <a:lnSpc>
                <a:spcPct val="70000"/>
              </a:lnSpc>
            </a:pPr>
            <a:r>
              <a:rPr lang="ru-RU" sz="2700" b="1" smtClean="0">
                <a:solidFill>
                  <a:srgbClr val="002060"/>
                </a:solidFill>
                <a:cs typeface="Times New Roman" pitchFamily="18" charset="0"/>
              </a:rPr>
              <a:t> </a:t>
            </a:r>
            <a:endParaRPr lang="ru-RU" sz="2700" smtClean="0">
              <a:cs typeface="Times New Roman" pitchFamily="18" charset="0"/>
            </a:endParaRPr>
          </a:p>
          <a:p>
            <a:pPr eaLnBrk="1" hangingPunct="1">
              <a:lnSpc>
                <a:spcPct val="70000"/>
              </a:lnSpc>
            </a:pPr>
            <a:endParaRPr lang="ru-RU" sz="2700" smtClean="0"/>
          </a:p>
        </p:txBody>
      </p:sp>
      <p:pic>
        <p:nvPicPr>
          <p:cNvPr id="13314" name="Picture 2" descr="http://my-ivanovo.ru/wp-content/uploads/2010/10/kollag.jpg"/>
          <p:cNvPicPr>
            <a:picLocks noChangeAspect="1" noChangeArrowheads="1"/>
          </p:cNvPicPr>
          <p:nvPr/>
        </p:nvPicPr>
        <p:blipFill>
          <a:blip r:embed="rId2"/>
          <a:srcRect/>
          <a:stretch>
            <a:fillRect/>
          </a:stretch>
        </p:blipFill>
        <p:spPr bwMode="auto">
          <a:xfrm>
            <a:off x="3402013" y="1122363"/>
            <a:ext cx="5715000" cy="4286250"/>
          </a:xfrm>
          <a:prstGeom prst="rect">
            <a:avLst/>
          </a:prstGeom>
          <a:noFill/>
          <a:ln w="9525">
            <a:noFill/>
            <a:miter lim="800000"/>
            <a:headEnd/>
            <a:tailEnd/>
          </a:ln>
        </p:spPr>
      </p:pic>
      <p:sp>
        <p:nvSpPr>
          <p:cNvPr id="13315" name="Прямоугольник 3"/>
          <p:cNvSpPr>
            <a:spLocks noChangeArrowheads="1"/>
          </p:cNvSpPr>
          <p:nvPr/>
        </p:nvSpPr>
        <p:spPr bwMode="auto">
          <a:xfrm>
            <a:off x="325438" y="-46038"/>
            <a:ext cx="11866562" cy="701676"/>
          </a:xfrm>
          <a:prstGeom prst="rect">
            <a:avLst/>
          </a:prstGeom>
          <a:noFill/>
          <a:ln w="9525">
            <a:noFill/>
            <a:miter lim="800000"/>
            <a:headEnd/>
            <a:tailEnd/>
          </a:ln>
        </p:spPr>
        <p:txBody>
          <a:bodyPr>
            <a:spAutoFit/>
          </a:bodyPr>
          <a:lstStyle/>
          <a:p>
            <a:pPr algn="ctr"/>
            <a:r>
              <a:rPr lang="ru-RU" sz="4000" b="1" i="1">
                <a:solidFill>
                  <a:srgbClr val="FF0000"/>
                </a:solidFill>
              </a:rPr>
              <a:t>Кто хочет стать предпринимателем? </a:t>
            </a:r>
            <a:endParaRPr lang="ru-RU" sz="4000" i="1">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p:txBody>
          <a:bodyPr rtlCol="0">
            <a:normAutofit/>
          </a:bodyPr>
          <a:lstStyle/>
          <a:p>
            <a:pPr eaLnBrk="1" fontAlgn="auto" hangingPunct="1">
              <a:spcAft>
                <a:spcPts val="0"/>
              </a:spcAft>
              <a:defRPr/>
            </a:pPr>
            <a:r>
              <a:rPr lang="ru-RU" sz="2400" b="1" dirty="0">
                <a:solidFill>
                  <a:srgbClr val="C00000"/>
                </a:solidFill>
                <a:latin typeface="+mn-lt"/>
              </a:rPr>
              <a:t>Бизнес</a:t>
            </a:r>
            <a:r>
              <a:rPr lang="ru-RU" sz="2400" b="1" dirty="0">
                <a:solidFill>
                  <a:srgbClr val="7030A0"/>
                </a:solidFill>
                <a:latin typeface="+mn-lt"/>
              </a:rPr>
              <a:t> — </a:t>
            </a:r>
            <a:r>
              <a:rPr lang="ru-RU" sz="2400" b="1" dirty="0">
                <a:solidFill>
                  <a:srgbClr val="002060"/>
                </a:solidFill>
                <a:latin typeface="+mn-lt"/>
              </a:rPr>
              <a:t>это деятельность человека или группы людей, связанная с производством, продажей или покупкой товаров и услуг. </a:t>
            </a:r>
          </a:p>
        </p:txBody>
      </p:sp>
      <p:pic>
        <p:nvPicPr>
          <p:cNvPr id="77827" name="Picture 2" descr="http://byaki.net/uploads/posts/2012-01/1325766893_9.jpg"/>
          <p:cNvPicPr>
            <a:picLocks noChangeAspect="1" noChangeArrowheads="1"/>
          </p:cNvPicPr>
          <p:nvPr/>
        </p:nvPicPr>
        <p:blipFill>
          <a:blip r:embed="rId2"/>
          <a:srcRect/>
          <a:stretch>
            <a:fillRect/>
          </a:stretch>
        </p:blipFill>
        <p:spPr bwMode="auto">
          <a:xfrm>
            <a:off x="2424113" y="1825625"/>
            <a:ext cx="6381750" cy="3762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AutoShape 4"/>
          <p:cNvSpPr>
            <a:spLocks noChangeArrowheads="1"/>
          </p:cNvSpPr>
          <p:nvPr/>
        </p:nvSpPr>
        <p:spPr bwMode="auto">
          <a:xfrm>
            <a:off x="719138" y="4797425"/>
            <a:ext cx="10658475" cy="1366838"/>
          </a:xfrm>
          <a:prstGeom prst="foldedCorner">
            <a:avLst>
              <a:gd name="adj" fmla="val 12500"/>
            </a:avLst>
          </a:prstGeom>
          <a:solidFill>
            <a:srgbClr val="66FFFF"/>
          </a:solidFill>
          <a:ln w="9525">
            <a:solidFill>
              <a:schemeClr val="tx1"/>
            </a:solidFill>
            <a:round/>
            <a:headEnd/>
            <a:tailEnd/>
          </a:ln>
        </p:spPr>
        <p:txBody>
          <a:bodyPr wrap="none" anchor="ctr"/>
          <a:lstStyle/>
          <a:p>
            <a:pPr>
              <a:spcBef>
                <a:spcPct val="20000"/>
              </a:spcBef>
              <a:buClr>
                <a:schemeClr val="folHlink"/>
              </a:buClr>
              <a:buSzPct val="85000"/>
              <a:buFont typeface="Wingdings" pitchFamily="2" charset="2"/>
              <a:buNone/>
            </a:pPr>
            <a:r>
              <a:rPr lang="ru-RU" sz="2400" b="1" u="sng">
                <a:latin typeface="Times New Roman" pitchFamily="18" charset="0"/>
              </a:rPr>
              <a:t>Затраты</a:t>
            </a:r>
            <a:r>
              <a:rPr lang="ru-RU" sz="2000" b="1">
                <a:latin typeface="Times New Roman" pitchFamily="18" charset="0"/>
              </a:rPr>
              <a:t> – это средства, которые мы вкладываем в </a:t>
            </a:r>
          </a:p>
          <a:p>
            <a:pPr>
              <a:spcBef>
                <a:spcPct val="20000"/>
              </a:spcBef>
              <a:buClr>
                <a:schemeClr val="folHlink"/>
              </a:buClr>
              <a:buSzPct val="85000"/>
              <a:buFont typeface="Wingdings" pitchFamily="2" charset="2"/>
              <a:buNone/>
            </a:pPr>
            <a:r>
              <a:rPr lang="ru-RU" sz="2000" b="1">
                <a:latin typeface="Times New Roman" pitchFamily="18" charset="0"/>
              </a:rPr>
              <a:t>какое-либо производство.</a:t>
            </a:r>
          </a:p>
          <a:p>
            <a:pPr>
              <a:spcBef>
                <a:spcPct val="20000"/>
              </a:spcBef>
              <a:buClr>
                <a:schemeClr val="folHlink"/>
              </a:buClr>
              <a:buSzPct val="85000"/>
              <a:buFont typeface="Wingdings" pitchFamily="2" charset="2"/>
              <a:buNone/>
            </a:pPr>
            <a:r>
              <a:rPr lang="ru-RU" sz="2000" b="1">
                <a:latin typeface="Times New Roman" pitchFamily="18" charset="0"/>
              </a:rPr>
              <a:t>Если затраты превышают доходы, то прибыли нет, а есть убыток.</a:t>
            </a:r>
          </a:p>
          <a:p>
            <a:endParaRPr kumimoji="1" lang="ru-RU" sz="2000" b="1">
              <a:latin typeface="Times New Roman" pitchFamily="18" charset="0"/>
            </a:endParaRPr>
          </a:p>
        </p:txBody>
      </p:sp>
      <p:sp>
        <p:nvSpPr>
          <p:cNvPr id="76803" name="AutoShape 5"/>
          <p:cNvSpPr>
            <a:spLocks noChangeArrowheads="1"/>
          </p:cNvSpPr>
          <p:nvPr/>
        </p:nvSpPr>
        <p:spPr bwMode="auto">
          <a:xfrm>
            <a:off x="2063750" y="3284538"/>
            <a:ext cx="9791700" cy="1081087"/>
          </a:xfrm>
          <a:prstGeom prst="foldedCorner">
            <a:avLst>
              <a:gd name="adj" fmla="val 12500"/>
            </a:avLst>
          </a:prstGeom>
          <a:solidFill>
            <a:srgbClr val="66FFFF"/>
          </a:solidFill>
          <a:ln w="9525">
            <a:solidFill>
              <a:schemeClr val="tx1"/>
            </a:solidFill>
            <a:round/>
            <a:headEnd/>
            <a:tailEnd/>
          </a:ln>
        </p:spPr>
        <p:txBody>
          <a:bodyPr wrap="none" anchor="ctr"/>
          <a:lstStyle/>
          <a:p>
            <a:pPr>
              <a:spcBef>
                <a:spcPct val="20000"/>
              </a:spcBef>
              <a:buClr>
                <a:schemeClr val="folHlink"/>
              </a:buClr>
              <a:buSzPct val="85000"/>
              <a:buFont typeface="Wingdings" pitchFamily="2" charset="2"/>
              <a:buNone/>
            </a:pPr>
            <a:r>
              <a:rPr lang="ru-RU" sz="2400" b="1" u="sng">
                <a:latin typeface="Times New Roman" pitchFamily="18" charset="0"/>
              </a:rPr>
              <a:t>Доходы</a:t>
            </a:r>
            <a:r>
              <a:rPr lang="ru-RU" sz="2400" b="1" i="1" u="sng">
                <a:latin typeface="Times New Roman" pitchFamily="18" charset="0"/>
              </a:rPr>
              <a:t> </a:t>
            </a:r>
            <a:r>
              <a:rPr lang="ru-RU" sz="2400">
                <a:latin typeface="Times New Roman" pitchFamily="18" charset="0"/>
              </a:rPr>
              <a:t>– это те деньги, которые мы получаем за </a:t>
            </a:r>
          </a:p>
          <a:p>
            <a:pPr>
              <a:spcBef>
                <a:spcPct val="20000"/>
              </a:spcBef>
              <a:buClr>
                <a:schemeClr val="folHlink"/>
              </a:buClr>
              <a:buSzPct val="85000"/>
              <a:buFont typeface="Wingdings" pitchFamily="2" charset="2"/>
              <a:buNone/>
            </a:pPr>
            <a:r>
              <a:rPr lang="ru-RU" sz="2400">
                <a:latin typeface="Times New Roman" pitchFamily="18" charset="0"/>
              </a:rPr>
              <a:t>услуги или реализованный товар</a:t>
            </a:r>
          </a:p>
          <a:p>
            <a:endParaRPr kumimoji="1" lang="ru-RU" sz="2400">
              <a:latin typeface="Times New Roman" pitchFamily="18" charset="0"/>
            </a:endParaRPr>
          </a:p>
        </p:txBody>
      </p:sp>
      <p:sp>
        <p:nvSpPr>
          <p:cNvPr id="76804" name="AutoShape 6"/>
          <p:cNvSpPr>
            <a:spLocks noChangeArrowheads="1"/>
          </p:cNvSpPr>
          <p:nvPr/>
        </p:nvSpPr>
        <p:spPr bwMode="auto">
          <a:xfrm>
            <a:off x="1008063" y="476250"/>
            <a:ext cx="10560050" cy="1871663"/>
          </a:xfrm>
          <a:prstGeom prst="foldedCorner">
            <a:avLst>
              <a:gd name="adj" fmla="val 12500"/>
            </a:avLst>
          </a:prstGeom>
          <a:solidFill>
            <a:srgbClr val="66FFFF"/>
          </a:solidFill>
          <a:ln w="9525">
            <a:solidFill>
              <a:schemeClr val="tx1"/>
            </a:solidFill>
            <a:round/>
            <a:headEnd/>
            <a:tailEnd/>
          </a:ln>
        </p:spPr>
        <p:txBody>
          <a:bodyPr wrap="none" anchor="ctr"/>
          <a:lstStyle/>
          <a:p>
            <a:pPr>
              <a:spcBef>
                <a:spcPct val="20000"/>
              </a:spcBef>
              <a:buClr>
                <a:schemeClr val="folHlink"/>
              </a:buClr>
              <a:buSzPct val="85000"/>
              <a:buFont typeface="Wingdings" pitchFamily="2" charset="2"/>
              <a:buNone/>
            </a:pPr>
            <a:r>
              <a:rPr lang="ru-RU" sz="2400" b="1" u="sng">
                <a:latin typeface="Times New Roman" pitchFamily="18" charset="0"/>
              </a:rPr>
              <a:t>Прибыль</a:t>
            </a:r>
            <a:r>
              <a:rPr lang="ru-RU" sz="2000" b="1">
                <a:latin typeface="Times New Roman" pitchFamily="18" charset="0"/>
              </a:rPr>
              <a:t> – обобщающий показатель финансовых результатов </a:t>
            </a:r>
          </a:p>
          <a:p>
            <a:pPr>
              <a:spcBef>
                <a:spcPct val="20000"/>
              </a:spcBef>
              <a:buClr>
                <a:schemeClr val="folHlink"/>
              </a:buClr>
              <a:buSzPct val="85000"/>
              <a:buFont typeface="Wingdings" pitchFamily="2" charset="2"/>
              <a:buNone/>
            </a:pPr>
            <a:r>
              <a:rPr lang="ru-RU" sz="2000" b="1">
                <a:latin typeface="Times New Roman" pitchFamily="18" charset="0"/>
              </a:rPr>
              <a:t>хозяйственной деятельности, одна из основ </a:t>
            </a:r>
          </a:p>
          <a:p>
            <a:pPr>
              <a:spcBef>
                <a:spcPct val="20000"/>
              </a:spcBef>
              <a:buClr>
                <a:schemeClr val="folHlink"/>
              </a:buClr>
              <a:buSzPct val="85000"/>
              <a:buFont typeface="Wingdings" pitchFamily="2" charset="2"/>
              <a:buNone/>
            </a:pPr>
            <a:r>
              <a:rPr lang="ru-RU" sz="2000" b="1">
                <a:latin typeface="Times New Roman" pitchFamily="18" charset="0"/>
              </a:rPr>
              <a:t>экономических категорий; представляет собой излишек выручки </a:t>
            </a:r>
          </a:p>
          <a:p>
            <a:pPr>
              <a:spcBef>
                <a:spcPct val="20000"/>
              </a:spcBef>
              <a:buClr>
                <a:schemeClr val="folHlink"/>
              </a:buClr>
              <a:buSzPct val="85000"/>
              <a:buFont typeface="Wingdings" pitchFamily="2" charset="2"/>
              <a:buNone/>
            </a:pPr>
            <a:r>
              <a:rPr lang="ru-RU" sz="2000" b="1">
                <a:latin typeface="Times New Roman" pitchFamily="18" charset="0"/>
              </a:rPr>
              <a:t>от продажи товара над затратами на их производство и реализацию.</a:t>
            </a:r>
          </a:p>
          <a:p>
            <a:endParaRPr kumimoji="1" lang="ru-RU" sz="2000" b="1">
              <a:latin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ъект 4"/>
          <p:cNvSpPr>
            <a:spLocks noGrp="1"/>
          </p:cNvSpPr>
          <p:nvPr>
            <p:ph sz="half" idx="4294967295"/>
          </p:nvPr>
        </p:nvSpPr>
        <p:spPr>
          <a:xfrm>
            <a:off x="5726113" y="708025"/>
            <a:ext cx="6135687" cy="4056063"/>
          </a:xfrm>
        </p:spPr>
        <p:txBody>
          <a:bodyPr/>
          <a:lstStyle/>
          <a:p>
            <a:pPr algn="ctr" eaLnBrk="1" hangingPunct="1"/>
            <a:r>
              <a:rPr lang="ru-RU" sz="2400" b="1" smtClean="0">
                <a:solidFill>
                  <a:srgbClr val="002060"/>
                </a:solidFill>
              </a:rPr>
              <a:t>Кроме того, различают крупный, средний и малый бизнес.</a:t>
            </a:r>
          </a:p>
          <a:p>
            <a:pPr algn="ctr" eaLnBrk="1" hangingPunct="1"/>
            <a:r>
              <a:rPr lang="ru-RU" sz="2400" b="1" smtClean="0">
                <a:solidFill>
                  <a:srgbClr val="002060"/>
                </a:solidFill>
              </a:rPr>
              <a:t> </a:t>
            </a:r>
            <a:r>
              <a:rPr lang="ru-RU" sz="2400" b="1" smtClean="0">
                <a:solidFill>
                  <a:srgbClr val="FF0000"/>
                </a:solidFill>
              </a:rPr>
              <a:t>В индустрии </a:t>
            </a:r>
            <a:r>
              <a:rPr lang="ru-RU" sz="2400" b="1" smtClean="0">
                <a:solidFill>
                  <a:srgbClr val="002060"/>
                </a:solidFill>
              </a:rPr>
              <a:t>(металлургической и машиностроительной промышленности,   энергетике, на железнодорожном транспорте) действуют, как правило, </a:t>
            </a:r>
            <a:r>
              <a:rPr lang="ru-RU" sz="2400" b="1" smtClean="0">
                <a:solidFill>
                  <a:srgbClr val="FF0000"/>
                </a:solidFill>
              </a:rPr>
              <a:t>крупные фирмы</a:t>
            </a:r>
            <a:r>
              <a:rPr lang="ru-RU" sz="2400" b="1" smtClean="0">
                <a:solidFill>
                  <a:srgbClr val="002060"/>
                </a:solidFill>
              </a:rPr>
              <a:t>. </a:t>
            </a:r>
          </a:p>
          <a:p>
            <a:pPr algn="ctr" eaLnBrk="1" hangingPunct="1"/>
            <a:r>
              <a:rPr lang="ru-RU" sz="2400" b="1" smtClean="0">
                <a:solidFill>
                  <a:srgbClr val="FF0000"/>
                </a:solidFill>
              </a:rPr>
              <a:t>Малый бизнес </a:t>
            </a:r>
            <a:r>
              <a:rPr lang="ru-RU" sz="2400" b="1" smtClean="0">
                <a:solidFill>
                  <a:srgbClr val="002060"/>
                </a:solidFill>
              </a:rPr>
              <a:t>преобладает </a:t>
            </a:r>
            <a:r>
              <a:rPr lang="ru-RU" sz="2400" b="1" smtClean="0">
                <a:solidFill>
                  <a:srgbClr val="FF0000"/>
                </a:solidFill>
              </a:rPr>
              <a:t>в сфере обслуживания, в легкой и пищевой промышленности.</a:t>
            </a:r>
            <a:r>
              <a:rPr lang="ru-RU" sz="2400" b="1" smtClean="0">
                <a:solidFill>
                  <a:srgbClr val="002060"/>
                </a:solidFill>
              </a:rPr>
              <a:t> Он связан с организацией грузовых перевозок, гостиниц, кафе, парикмахерских, ателье, ремонтных мастерских и др. В сельском  хозяйстве —  это фермерские хозяйства по производству продуктов растениеводства, животноводства</a:t>
            </a:r>
            <a:r>
              <a:rPr lang="ru-RU" sz="2400" smtClean="0"/>
              <a:t>.</a:t>
            </a:r>
          </a:p>
        </p:txBody>
      </p:sp>
      <p:pic>
        <p:nvPicPr>
          <p:cNvPr id="79875" name="Picture 4" descr="http://s1.tchkcdn.com/g2-mG1zEpL7XlN-X_LhqSxR6g/lady/660x480/f/0/1-7-0-1-13701/97615_shutterstock_52947370.jpg"/>
          <p:cNvPicPr>
            <a:picLocks noChangeAspect="1" noChangeArrowheads="1"/>
          </p:cNvPicPr>
          <p:nvPr/>
        </p:nvPicPr>
        <p:blipFill>
          <a:blip r:embed="rId2"/>
          <a:srcRect/>
          <a:stretch>
            <a:fillRect/>
          </a:stretch>
        </p:blipFill>
        <p:spPr bwMode="auto">
          <a:xfrm>
            <a:off x="984250" y="3378200"/>
            <a:ext cx="4484688" cy="3262313"/>
          </a:xfrm>
          <a:prstGeom prst="rect">
            <a:avLst/>
          </a:prstGeom>
          <a:noFill/>
          <a:ln w="9525">
            <a:noFill/>
            <a:miter lim="800000"/>
            <a:headEnd/>
            <a:tailEnd/>
          </a:ln>
        </p:spPr>
      </p:pic>
      <p:pic>
        <p:nvPicPr>
          <p:cNvPr id="79876" name="Picture 2" descr="http://i52.tinypic.com/14x07c2.jpg"/>
          <p:cNvPicPr>
            <a:picLocks noChangeAspect="1" noChangeArrowheads="1"/>
          </p:cNvPicPr>
          <p:nvPr/>
        </p:nvPicPr>
        <p:blipFill>
          <a:blip r:embed="rId3"/>
          <a:srcRect/>
          <a:stretch>
            <a:fillRect/>
          </a:stretch>
        </p:blipFill>
        <p:spPr bwMode="auto">
          <a:xfrm>
            <a:off x="838200" y="258763"/>
            <a:ext cx="3986213" cy="2655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p:txBody>
          <a:bodyPr rtlCol="0">
            <a:normAutofit/>
          </a:bodyPr>
          <a:lstStyle/>
          <a:p>
            <a:pPr eaLnBrk="1" fontAlgn="auto" hangingPunct="1">
              <a:spcAft>
                <a:spcPts val="0"/>
              </a:spcAft>
              <a:defRPr/>
            </a:pPr>
            <a:r>
              <a:rPr lang="ru-RU" sz="4000" b="1" dirty="0">
                <a:solidFill>
                  <a:srgbClr val="FF0000"/>
                </a:solidFill>
                <a:latin typeface="+mn-lt"/>
              </a:rPr>
              <a:t>Наиболее распространенными формами  организации бизнеса являются</a:t>
            </a:r>
            <a:endParaRPr lang="ru-RU" sz="4000" dirty="0">
              <a:solidFill>
                <a:srgbClr val="FF0000"/>
              </a:solidFill>
              <a:latin typeface="+mn-lt"/>
            </a:endParaRPr>
          </a:p>
        </p:txBody>
      </p:sp>
      <p:sp>
        <p:nvSpPr>
          <p:cNvPr id="80899" name="Объект 2"/>
          <p:cNvSpPr>
            <a:spLocks noGrp="1"/>
          </p:cNvSpPr>
          <p:nvPr>
            <p:ph sz="half" idx="4294967295"/>
          </p:nvPr>
        </p:nvSpPr>
        <p:spPr>
          <a:xfrm>
            <a:off x="838200" y="1825625"/>
            <a:ext cx="5181600" cy="4351338"/>
          </a:xfrm>
        </p:spPr>
        <p:txBody>
          <a:bodyPr/>
          <a:lstStyle/>
          <a:p>
            <a:pPr marL="0" indent="0" eaLnBrk="1" hangingPunct="1">
              <a:buFont typeface="Arial" pitchFamily="34" charset="0"/>
              <a:buNone/>
            </a:pPr>
            <a:r>
              <a:rPr lang="ru-RU" sz="2400" b="1" smtClean="0">
                <a:solidFill>
                  <a:srgbClr val="FF0000"/>
                </a:solidFill>
              </a:rPr>
              <a:t>единоличное предприятие </a:t>
            </a:r>
            <a:r>
              <a:rPr lang="ru-RU" sz="2400" b="1" smtClean="0">
                <a:solidFill>
                  <a:srgbClr val="002060"/>
                </a:solidFill>
              </a:rPr>
              <a:t>(владеет и управляет один человек — хозяин), </a:t>
            </a:r>
            <a:r>
              <a:rPr lang="ru-RU" sz="2400" b="1" smtClean="0">
                <a:solidFill>
                  <a:srgbClr val="FF0000"/>
                </a:solidFill>
              </a:rPr>
              <a:t>товарищество</a:t>
            </a:r>
            <a:r>
              <a:rPr lang="ru-RU" sz="2400" b="1" smtClean="0">
                <a:solidFill>
                  <a:srgbClr val="002060"/>
                </a:solidFill>
              </a:rPr>
              <a:t> (добровольное объединение двух  или  более человек),  </a:t>
            </a:r>
            <a:r>
              <a:rPr lang="ru-RU" sz="2400" b="1" smtClean="0">
                <a:solidFill>
                  <a:srgbClr val="FF0000"/>
                </a:solidFill>
              </a:rPr>
              <a:t>акционерное общество </a:t>
            </a:r>
            <a:r>
              <a:rPr lang="ru-RU" sz="2400" b="1" smtClean="0">
                <a:solidFill>
                  <a:srgbClr val="002060"/>
                </a:solidFill>
              </a:rPr>
              <a:t>(крупное предприятие, собственниками  которого выступают владельцы ценных бумаг — акций).</a:t>
            </a:r>
          </a:p>
        </p:txBody>
      </p:sp>
      <p:pic>
        <p:nvPicPr>
          <p:cNvPr id="80900" name="Picture 2" descr="http://img.cntiprogress.ru/image/gorelova_a/77.jpg"/>
          <p:cNvPicPr>
            <a:picLocks noChangeAspect="1" noChangeArrowheads="1"/>
          </p:cNvPicPr>
          <p:nvPr/>
        </p:nvPicPr>
        <p:blipFill>
          <a:blip r:embed="rId2"/>
          <a:srcRect/>
          <a:stretch>
            <a:fillRect/>
          </a:stretch>
        </p:blipFill>
        <p:spPr bwMode="auto">
          <a:xfrm>
            <a:off x="9232900" y="4194175"/>
            <a:ext cx="2754313" cy="2265363"/>
          </a:xfrm>
          <a:prstGeom prst="rect">
            <a:avLst/>
          </a:prstGeom>
          <a:noFill/>
          <a:ln w="9525">
            <a:noFill/>
            <a:miter lim="800000"/>
            <a:headEnd/>
            <a:tailEnd/>
          </a:ln>
        </p:spPr>
      </p:pic>
      <p:pic>
        <p:nvPicPr>
          <p:cNvPr id="80901" name="Picture 8" descr="http://my-ivanovo.ru/wp-content/uploads/2010/10/kollag.jpg"/>
          <p:cNvPicPr>
            <a:picLocks noChangeAspect="1" noChangeArrowheads="1"/>
          </p:cNvPicPr>
          <p:nvPr/>
        </p:nvPicPr>
        <p:blipFill>
          <a:blip r:embed="rId3"/>
          <a:srcRect/>
          <a:stretch>
            <a:fillRect/>
          </a:stretch>
        </p:blipFill>
        <p:spPr bwMode="auto">
          <a:xfrm>
            <a:off x="8380413" y="1635125"/>
            <a:ext cx="2973387" cy="2232025"/>
          </a:xfrm>
          <a:prstGeom prst="rect">
            <a:avLst/>
          </a:prstGeom>
          <a:noFill/>
          <a:ln w="9525">
            <a:noFill/>
            <a:miter lim="800000"/>
            <a:headEnd/>
            <a:tailEnd/>
          </a:ln>
        </p:spPr>
      </p:pic>
      <p:pic>
        <p:nvPicPr>
          <p:cNvPr id="80902" name="Picture 10" descr="http://mosopora.ru/files/linearticles/361377.jpg"/>
          <p:cNvPicPr>
            <a:picLocks noChangeAspect="1" noChangeArrowheads="1"/>
          </p:cNvPicPr>
          <p:nvPr/>
        </p:nvPicPr>
        <p:blipFill>
          <a:blip r:embed="rId4"/>
          <a:srcRect/>
          <a:stretch>
            <a:fillRect/>
          </a:stretch>
        </p:blipFill>
        <p:spPr bwMode="auto">
          <a:xfrm>
            <a:off x="6172200" y="4002088"/>
            <a:ext cx="3398838" cy="2547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5506" name="Rectangle 2"/>
          <p:cNvSpPr>
            <a:spLocks noGrp="1" noChangeArrowheads="1"/>
          </p:cNvSpPr>
          <p:nvPr>
            <p:ph type="title" idx="4294967295"/>
          </p:nvPr>
        </p:nvSpPr>
        <p:spPr>
          <a:xfrm>
            <a:off x="1804988" y="203200"/>
            <a:ext cx="8074025" cy="1165225"/>
          </a:xfrm>
        </p:spPr>
        <p:txBody>
          <a:bodyPr lIns="92075" tIns="46038" rIns="92075" bIns="46038"/>
          <a:lstStyle/>
          <a:p>
            <a:r>
              <a:rPr lang="ru-RU"/>
              <a:t>Подумайте:</a:t>
            </a:r>
          </a:p>
        </p:txBody>
      </p:sp>
      <p:sp>
        <p:nvSpPr>
          <p:cNvPr id="405507" name="Rectangle 3"/>
          <p:cNvSpPr>
            <a:spLocks noGrp="1" noChangeArrowheads="1"/>
          </p:cNvSpPr>
          <p:nvPr>
            <p:ph type="body" idx="4294967295"/>
          </p:nvPr>
        </p:nvSpPr>
        <p:spPr>
          <a:xfrm>
            <a:off x="1168400" y="1844675"/>
            <a:ext cx="9266238" cy="1331913"/>
          </a:xfrm>
        </p:spPr>
        <p:txBody>
          <a:bodyPr lIns="92075" tIns="46038" rIns="92075" bIns="46038"/>
          <a:lstStyle/>
          <a:p>
            <a:pPr>
              <a:lnSpc>
                <a:spcPct val="90000"/>
              </a:lnSpc>
            </a:pPr>
            <a:r>
              <a:rPr lang="ru-RU" sz="2800"/>
              <a:t>Кто такой предприниматель и какие особенности его поведения вам знакомы?</a:t>
            </a:r>
          </a:p>
          <a:p>
            <a:pPr>
              <a:lnSpc>
                <a:spcPct val="90000"/>
              </a:lnSpc>
            </a:pPr>
            <a:r>
              <a:rPr lang="ru-RU" sz="2800"/>
              <a:t>Кого мы называем предпринимателем?</a:t>
            </a:r>
          </a:p>
        </p:txBody>
      </p:sp>
      <p:sp>
        <p:nvSpPr>
          <p:cNvPr id="405508" name="Text Box 4"/>
          <p:cNvSpPr txBox="1">
            <a:spLocks noChangeArrowheads="1"/>
          </p:cNvSpPr>
          <p:nvPr/>
        </p:nvSpPr>
        <p:spPr bwMode="auto">
          <a:xfrm>
            <a:off x="1103313" y="4149725"/>
            <a:ext cx="10464800" cy="1493838"/>
          </a:xfrm>
          <a:prstGeom prst="rect">
            <a:avLst/>
          </a:prstGeom>
          <a:noFill/>
          <a:ln w="9525">
            <a:noFill/>
            <a:miter lim="800000"/>
            <a:headEnd/>
            <a:tailEnd/>
          </a:ln>
        </p:spPr>
        <p:txBody>
          <a:bodyPr>
            <a:spAutoFit/>
          </a:bodyPr>
          <a:lstStyle/>
          <a:p>
            <a:pPr>
              <a:spcBef>
                <a:spcPct val="50000"/>
              </a:spcBef>
            </a:pPr>
            <a:r>
              <a:rPr kumimoji="1" lang="ru-RU" sz="2800" b="1" i="1" u="sng">
                <a:latin typeface="Times New Roman" pitchFamily="18" charset="0"/>
              </a:rPr>
              <a:t>Предприниматель </a:t>
            </a:r>
            <a:r>
              <a:rPr kumimoji="1" lang="ru-RU" sz="2800">
                <a:latin typeface="Times New Roman" pitchFamily="18" charset="0"/>
              </a:rPr>
              <a:t>– человек, придумавший новое дело, удовлетворяющее какую-то потребность и приносящее прибыль.</a:t>
            </a:r>
          </a:p>
          <a:p>
            <a:pPr>
              <a:spcBef>
                <a:spcPct val="50000"/>
              </a:spcBef>
            </a:pPr>
            <a:r>
              <a:rPr kumimoji="1" lang="ru-RU" sz="2400" b="1">
                <a:latin typeface="Times New Roman" pitchFamily="18" charset="0"/>
              </a:rPr>
              <a:t>Стремление к прибыли</a:t>
            </a:r>
            <a:r>
              <a:rPr kumimoji="1" lang="ru-RU" sz="2400">
                <a:latin typeface="Times New Roman" pitchFamily="18" charset="0"/>
              </a:rPr>
              <a:t> – основной мотив его деятельности!</a:t>
            </a:r>
          </a:p>
        </p:txBody>
      </p:sp>
      <p:pic>
        <p:nvPicPr>
          <p:cNvPr id="50181" name="Picture 5"/>
          <p:cNvPicPr>
            <a:picLocks noChangeAspect="1" noChangeArrowheads="1"/>
          </p:cNvPicPr>
          <p:nvPr/>
        </p:nvPicPr>
        <p:blipFill>
          <a:blip r:embed="rId2"/>
          <a:srcRect/>
          <a:stretch>
            <a:fillRect/>
          </a:stretch>
        </p:blipFill>
        <p:spPr bwMode="auto">
          <a:xfrm>
            <a:off x="10483850" y="5129213"/>
            <a:ext cx="1708150" cy="17287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05506"/>
                                        </p:tgtEl>
                                        <p:attrNameLst>
                                          <p:attrName>style.visibility</p:attrName>
                                        </p:attrNameLst>
                                      </p:cBhvr>
                                      <p:to>
                                        <p:strVal val="visible"/>
                                      </p:to>
                                    </p:set>
                                    <p:anim calcmode="lin" valueType="num">
                                      <p:cBhvr>
                                        <p:cTn id="7" dur="1000" fill="hold"/>
                                        <p:tgtEl>
                                          <p:spTgt spid="405506"/>
                                        </p:tgtEl>
                                        <p:attrNameLst>
                                          <p:attrName>ppt_x</p:attrName>
                                        </p:attrNameLst>
                                      </p:cBhvr>
                                      <p:tavLst>
                                        <p:tav tm="0">
                                          <p:val>
                                            <p:strVal val="#ppt_x-.2"/>
                                          </p:val>
                                        </p:tav>
                                        <p:tav tm="100000">
                                          <p:val>
                                            <p:strVal val="#ppt_x"/>
                                          </p:val>
                                        </p:tav>
                                      </p:tavLst>
                                    </p:anim>
                                    <p:anim calcmode="lin" valueType="num">
                                      <p:cBhvr>
                                        <p:cTn id="8" dur="1000" fill="hold"/>
                                        <p:tgtEl>
                                          <p:spTgt spid="405506"/>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550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05507">
                                            <p:txEl>
                                              <p:pRg st="0" end="0"/>
                                            </p:txEl>
                                          </p:spTgt>
                                        </p:tgtEl>
                                        <p:attrNameLst>
                                          <p:attrName>style.visibility</p:attrName>
                                        </p:attrNameLst>
                                      </p:cBhvr>
                                      <p:to>
                                        <p:strVal val="visible"/>
                                      </p:to>
                                    </p:set>
                                    <p:animEffect transition="in" filter="wipe(down)">
                                      <p:cBhvr>
                                        <p:cTn id="14" dur="500"/>
                                        <p:tgtEl>
                                          <p:spTgt spid="40550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05507">
                                            <p:txEl>
                                              <p:pRg st="1" end="1"/>
                                            </p:txEl>
                                          </p:spTgt>
                                        </p:tgtEl>
                                        <p:attrNameLst>
                                          <p:attrName>style.visibility</p:attrName>
                                        </p:attrNameLst>
                                      </p:cBhvr>
                                      <p:to>
                                        <p:strVal val="visible"/>
                                      </p:to>
                                    </p:set>
                                    <p:animEffect transition="in" filter="wipe(down)">
                                      <p:cBhvr>
                                        <p:cTn id="19" dur="500"/>
                                        <p:tgtEl>
                                          <p:spTgt spid="40550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05508"/>
                                        </p:tgtEl>
                                        <p:attrNameLst>
                                          <p:attrName>style.visibility</p:attrName>
                                        </p:attrNameLst>
                                      </p:cBhvr>
                                      <p:to>
                                        <p:strVal val="visible"/>
                                      </p:to>
                                    </p:set>
                                    <p:animEffect transition="in" filter="wipe(down)">
                                      <p:cBhvr>
                                        <p:cTn id="24" dur="500"/>
                                        <p:tgtEl>
                                          <p:spTgt spid="405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6" grpId="0"/>
      <p:bldP spid="405507" grpId="0" build="p"/>
      <p:bldP spid="40550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68610" name="Заголовок 3"/>
          <p:cNvSpPr>
            <a:spLocks noGrp="1"/>
          </p:cNvSpPr>
          <p:nvPr>
            <p:ph type="title" idx="4294967295"/>
          </p:nvPr>
        </p:nvSpPr>
        <p:spPr/>
        <p:txBody>
          <a:bodyPr anchor="ctr"/>
          <a:lstStyle/>
          <a:p>
            <a:endParaRPr lang="ru-RU"/>
          </a:p>
        </p:txBody>
      </p:sp>
      <p:sp>
        <p:nvSpPr>
          <p:cNvPr id="68611" name="Объект 5"/>
          <p:cNvSpPr>
            <a:spLocks noGrp="1"/>
          </p:cNvSpPr>
          <p:nvPr>
            <p:ph sz="half" idx="4294967295"/>
          </p:nvPr>
        </p:nvSpPr>
        <p:spPr>
          <a:xfrm>
            <a:off x="5243513" y="365125"/>
            <a:ext cx="6630987" cy="5811838"/>
          </a:xfrm>
        </p:spPr>
        <p:txBody>
          <a:bodyPr/>
          <a:lstStyle/>
          <a:p>
            <a:pPr marL="228600" indent="-228600" algn="ctr"/>
            <a:r>
              <a:rPr lang="ru-RU" sz="2400" b="1">
                <a:solidFill>
                  <a:srgbClr val="C00000"/>
                </a:solidFill>
              </a:rPr>
              <a:t>Предприниматель</a:t>
            </a:r>
            <a:r>
              <a:rPr lang="ru-RU" sz="2400" b="1">
                <a:solidFill>
                  <a:srgbClr val="0070C0"/>
                </a:solidFill>
              </a:rPr>
              <a:t> — это человек, основывающий новое дело, который на свои и заемные средства (денежные средства, полученные в виде ссуды, взятые взаймы) организует производство товаров и услуг для получения прибыли и удовлетворения потребностей человека и общества. Он ищет возможности для  выпуска новых товаров, оказания новых видов услуг, занимается поиском  рынков, на которых можно продавать продукцию. Известно, что телеграф,  телефон, радио, компьютер изобрели ученые, но сделали их средствами  массовой коммуникации именно предприниматели. </a:t>
            </a:r>
            <a:endParaRPr lang="ru-RU" sz="2400" b="1">
              <a:solidFill>
                <a:srgbClr val="C00000"/>
              </a:solidFill>
            </a:endParaRPr>
          </a:p>
        </p:txBody>
      </p:sp>
      <p:sp>
        <p:nvSpPr>
          <p:cNvPr id="68612" name="AutoShape 2" descr="http://www.cao-info.ru/uploads/posts/2012-06/1340704904_70170557_1296756778_bz.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68613" name="AutoShape 4" descr="http://www.cao-info.ru/uploads/posts/2012-06/1340704904_70170557_1296756778_bz.jpg"/>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ru-RU">
              <a:latin typeface="Calibri" pitchFamily="34" charset="0"/>
            </a:endParaRPr>
          </a:p>
        </p:txBody>
      </p:sp>
      <p:sp>
        <p:nvSpPr>
          <p:cNvPr id="68614" name="AutoShape 6" descr="http://www.cao-info.ru/uploads/posts/2012-06/1340704904_70170557_1296756778_bz.jpg"/>
          <p:cNvSpPr>
            <a:spLocks noGrp="1" noChangeAspect="1" noChangeArrowheads="1"/>
          </p:cNvSpPr>
          <p:nvPr>
            <p:ph sz="half" idx="4294967295"/>
          </p:nvPr>
        </p:nvSpPr>
        <p:spPr>
          <a:xfrm>
            <a:off x="1300163" y="1828800"/>
            <a:ext cx="3962400" cy="3379788"/>
          </a:xfrm>
        </p:spPr>
        <p:txBody>
          <a:bodyPr/>
          <a:lstStyle/>
          <a:p>
            <a:pPr marL="228600" indent="-228600"/>
            <a:endParaRPr lang="ru-RU"/>
          </a:p>
        </p:txBody>
      </p:sp>
      <p:pic>
        <p:nvPicPr>
          <p:cNvPr id="68615" name="Рисунок 9"/>
          <p:cNvPicPr>
            <a:picLocks noChangeAspect="1"/>
          </p:cNvPicPr>
          <p:nvPr/>
        </p:nvPicPr>
        <p:blipFill>
          <a:blip r:embed="rId2"/>
          <a:srcRect/>
          <a:stretch>
            <a:fillRect/>
          </a:stretch>
        </p:blipFill>
        <p:spPr bwMode="auto">
          <a:xfrm>
            <a:off x="406400" y="254000"/>
            <a:ext cx="4751388" cy="3651250"/>
          </a:xfrm>
          <a:prstGeom prst="rect">
            <a:avLst/>
          </a:prstGeom>
          <a:noFill/>
          <a:ln w="9525">
            <a:noFill/>
            <a:miter lim="800000"/>
            <a:headEnd/>
            <a:tailEnd/>
          </a:ln>
        </p:spPr>
      </p:pic>
      <p:sp>
        <p:nvSpPr>
          <p:cNvPr id="68616" name="Прямоугольник 10"/>
          <p:cNvSpPr>
            <a:spLocks noChangeArrowheads="1"/>
          </p:cNvSpPr>
          <p:nvPr/>
        </p:nvSpPr>
        <p:spPr bwMode="auto">
          <a:xfrm>
            <a:off x="-180975" y="4187825"/>
            <a:ext cx="5589588" cy="1187450"/>
          </a:xfrm>
          <a:prstGeom prst="rect">
            <a:avLst/>
          </a:prstGeom>
          <a:noFill/>
          <a:ln w="9525">
            <a:noFill/>
            <a:miter lim="800000"/>
            <a:headEnd/>
            <a:tailEnd/>
          </a:ln>
        </p:spPr>
        <p:txBody>
          <a:bodyPr>
            <a:spAutoFit/>
          </a:bodyPr>
          <a:lstStyle/>
          <a:p>
            <a:pPr algn="ctr"/>
            <a:r>
              <a:rPr lang="ru-RU" sz="2400" b="1">
                <a:solidFill>
                  <a:srgbClr val="C00000"/>
                </a:solidFill>
                <a:latin typeface="Calibri" pitchFamily="34" charset="0"/>
              </a:rPr>
              <a:t>Предпринимателем по закону  </a:t>
            </a:r>
          </a:p>
          <a:p>
            <a:pPr algn="ctr"/>
            <a:r>
              <a:rPr lang="ru-RU" sz="2400" b="1">
                <a:solidFill>
                  <a:srgbClr val="C00000"/>
                </a:solidFill>
                <a:latin typeface="Calibri" pitchFamily="34" charset="0"/>
              </a:rPr>
              <a:t>может стать человек, </a:t>
            </a:r>
          </a:p>
          <a:p>
            <a:pPr algn="ctr"/>
            <a:r>
              <a:rPr lang="ru-RU" sz="2400" b="1">
                <a:solidFill>
                  <a:srgbClr val="C00000"/>
                </a:solidFill>
                <a:latin typeface="Calibri" pitchFamily="34" charset="0"/>
              </a:rPr>
              <a:t>достигший 18-летнего возраста.</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Объект 2"/>
          <p:cNvSpPr>
            <a:spLocks noGrp="1"/>
          </p:cNvSpPr>
          <p:nvPr>
            <p:ph sz="half" idx="4294967295"/>
          </p:nvPr>
        </p:nvSpPr>
        <p:spPr>
          <a:xfrm>
            <a:off x="141288" y="4192588"/>
            <a:ext cx="11626850" cy="2665412"/>
          </a:xfrm>
        </p:spPr>
        <p:txBody>
          <a:bodyPr/>
          <a:lstStyle/>
          <a:p>
            <a:pPr marL="228600" indent="-228600" algn="ctr"/>
            <a:r>
              <a:rPr lang="ru-RU" sz="2800" b="1">
                <a:solidFill>
                  <a:srgbClr val="002060"/>
                </a:solidFill>
              </a:rPr>
              <a:t>Бизнесмен должен осознавать ответственность перед обществом, уважать закон и своих партнеров по бизнесу. </a:t>
            </a:r>
            <a:br>
              <a:rPr lang="ru-RU" sz="2800" b="1">
                <a:solidFill>
                  <a:srgbClr val="002060"/>
                </a:solidFill>
              </a:rPr>
            </a:br>
            <a:endParaRPr lang="ru-RU" sz="2800" b="1">
              <a:solidFill>
                <a:srgbClr val="002060"/>
              </a:solidFill>
            </a:endParaRPr>
          </a:p>
          <a:p>
            <a:pPr marL="228600" indent="-228600"/>
            <a:endParaRPr lang="ru-RU" sz="2800" b="1">
              <a:solidFill>
                <a:srgbClr val="002060"/>
              </a:solidFill>
            </a:endParaRPr>
          </a:p>
        </p:txBody>
      </p:sp>
      <p:pic>
        <p:nvPicPr>
          <p:cNvPr id="83971" name="Picture 2" descr="http://storage0.dms.mpinteractiv.ro/media/1/186/3936/7047269/5/deschidere-multi-bani-shutterstock.jpg"/>
          <p:cNvPicPr>
            <a:picLocks noChangeAspect="1" noChangeArrowheads="1"/>
          </p:cNvPicPr>
          <p:nvPr/>
        </p:nvPicPr>
        <p:blipFill>
          <a:blip r:embed="rId2"/>
          <a:srcRect/>
          <a:stretch>
            <a:fillRect/>
          </a:stretch>
        </p:blipFill>
        <p:spPr bwMode="auto">
          <a:xfrm>
            <a:off x="2268538" y="206375"/>
            <a:ext cx="7807325" cy="3851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ru-RU"/>
              <a:t>Предприниматель обязан:</a:t>
            </a:r>
            <a:br>
              <a:rPr lang="ru-RU"/>
            </a:br>
            <a:endParaRPr lang="ru-RU"/>
          </a:p>
        </p:txBody>
      </p:sp>
      <p:sp>
        <p:nvSpPr>
          <p:cNvPr id="81923" name="Rectangle 3"/>
          <p:cNvSpPr>
            <a:spLocks noGrp="1" noChangeArrowheads="1"/>
          </p:cNvSpPr>
          <p:nvPr>
            <p:ph type="body" idx="1"/>
          </p:nvPr>
        </p:nvSpPr>
        <p:spPr/>
        <p:txBody>
          <a:bodyPr/>
          <a:lstStyle/>
          <a:p>
            <a:pPr>
              <a:lnSpc>
                <a:spcPct val="80000"/>
              </a:lnSpc>
              <a:buFontTx/>
              <a:buNone/>
            </a:pPr>
            <a:r>
              <a:rPr lang="ru-RU" sz="2400"/>
              <a:t>    - получить лицензию в предусмотренных законодательством случаях</a:t>
            </a:r>
            <a:br>
              <a:rPr lang="ru-RU" sz="2400"/>
            </a:br>
            <a:r>
              <a:rPr lang="ru-RU" sz="2400"/>
              <a:t>-уплачивать налоги и другие обязательные платежи</a:t>
            </a:r>
            <a:br>
              <a:rPr lang="ru-RU" sz="2400"/>
            </a:br>
            <a:r>
              <a:rPr lang="ru-RU" sz="2400"/>
              <a:t>-вести отчётность о результатах своей предпринимательской деятельности в соответствии с требованиями законодательства</a:t>
            </a:r>
            <a:br>
              <a:rPr lang="ru-RU" sz="2400"/>
            </a:br>
            <a:r>
              <a:rPr lang="ru-RU" sz="2400"/>
              <a:t>-обеспечивать безопасные условия труда, своевременную оплату и предоставлять социальные гарантии при использовании наёмного труда</a:t>
            </a:r>
            <a:br>
              <a:rPr lang="ru-RU" sz="2400"/>
            </a:br>
            <a:r>
              <a:rPr lang="ru-RU" sz="2400"/>
              <a:t>-своевременно предоставлять налоговым органам деклараций о доходах, других необходимых сведений для начисления налогов и других обязательных платежей</a:t>
            </a:r>
            <a:br>
              <a:rPr lang="ru-RU" sz="2400"/>
            </a:br>
            <a:r>
              <a:rPr lang="ru-RU" sz="2400"/>
              <a:t>-возмещать причинённый ущерб.</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AutoShape 4"/>
          <p:cNvSpPr>
            <a:spLocks noChangeArrowheads="1"/>
          </p:cNvSpPr>
          <p:nvPr/>
        </p:nvSpPr>
        <p:spPr bwMode="auto">
          <a:xfrm>
            <a:off x="4368800" y="692150"/>
            <a:ext cx="4127500" cy="649288"/>
          </a:xfrm>
          <a:prstGeom prst="bevel">
            <a:avLst>
              <a:gd name="adj" fmla="val 12500"/>
            </a:avLst>
          </a:prstGeom>
          <a:solidFill>
            <a:srgbClr val="FFCCFF"/>
          </a:solidFill>
          <a:ln w="9525">
            <a:solidFill>
              <a:schemeClr val="tx1"/>
            </a:solidFill>
            <a:miter lim="800000"/>
            <a:headEnd/>
            <a:tailEnd/>
          </a:ln>
        </p:spPr>
        <p:txBody>
          <a:bodyPr wrap="none" anchor="ctr"/>
          <a:lstStyle/>
          <a:p>
            <a:pPr algn="ctr"/>
            <a:r>
              <a:rPr lang="ru-RU" sz="3200" b="1">
                <a:latin typeface="Garamond" pitchFamily="18" charset="0"/>
              </a:rPr>
              <a:t>Бизнес</a:t>
            </a:r>
          </a:p>
        </p:txBody>
      </p:sp>
      <p:sp>
        <p:nvSpPr>
          <p:cNvPr id="17413" name="AutoShape 5"/>
          <p:cNvSpPr>
            <a:spLocks noChangeArrowheads="1"/>
          </p:cNvSpPr>
          <p:nvPr/>
        </p:nvSpPr>
        <p:spPr bwMode="auto">
          <a:xfrm>
            <a:off x="1677988" y="1844675"/>
            <a:ext cx="9218612" cy="720725"/>
          </a:xfrm>
          <a:prstGeom prst="bevel">
            <a:avLst>
              <a:gd name="adj" fmla="val 12500"/>
            </a:avLst>
          </a:prstGeom>
          <a:solidFill>
            <a:srgbClr val="00FFFF"/>
          </a:solidFill>
          <a:ln w="9525">
            <a:solidFill>
              <a:schemeClr val="tx1"/>
            </a:solidFill>
            <a:miter lim="800000"/>
            <a:headEnd/>
            <a:tailEnd/>
          </a:ln>
        </p:spPr>
        <p:txBody>
          <a:bodyPr wrap="none" anchor="ctr"/>
          <a:lstStyle/>
          <a:p>
            <a:pPr algn="ctr"/>
            <a:r>
              <a:rPr lang="ru-RU" sz="2800" b="1">
                <a:latin typeface="Garamond" pitchFamily="18" charset="0"/>
              </a:rPr>
              <a:t>1 шаг – желание  заняться бизнесом</a:t>
            </a:r>
          </a:p>
        </p:txBody>
      </p:sp>
      <p:sp>
        <p:nvSpPr>
          <p:cNvPr id="17414" name="AutoShape 6"/>
          <p:cNvSpPr>
            <a:spLocks noChangeArrowheads="1"/>
          </p:cNvSpPr>
          <p:nvPr/>
        </p:nvSpPr>
        <p:spPr bwMode="auto">
          <a:xfrm>
            <a:off x="1809750" y="3000375"/>
            <a:ext cx="9218613" cy="720725"/>
          </a:xfrm>
          <a:prstGeom prst="bevel">
            <a:avLst>
              <a:gd name="adj" fmla="val 12500"/>
            </a:avLst>
          </a:prstGeom>
          <a:solidFill>
            <a:srgbClr val="00FFFF"/>
          </a:solidFill>
          <a:ln w="9525">
            <a:solidFill>
              <a:schemeClr val="tx1"/>
            </a:solidFill>
            <a:miter lim="800000"/>
            <a:headEnd/>
            <a:tailEnd/>
          </a:ln>
        </p:spPr>
        <p:txBody>
          <a:bodyPr wrap="none" anchor="ctr"/>
          <a:lstStyle/>
          <a:p>
            <a:pPr algn="ctr"/>
            <a:r>
              <a:rPr lang="ru-RU" sz="2400" b="1">
                <a:latin typeface="Garamond" pitchFamily="18" charset="0"/>
              </a:rPr>
              <a:t>2 шаг – изучить потребности общества на данной территории</a:t>
            </a:r>
          </a:p>
          <a:p>
            <a:pPr algn="ctr"/>
            <a:endParaRPr lang="ru-RU" sz="2400" b="1">
              <a:latin typeface="Garamond" pitchFamily="18" charset="0"/>
            </a:endParaRPr>
          </a:p>
        </p:txBody>
      </p:sp>
      <p:sp>
        <p:nvSpPr>
          <p:cNvPr id="17415" name="AutoShape 7"/>
          <p:cNvSpPr>
            <a:spLocks noChangeArrowheads="1"/>
          </p:cNvSpPr>
          <p:nvPr/>
        </p:nvSpPr>
        <p:spPr bwMode="auto">
          <a:xfrm>
            <a:off x="1809750" y="4357688"/>
            <a:ext cx="9218613" cy="720725"/>
          </a:xfrm>
          <a:prstGeom prst="bevel">
            <a:avLst>
              <a:gd name="adj" fmla="val 12500"/>
            </a:avLst>
          </a:prstGeom>
          <a:solidFill>
            <a:srgbClr val="00FFFF"/>
          </a:solidFill>
          <a:ln w="9525">
            <a:solidFill>
              <a:schemeClr val="tx1"/>
            </a:solidFill>
            <a:miter lim="800000"/>
            <a:headEnd/>
            <a:tailEnd/>
          </a:ln>
        </p:spPr>
        <p:txBody>
          <a:bodyPr wrap="none" anchor="ctr"/>
          <a:lstStyle/>
          <a:p>
            <a:pPr algn="ctr"/>
            <a:r>
              <a:rPr lang="ru-RU" sz="2800" b="1">
                <a:latin typeface="Garamond" pitchFamily="18" charset="0"/>
              </a:rPr>
              <a:t>3 шаг – подобрать команду и начать  работать</a:t>
            </a:r>
          </a:p>
        </p:txBody>
      </p:sp>
      <p:sp>
        <p:nvSpPr>
          <p:cNvPr id="17416" name="AutoShape 8"/>
          <p:cNvSpPr>
            <a:spLocks noChangeArrowheads="1"/>
          </p:cNvSpPr>
          <p:nvPr/>
        </p:nvSpPr>
        <p:spPr bwMode="auto">
          <a:xfrm>
            <a:off x="1809750" y="5786438"/>
            <a:ext cx="9218613" cy="720725"/>
          </a:xfrm>
          <a:prstGeom prst="bevel">
            <a:avLst>
              <a:gd name="adj" fmla="val 12500"/>
            </a:avLst>
          </a:prstGeom>
          <a:solidFill>
            <a:srgbClr val="00FFFF"/>
          </a:solidFill>
          <a:ln w="9525">
            <a:solidFill>
              <a:schemeClr val="tx1"/>
            </a:solidFill>
            <a:miter lim="800000"/>
            <a:headEnd/>
            <a:tailEnd/>
          </a:ln>
        </p:spPr>
        <p:txBody>
          <a:bodyPr wrap="none" anchor="ctr"/>
          <a:lstStyle/>
          <a:p>
            <a:pPr algn="ctr"/>
            <a:r>
              <a:rPr lang="ru-RU" sz="2800" b="1">
                <a:latin typeface="Garamond" pitchFamily="18" charset="0"/>
              </a:rPr>
              <a:t>4 шаг – реализация продукции</a:t>
            </a:r>
          </a:p>
        </p:txBody>
      </p:sp>
      <p:sp>
        <p:nvSpPr>
          <p:cNvPr id="17417" name="AutoShape 9"/>
          <p:cNvSpPr>
            <a:spLocks noChangeArrowheads="1"/>
          </p:cNvSpPr>
          <p:nvPr/>
        </p:nvSpPr>
        <p:spPr bwMode="auto">
          <a:xfrm>
            <a:off x="5810250" y="1428750"/>
            <a:ext cx="1055688" cy="287338"/>
          </a:xfrm>
          <a:prstGeom prst="downArrow">
            <a:avLst>
              <a:gd name="adj1" fmla="val 50000"/>
              <a:gd name="adj2" fmla="val 25000"/>
            </a:avLst>
          </a:prstGeom>
          <a:solidFill>
            <a:srgbClr val="FF0000"/>
          </a:solidFill>
          <a:ln w="9525">
            <a:solidFill>
              <a:schemeClr val="tx1"/>
            </a:solidFill>
            <a:miter lim="800000"/>
            <a:headEnd/>
            <a:tailEnd/>
          </a:ln>
        </p:spPr>
        <p:txBody>
          <a:bodyPr wrap="none" anchor="ctr"/>
          <a:lstStyle/>
          <a:p>
            <a:endParaRPr lang="ru-RU">
              <a:latin typeface="Garamond" pitchFamily="18" charset="0"/>
            </a:endParaRPr>
          </a:p>
        </p:txBody>
      </p:sp>
      <p:sp>
        <p:nvSpPr>
          <p:cNvPr id="17418" name="AutoShape 10"/>
          <p:cNvSpPr>
            <a:spLocks noChangeArrowheads="1"/>
          </p:cNvSpPr>
          <p:nvPr/>
        </p:nvSpPr>
        <p:spPr bwMode="auto">
          <a:xfrm>
            <a:off x="5810250" y="2643188"/>
            <a:ext cx="1055688" cy="215900"/>
          </a:xfrm>
          <a:prstGeom prst="downArrow">
            <a:avLst>
              <a:gd name="adj1" fmla="val 50000"/>
              <a:gd name="adj2" fmla="val 25000"/>
            </a:avLst>
          </a:prstGeom>
          <a:solidFill>
            <a:srgbClr val="FF0000"/>
          </a:solidFill>
          <a:ln w="9525">
            <a:solidFill>
              <a:schemeClr val="tx1"/>
            </a:solidFill>
            <a:miter lim="800000"/>
            <a:headEnd/>
            <a:tailEnd/>
          </a:ln>
        </p:spPr>
        <p:txBody>
          <a:bodyPr wrap="none" anchor="ctr"/>
          <a:lstStyle/>
          <a:p>
            <a:endParaRPr lang="ru-RU">
              <a:latin typeface="Garamond" pitchFamily="18" charset="0"/>
            </a:endParaRPr>
          </a:p>
        </p:txBody>
      </p:sp>
      <p:sp>
        <p:nvSpPr>
          <p:cNvPr id="17419" name="AutoShape 11"/>
          <p:cNvSpPr>
            <a:spLocks noChangeArrowheads="1"/>
          </p:cNvSpPr>
          <p:nvPr/>
        </p:nvSpPr>
        <p:spPr bwMode="auto">
          <a:xfrm>
            <a:off x="5810250" y="3929063"/>
            <a:ext cx="1055688" cy="215900"/>
          </a:xfrm>
          <a:prstGeom prst="downArrow">
            <a:avLst>
              <a:gd name="adj1" fmla="val 50000"/>
              <a:gd name="adj2" fmla="val 25000"/>
            </a:avLst>
          </a:prstGeom>
          <a:solidFill>
            <a:srgbClr val="FF0000"/>
          </a:solidFill>
          <a:ln w="9525">
            <a:solidFill>
              <a:schemeClr val="tx1"/>
            </a:solidFill>
            <a:miter lim="800000"/>
            <a:headEnd/>
            <a:tailEnd/>
          </a:ln>
        </p:spPr>
        <p:txBody>
          <a:bodyPr wrap="none" anchor="ctr"/>
          <a:lstStyle/>
          <a:p>
            <a:endParaRPr lang="ru-RU">
              <a:latin typeface="Garamond" pitchFamily="18" charset="0"/>
            </a:endParaRPr>
          </a:p>
        </p:txBody>
      </p:sp>
      <p:sp>
        <p:nvSpPr>
          <p:cNvPr id="17420" name="AutoShape 12"/>
          <p:cNvSpPr>
            <a:spLocks noChangeArrowheads="1"/>
          </p:cNvSpPr>
          <p:nvPr/>
        </p:nvSpPr>
        <p:spPr bwMode="auto">
          <a:xfrm>
            <a:off x="5810250" y="5286375"/>
            <a:ext cx="1055688" cy="215900"/>
          </a:xfrm>
          <a:prstGeom prst="downArrow">
            <a:avLst>
              <a:gd name="adj1" fmla="val 50000"/>
              <a:gd name="adj2" fmla="val 25000"/>
            </a:avLst>
          </a:prstGeom>
          <a:solidFill>
            <a:srgbClr val="FF0000"/>
          </a:solidFill>
          <a:ln w="9525">
            <a:solidFill>
              <a:schemeClr val="tx1"/>
            </a:solidFill>
            <a:miter lim="800000"/>
            <a:headEnd/>
            <a:tailEnd/>
          </a:ln>
        </p:spPr>
        <p:txBody>
          <a:bodyPr wrap="none" anchor="ctr"/>
          <a:lstStyle/>
          <a:p>
            <a:endParaRPr lang="ru-RU">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dissolve">
                                      <p:cBhvr>
                                        <p:cTn id="7" dur="1000"/>
                                        <p:tgtEl>
                                          <p:spTgt spid="17412"/>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17417"/>
                                        </p:tgtEl>
                                        <p:attrNameLst>
                                          <p:attrName>style.visibility</p:attrName>
                                        </p:attrNameLst>
                                      </p:cBhvr>
                                      <p:to>
                                        <p:strVal val="visible"/>
                                      </p:to>
                                    </p:set>
                                    <p:animEffect transition="in" filter="dissolve">
                                      <p:cBhvr>
                                        <p:cTn id="11" dur="1000"/>
                                        <p:tgtEl>
                                          <p:spTgt spid="17417"/>
                                        </p:tgtEl>
                                      </p:cBhvr>
                                    </p:animEffect>
                                  </p:childTnLst>
                                </p:cTn>
                              </p:par>
                            </p:childTnLst>
                          </p:cTn>
                        </p:par>
                        <p:par>
                          <p:cTn id="12" fill="hold">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17413"/>
                                        </p:tgtEl>
                                        <p:attrNameLst>
                                          <p:attrName>style.visibility</p:attrName>
                                        </p:attrNameLst>
                                      </p:cBhvr>
                                      <p:to>
                                        <p:strVal val="visible"/>
                                      </p:to>
                                    </p:set>
                                    <p:animEffect transition="in" filter="dissolve">
                                      <p:cBhvr>
                                        <p:cTn id="15" dur="1000"/>
                                        <p:tgtEl>
                                          <p:spTgt spid="17413"/>
                                        </p:tgtEl>
                                      </p:cBhvr>
                                    </p:animEffec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17418"/>
                                        </p:tgtEl>
                                        <p:attrNameLst>
                                          <p:attrName>style.visibility</p:attrName>
                                        </p:attrNameLst>
                                      </p:cBhvr>
                                      <p:to>
                                        <p:strVal val="visible"/>
                                      </p:to>
                                    </p:set>
                                    <p:animEffect transition="in" filter="dissolve">
                                      <p:cBhvr>
                                        <p:cTn id="19" dur="1000"/>
                                        <p:tgtEl>
                                          <p:spTgt spid="17418"/>
                                        </p:tgtEl>
                                      </p:cBhvr>
                                    </p:animEffect>
                                  </p:childTnLst>
                                </p:cTn>
                              </p:par>
                            </p:childTnLst>
                          </p:cTn>
                        </p:par>
                        <p:par>
                          <p:cTn id="20" fill="hold">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17414"/>
                                        </p:tgtEl>
                                        <p:attrNameLst>
                                          <p:attrName>style.visibility</p:attrName>
                                        </p:attrNameLst>
                                      </p:cBhvr>
                                      <p:to>
                                        <p:strVal val="visible"/>
                                      </p:to>
                                    </p:set>
                                    <p:animEffect transition="in" filter="dissolve">
                                      <p:cBhvr>
                                        <p:cTn id="23" dur="1000"/>
                                        <p:tgtEl>
                                          <p:spTgt spid="17414"/>
                                        </p:tgtEl>
                                      </p:cBhvr>
                                    </p:animEffect>
                                  </p:childTnLst>
                                </p:cTn>
                              </p:par>
                            </p:childTnLst>
                          </p:cTn>
                        </p:par>
                        <p:par>
                          <p:cTn id="24" fill="hold">
                            <p:stCondLst>
                              <p:cond delay="5000"/>
                            </p:stCondLst>
                            <p:childTnLst>
                              <p:par>
                                <p:cTn id="25" presetID="9" presetClass="entr" presetSubtype="0" fill="hold" grpId="0" nodeType="afterEffect">
                                  <p:stCondLst>
                                    <p:cond delay="0"/>
                                  </p:stCondLst>
                                  <p:childTnLst>
                                    <p:set>
                                      <p:cBhvr>
                                        <p:cTn id="26" dur="1" fill="hold">
                                          <p:stCondLst>
                                            <p:cond delay="0"/>
                                          </p:stCondLst>
                                        </p:cTn>
                                        <p:tgtEl>
                                          <p:spTgt spid="17419"/>
                                        </p:tgtEl>
                                        <p:attrNameLst>
                                          <p:attrName>style.visibility</p:attrName>
                                        </p:attrNameLst>
                                      </p:cBhvr>
                                      <p:to>
                                        <p:strVal val="visible"/>
                                      </p:to>
                                    </p:set>
                                    <p:animEffect transition="in" filter="dissolve">
                                      <p:cBhvr>
                                        <p:cTn id="27" dur="1000"/>
                                        <p:tgtEl>
                                          <p:spTgt spid="17419"/>
                                        </p:tgtEl>
                                      </p:cBhvr>
                                    </p:animEffect>
                                  </p:childTnLst>
                                </p:cTn>
                              </p:par>
                            </p:childTnLst>
                          </p:cTn>
                        </p:par>
                        <p:par>
                          <p:cTn id="28" fill="hold">
                            <p:stCondLst>
                              <p:cond delay="6000"/>
                            </p:stCondLst>
                            <p:childTnLst>
                              <p:par>
                                <p:cTn id="29" presetID="9" presetClass="entr" presetSubtype="0" fill="hold" grpId="0" nodeType="afterEffect">
                                  <p:stCondLst>
                                    <p:cond delay="0"/>
                                  </p:stCondLst>
                                  <p:childTnLst>
                                    <p:set>
                                      <p:cBhvr>
                                        <p:cTn id="30" dur="1" fill="hold">
                                          <p:stCondLst>
                                            <p:cond delay="0"/>
                                          </p:stCondLst>
                                        </p:cTn>
                                        <p:tgtEl>
                                          <p:spTgt spid="17415"/>
                                        </p:tgtEl>
                                        <p:attrNameLst>
                                          <p:attrName>style.visibility</p:attrName>
                                        </p:attrNameLst>
                                      </p:cBhvr>
                                      <p:to>
                                        <p:strVal val="visible"/>
                                      </p:to>
                                    </p:set>
                                    <p:animEffect transition="in" filter="dissolve">
                                      <p:cBhvr>
                                        <p:cTn id="31" dur="1000"/>
                                        <p:tgtEl>
                                          <p:spTgt spid="17415"/>
                                        </p:tgtEl>
                                      </p:cBhvr>
                                    </p:animEffect>
                                  </p:childTnLst>
                                </p:cTn>
                              </p:par>
                            </p:childTnLst>
                          </p:cTn>
                        </p:par>
                        <p:par>
                          <p:cTn id="32" fill="hold">
                            <p:stCondLst>
                              <p:cond delay="7000"/>
                            </p:stCondLst>
                            <p:childTnLst>
                              <p:par>
                                <p:cTn id="33" presetID="9" presetClass="entr" presetSubtype="0" fill="hold" grpId="0" nodeType="afterEffect">
                                  <p:stCondLst>
                                    <p:cond delay="0"/>
                                  </p:stCondLst>
                                  <p:childTnLst>
                                    <p:set>
                                      <p:cBhvr>
                                        <p:cTn id="34" dur="1" fill="hold">
                                          <p:stCondLst>
                                            <p:cond delay="0"/>
                                          </p:stCondLst>
                                        </p:cTn>
                                        <p:tgtEl>
                                          <p:spTgt spid="17420"/>
                                        </p:tgtEl>
                                        <p:attrNameLst>
                                          <p:attrName>style.visibility</p:attrName>
                                        </p:attrNameLst>
                                      </p:cBhvr>
                                      <p:to>
                                        <p:strVal val="visible"/>
                                      </p:to>
                                    </p:set>
                                    <p:animEffect transition="in" filter="dissolve">
                                      <p:cBhvr>
                                        <p:cTn id="35" dur="1000"/>
                                        <p:tgtEl>
                                          <p:spTgt spid="17420"/>
                                        </p:tgtEl>
                                      </p:cBhvr>
                                    </p:animEffect>
                                  </p:childTnLst>
                                </p:cTn>
                              </p:par>
                            </p:childTnLst>
                          </p:cTn>
                        </p:par>
                        <p:par>
                          <p:cTn id="36" fill="hold">
                            <p:stCondLst>
                              <p:cond delay="8000"/>
                            </p:stCondLst>
                            <p:childTnLst>
                              <p:par>
                                <p:cTn id="37" presetID="9" presetClass="entr" presetSubtype="0" fill="hold" grpId="0" nodeType="afterEffect">
                                  <p:stCondLst>
                                    <p:cond delay="0"/>
                                  </p:stCondLst>
                                  <p:childTnLst>
                                    <p:set>
                                      <p:cBhvr>
                                        <p:cTn id="38" dur="1" fill="hold">
                                          <p:stCondLst>
                                            <p:cond delay="0"/>
                                          </p:stCondLst>
                                        </p:cTn>
                                        <p:tgtEl>
                                          <p:spTgt spid="17416"/>
                                        </p:tgtEl>
                                        <p:attrNameLst>
                                          <p:attrName>style.visibility</p:attrName>
                                        </p:attrNameLst>
                                      </p:cBhvr>
                                      <p:to>
                                        <p:strVal val="visible"/>
                                      </p:to>
                                    </p:set>
                                    <p:animEffect transition="in" filter="dissolve">
                                      <p:cBhvr>
                                        <p:cTn id="39" dur="10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nimBg="1"/>
      <p:bldP spid="17413" grpId="0" animBg="1"/>
      <p:bldP spid="17414" grpId="0" animBg="1"/>
      <p:bldP spid="17415" grpId="0" animBg="1"/>
      <p:bldP spid="17416" grpId="0" animBg="1"/>
      <p:bldP spid="17417" grpId="0" animBg="1"/>
      <p:bldP spid="17418" grpId="0" animBg="1"/>
      <p:bldP spid="17419" grpId="0" animBg="1"/>
      <p:bldP spid="174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sz="4000" dirty="0" smtClean="0"/>
              <a:t/>
            </a:r>
            <a:br>
              <a:rPr lang="ru-RU" sz="4000" dirty="0" smtClean="0"/>
            </a:br>
            <a:r>
              <a:rPr lang="ru-RU" sz="4000" b="1" dirty="0">
                <a:solidFill>
                  <a:srgbClr val="C00000"/>
                </a:solidFill>
                <a:latin typeface="+mn-lt"/>
              </a:rPr>
              <a:t>Что необходимо, чтобы бизнес был успешным?</a:t>
            </a:r>
          </a:p>
        </p:txBody>
      </p:sp>
      <p:sp>
        <p:nvSpPr>
          <p:cNvPr id="24578" name="Объект 4"/>
          <p:cNvSpPr>
            <a:spLocks noGrp="1"/>
          </p:cNvSpPr>
          <p:nvPr>
            <p:ph idx="1"/>
          </p:nvPr>
        </p:nvSpPr>
        <p:spPr/>
        <p:txBody>
          <a:bodyPr/>
          <a:lstStyle/>
          <a:p>
            <a:pPr algn="ctr" eaLnBrk="1" hangingPunct="1"/>
            <a:r>
              <a:rPr lang="ru-RU" sz="2400" b="1" smtClean="0">
                <a:solidFill>
                  <a:srgbClr val="002060"/>
                </a:solidFill>
              </a:rPr>
              <a:t>Современный бизнес делается в основном молодыми — теми, кому еще нет 30  лет. Во многом нынешняя экономика и рассчитана на молодых. Как свидетельствуют данные социологических опросов, большинство старшеклассников одобряет развитие в России частного предпринимательства.</a:t>
            </a:r>
          </a:p>
        </p:txBody>
      </p:sp>
      <p:pic>
        <p:nvPicPr>
          <p:cNvPr id="24579" name="Picture 2" descr="http://www.rkprofi.cz/img/hledame-maklere.png"/>
          <p:cNvPicPr>
            <a:picLocks noChangeAspect="1" noChangeArrowheads="1"/>
          </p:cNvPicPr>
          <p:nvPr/>
        </p:nvPicPr>
        <p:blipFill>
          <a:blip r:embed="rId2"/>
          <a:srcRect/>
          <a:stretch>
            <a:fillRect/>
          </a:stretch>
        </p:blipFill>
        <p:spPr bwMode="auto">
          <a:xfrm>
            <a:off x="2319338" y="3584575"/>
            <a:ext cx="6657975" cy="310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eaLnBrk="1" hangingPunct="1"/>
            <a:r>
              <a:rPr lang="ru-RU" sz="4000" b="1" smtClean="0">
                <a:solidFill>
                  <a:srgbClr val="FF0000"/>
                </a:solidFill>
                <a:latin typeface="Calibri" pitchFamily="34" charset="0"/>
              </a:rPr>
              <a:t>Цели семинара</a:t>
            </a:r>
          </a:p>
        </p:txBody>
      </p:sp>
      <p:sp>
        <p:nvSpPr>
          <p:cNvPr id="14338" name="Объект 2"/>
          <p:cNvSpPr>
            <a:spLocks noGrp="1"/>
          </p:cNvSpPr>
          <p:nvPr>
            <p:ph idx="1"/>
          </p:nvPr>
        </p:nvSpPr>
        <p:spPr/>
        <p:txBody>
          <a:bodyPr/>
          <a:lstStyle/>
          <a:p>
            <a:pPr marL="533400" indent="-533400" eaLnBrk="1" hangingPunct="1">
              <a:buFont typeface="Arial" pitchFamily="34" charset="0"/>
              <a:buAutoNum type="arabicPeriod"/>
            </a:pPr>
            <a:r>
              <a:rPr lang="ru-RU" sz="2400" b="1" smtClean="0">
                <a:solidFill>
                  <a:srgbClr val="002060"/>
                </a:solidFill>
              </a:rPr>
              <a:t>Что такое предпринимательство и бизнес? </a:t>
            </a:r>
            <a:br>
              <a:rPr lang="ru-RU" sz="2400" b="1" smtClean="0">
                <a:solidFill>
                  <a:srgbClr val="002060"/>
                </a:solidFill>
              </a:rPr>
            </a:br>
            <a:r>
              <a:rPr lang="ru-RU" sz="2400" b="1" smtClean="0">
                <a:solidFill>
                  <a:srgbClr val="002060"/>
                </a:solidFill>
              </a:rPr>
              <a:t>2. Почему люди занимаются предпринимательством и бизнесом? </a:t>
            </a:r>
            <a:br>
              <a:rPr lang="ru-RU" sz="2400" b="1" smtClean="0">
                <a:solidFill>
                  <a:srgbClr val="002060"/>
                </a:solidFill>
              </a:rPr>
            </a:br>
            <a:r>
              <a:rPr lang="ru-RU" sz="2400" b="1" smtClean="0">
                <a:solidFill>
                  <a:srgbClr val="002060"/>
                </a:solidFill>
              </a:rPr>
              <a:t>3. Установить связь между понятиями: «предпринимательство»,  «предприятие», «предприимчивость». </a:t>
            </a:r>
            <a:br>
              <a:rPr lang="ru-RU" sz="2400" b="1" smtClean="0">
                <a:solidFill>
                  <a:srgbClr val="002060"/>
                </a:solidFill>
              </a:rPr>
            </a:br>
            <a:r>
              <a:rPr lang="ru-RU" sz="2400" b="1" smtClean="0">
                <a:solidFill>
                  <a:srgbClr val="002060"/>
                </a:solidFill>
              </a:rPr>
              <a:t>4. Примеры деятельности предпринимателей, бизнесменов в экономике района и села. </a:t>
            </a:r>
            <a:br>
              <a:rPr lang="ru-RU" sz="2400" b="1" smtClean="0">
                <a:solidFill>
                  <a:srgbClr val="002060"/>
                </a:solidFill>
              </a:rPr>
            </a:br>
            <a:endParaRPr lang="ru-RU" sz="2400" b="1" smtClean="0">
              <a:solidFill>
                <a:srgbClr val="002060"/>
              </a:solidFill>
            </a:endParaRPr>
          </a:p>
          <a:p>
            <a:pPr marL="533400" indent="-533400" eaLnBrk="1" hangingPunct="1">
              <a:buFont typeface="Arial" pitchFamily="34" charset="0"/>
              <a:buNone/>
            </a:pPr>
            <a:r>
              <a:rPr lang="ru-RU" b="1" smtClean="0">
                <a:solidFill>
                  <a:srgbClr val="FF0000"/>
                </a:solidFill>
              </a:rPr>
              <a:t>План семинара:</a:t>
            </a:r>
          </a:p>
          <a:p>
            <a:pPr marL="533400" indent="-533400" eaLnBrk="1" hangingPunct="1"/>
            <a:r>
              <a:rPr lang="ru-RU" sz="2400" b="1" smtClean="0">
                <a:solidFill>
                  <a:srgbClr val="7030A0"/>
                </a:solidFill>
              </a:rPr>
              <a:t>Предприниматели и предпринимательство.</a:t>
            </a:r>
          </a:p>
          <a:p>
            <a:pPr marL="533400" indent="-533400" eaLnBrk="1" hangingPunct="1"/>
            <a:r>
              <a:rPr lang="ru-RU" sz="2400" b="1" smtClean="0">
                <a:solidFill>
                  <a:srgbClr val="7030A0"/>
                </a:solidFill>
              </a:rPr>
              <a:t>Что необходимо, чтобы бизнес был успешным?</a:t>
            </a:r>
            <a:endParaRPr lang="ru-RU" b="1" smtClean="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rtlCol="0">
            <a:normAutofit/>
          </a:bodyPr>
          <a:lstStyle/>
          <a:p>
            <a:pPr eaLnBrk="1" fontAlgn="auto" hangingPunct="1">
              <a:spcAft>
                <a:spcPts val="0"/>
              </a:spcAft>
              <a:defRPr/>
            </a:pPr>
            <a:r>
              <a:rPr lang="ru-RU" sz="4000" b="1" dirty="0">
                <a:solidFill>
                  <a:srgbClr val="C00000"/>
                </a:solidFill>
                <a:latin typeface="+mn-lt"/>
              </a:rPr>
              <a:t>Что необходимо, чтобы бизнес был успешным?</a:t>
            </a:r>
            <a:endParaRPr lang="ru-RU" sz="4000" dirty="0">
              <a:latin typeface="+mn-lt"/>
            </a:endParaRPr>
          </a:p>
        </p:txBody>
      </p:sp>
      <p:sp>
        <p:nvSpPr>
          <p:cNvPr id="25602" name="Объект 4"/>
          <p:cNvSpPr>
            <a:spLocks noGrp="1"/>
          </p:cNvSpPr>
          <p:nvPr>
            <p:ph sz="half" idx="1"/>
          </p:nvPr>
        </p:nvSpPr>
        <p:spPr/>
        <p:txBody>
          <a:bodyPr/>
          <a:lstStyle/>
          <a:p>
            <a:pPr eaLnBrk="1" hangingPunct="1"/>
            <a:r>
              <a:rPr lang="ru-RU" sz="2400" b="1" smtClean="0">
                <a:solidFill>
                  <a:srgbClr val="002060"/>
                </a:solidFill>
              </a:rPr>
              <a:t>Прежде всего необходимо желание человека организовать свое дело. Для его организации нужны конкретные идеи — как и чем он будет заниматься, чтобы получать прибыль, развивать производство.</a:t>
            </a:r>
          </a:p>
          <a:p>
            <a:pPr eaLnBrk="1" hangingPunct="1"/>
            <a:r>
              <a:rPr lang="ru-RU" sz="2400" b="1" smtClean="0">
                <a:solidFill>
                  <a:srgbClr val="002060"/>
                </a:solidFill>
              </a:rPr>
              <a:t>Любое дело требует активных, продуманных действий. Человек ленивый и нерасторопный вряд ли справится с ролью бизнесмена.</a:t>
            </a:r>
          </a:p>
          <a:p>
            <a:pPr eaLnBrk="1" hangingPunct="1"/>
            <a:endParaRPr lang="ru-RU" sz="2400" b="1" smtClean="0">
              <a:solidFill>
                <a:srgbClr val="002060"/>
              </a:solidFill>
            </a:endParaRPr>
          </a:p>
        </p:txBody>
      </p:sp>
      <p:sp>
        <p:nvSpPr>
          <p:cNvPr id="25603" name="Объект 5"/>
          <p:cNvSpPr>
            <a:spLocks noGrp="1"/>
          </p:cNvSpPr>
          <p:nvPr>
            <p:ph sz="half" idx="2"/>
          </p:nvPr>
        </p:nvSpPr>
        <p:spPr/>
        <p:txBody>
          <a:bodyPr/>
          <a:lstStyle/>
          <a:p>
            <a:pPr eaLnBrk="1" hangingPunct="1"/>
            <a:endParaRPr lang="ru-RU" smtClean="0"/>
          </a:p>
        </p:txBody>
      </p:sp>
      <p:pic>
        <p:nvPicPr>
          <p:cNvPr id="25604" name="Picture 2" descr="http://www.globalaiddirect.org/dv1494022.jpg"/>
          <p:cNvPicPr>
            <a:picLocks noChangeAspect="1" noChangeArrowheads="1"/>
          </p:cNvPicPr>
          <p:nvPr/>
        </p:nvPicPr>
        <p:blipFill>
          <a:blip r:embed="rId2"/>
          <a:srcRect/>
          <a:stretch>
            <a:fillRect/>
          </a:stretch>
        </p:blipFill>
        <p:spPr bwMode="auto">
          <a:xfrm>
            <a:off x="6172200" y="1825625"/>
            <a:ext cx="5316538" cy="4087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44034" name="Rectangle 2"/>
          <p:cNvSpPr>
            <a:spLocks noGrp="1"/>
          </p:cNvSpPr>
          <p:nvPr>
            <p:ph type="title"/>
          </p:nvPr>
        </p:nvSpPr>
        <p:spPr>
          <a:xfrm>
            <a:off x="1582738" y="188913"/>
            <a:ext cx="9999662" cy="1143000"/>
          </a:xfrm>
        </p:spPr>
        <p:txBody>
          <a:bodyPr/>
          <a:lstStyle/>
          <a:p>
            <a:r>
              <a:rPr lang="ru-RU" sz="4000" b="1" smtClean="0"/>
              <a:t>Качества предпринимателя</a:t>
            </a:r>
          </a:p>
        </p:txBody>
      </p:sp>
      <p:sp>
        <p:nvSpPr>
          <p:cNvPr id="44035" name="Rectangle 3"/>
          <p:cNvSpPr>
            <a:spLocks noGrp="1"/>
          </p:cNvSpPr>
          <p:nvPr>
            <p:ph type="body" idx="1"/>
          </p:nvPr>
        </p:nvSpPr>
        <p:spPr>
          <a:xfrm>
            <a:off x="1295400" y="1196975"/>
            <a:ext cx="10617200" cy="5051425"/>
          </a:xfrm>
        </p:spPr>
        <p:txBody>
          <a:bodyPr/>
          <a:lstStyle/>
          <a:p>
            <a:r>
              <a:rPr lang="ru-RU" sz="2400" smtClean="0"/>
              <a:t>Инициативность</a:t>
            </a:r>
          </a:p>
          <a:p>
            <a:r>
              <a:rPr lang="ru-RU" sz="2400" smtClean="0"/>
              <a:t>Активность</a:t>
            </a:r>
          </a:p>
          <a:p>
            <a:r>
              <a:rPr lang="ru-RU" sz="2400" smtClean="0"/>
              <a:t>Ответственность</a:t>
            </a:r>
          </a:p>
          <a:p>
            <a:r>
              <a:rPr lang="ru-RU" sz="2400" smtClean="0"/>
              <a:t>Целеустремленность</a:t>
            </a:r>
          </a:p>
          <a:p>
            <a:r>
              <a:rPr lang="ru-RU" sz="2400" smtClean="0"/>
              <a:t>Самостоятельность</a:t>
            </a:r>
          </a:p>
          <a:p>
            <a:r>
              <a:rPr lang="ru-RU" sz="2400" smtClean="0"/>
              <a:t>Самодисциплина</a:t>
            </a:r>
          </a:p>
          <a:p>
            <a:r>
              <a:rPr lang="ru-RU" sz="2400" smtClean="0"/>
              <a:t>Творчество</a:t>
            </a:r>
          </a:p>
          <a:p>
            <a:r>
              <a:rPr lang="ru-RU" sz="2400" smtClean="0"/>
              <a:t>Коммуникабельность</a:t>
            </a:r>
          </a:p>
          <a:p>
            <a:r>
              <a:rPr lang="ru-RU" sz="2400" smtClean="0"/>
              <a:t>Амбициозность</a:t>
            </a:r>
          </a:p>
          <a:p>
            <a:r>
              <a:rPr lang="ru-RU" sz="2400" smtClean="0"/>
              <a:t>Лидерские качества</a:t>
            </a:r>
          </a:p>
          <a:p>
            <a:endParaRPr lang="ru-RU" sz="2400" smtClean="0"/>
          </a:p>
          <a:p>
            <a:endParaRPr lang="ru-RU" sz="24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a:xfrm>
            <a:off x="1487488" y="115888"/>
            <a:ext cx="10704512" cy="1143000"/>
          </a:xfrm>
        </p:spPr>
        <p:txBody>
          <a:bodyPr/>
          <a:lstStyle/>
          <a:p>
            <a:r>
              <a:rPr lang="ru-RU" sz="4000" b="1" smtClean="0"/>
              <a:t>Стратегии </a:t>
            </a:r>
            <a:br>
              <a:rPr lang="ru-RU" sz="4000" b="1" smtClean="0"/>
            </a:br>
            <a:r>
              <a:rPr lang="ru-RU" sz="4000" b="1" smtClean="0"/>
              <a:t>преуспевающего и неудачника</a:t>
            </a:r>
          </a:p>
        </p:txBody>
      </p:sp>
      <p:graphicFrame>
        <p:nvGraphicFramePr>
          <p:cNvPr id="45059" name="Group 3"/>
          <p:cNvGraphicFramePr>
            <a:graphicFrameLocks noGrp="1"/>
          </p:cNvGraphicFramePr>
          <p:nvPr>
            <p:ph idx="1"/>
          </p:nvPr>
        </p:nvGraphicFramePr>
        <p:xfrm>
          <a:off x="1487488" y="1628775"/>
          <a:ext cx="10425112" cy="4221163"/>
        </p:xfrm>
        <a:graphic>
          <a:graphicData uri="http://schemas.openxmlformats.org/drawingml/2006/table">
            <a:tbl>
              <a:tblPr/>
              <a:tblGrid>
                <a:gridCol w="5213350"/>
                <a:gridCol w="5211762"/>
              </a:tblGrid>
              <a:tr h="628650">
                <a:tc>
                  <a:txBody>
                    <a:bodyPr/>
                    <a:lstStyle/>
                    <a:p>
                      <a:pPr marL="82550" marR="0" lvl="0" indent="0" algn="ctr" defTabSz="914400" rtl="0" eaLnBrk="0" fontAlgn="base" latinLnBrk="0" hangingPunct="0">
                        <a:lnSpc>
                          <a:spcPct val="90000"/>
                        </a:lnSpc>
                        <a:spcBef>
                          <a:spcPts val="1000"/>
                        </a:spcBef>
                        <a:spcAft>
                          <a:spcPct val="0"/>
                        </a:spcAft>
                        <a:buClrTx/>
                        <a:buSzTx/>
                        <a:buFont typeface="Arial" pitchFamily="34" charset="0"/>
                        <a:buNone/>
                        <a:tabLst/>
                      </a:pPr>
                      <a:r>
                        <a:rPr kumimoji="0" lang="ru-RU" sz="2000" b="1" i="0" u="none" strike="noStrike" cap="none" normalizeH="0" baseline="0" smtClean="0">
                          <a:ln>
                            <a:noFill/>
                          </a:ln>
                          <a:solidFill>
                            <a:schemeClr val="tx1"/>
                          </a:solidFill>
                          <a:effectLst/>
                          <a:latin typeface="Arial" pitchFamily="34" charset="0"/>
                        </a:rPr>
                        <a:t>Преуспевающий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ctr" defTabSz="914400" rtl="0" eaLnBrk="0" fontAlgn="base" latinLnBrk="0" hangingPunct="0">
                        <a:lnSpc>
                          <a:spcPct val="90000"/>
                        </a:lnSpc>
                        <a:spcBef>
                          <a:spcPts val="1000"/>
                        </a:spcBef>
                        <a:spcAft>
                          <a:spcPct val="0"/>
                        </a:spcAft>
                        <a:buClrTx/>
                        <a:buSzTx/>
                        <a:buFont typeface="Arial" pitchFamily="34" charset="0"/>
                        <a:buNone/>
                        <a:tabLst/>
                      </a:pPr>
                      <a:r>
                        <a:rPr kumimoji="0" lang="ru-RU" sz="2000" b="1" i="0" u="none" strike="noStrike" cap="none" normalizeH="0" baseline="0" smtClean="0">
                          <a:ln>
                            <a:noFill/>
                          </a:ln>
                          <a:solidFill>
                            <a:schemeClr val="tx1"/>
                          </a:solidFill>
                          <a:effectLst/>
                          <a:latin typeface="Arial" pitchFamily="34" charset="0"/>
                        </a:rPr>
                        <a:t>Неудачник</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8688">
                <a:tc>
                  <a:txBody>
                    <a:bodyPr/>
                    <a:lstStyle/>
                    <a:p>
                      <a:pPr marL="82550" marR="0" lvl="0" indent="0" algn="l" defTabSz="914400" rtl="0" eaLnBrk="0" fontAlgn="base" latinLnBrk="0" hangingPunct="0">
                        <a:lnSpc>
                          <a:spcPct val="90000"/>
                        </a:lnSpc>
                        <a:spcBef>
                          <a:spcPts val="1000"/>
                        </a:spcBef>
                        <a:spcAft>
                          <a:spcPct val="0"/>
                        </a:spcAft>
                        <a:buClrTx/>
                        <a:buSzTx/>
                        <a:buFont typeface="Arial" pitchFamily="34" charset="0"/>
                        <a:buNone/>
                        <a:tabLst/>
                      </a:pPr>
                      <a:r>
                        <a:rPr kumimoji="0" lang="ru-RU" sz="2000" b="0" i="0" u="none" strike="noStrike" cap="none" normalizeH="0" baseline="0" smtClean="0">
                          <a:ln>
                            <a:noFill/>
                          </a:ln>
                          <a:solidFill>
                            <a:schemeClr val="tx1"/>
                          </a:solidFill>
                          <a:effectLst/>
                          <a:latin typeface="Arial" pitchFamily="34" charset="0"/>
                        </a:rPr>
                        <a:t>Изменяет свое поведение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90000"/>
                        </a:lnSpc>
                        <a:spcBef>
                          <a:spcPts val="1000"/>
                        </a:spcBef>
                        <a:spcAft>
                          <a:spcPct val="0"/>
                        </a:spcAft>
                        <a:buClrTx/>
                        <a:buSzTx/>
                        <a:buFont typeface="Arial" pitchFamily="34" charset="0"/>
                        <a:buNone/>
                        <a:tabLst/>
                      </a:pPr>
                      <a:r>
                        <a:rPr kumimoji="0" lang="ru-RU" sz="2000" b="0" i="0" u="none" strike="noStrike" cap="none" normalizeH="0" baseline="0" smtClean="0">
                          <a:ln>
                            <a:noFill/>
                          </a:ln>
                          <a:solidFill>
                            <a:schemeClr val="tx1"/>
                          </a:solidFill>
                          <a:effectLst/>
                          <a:latin typeface="Arial" pitchFamily="34" charset="0"/>
                        </a:rPr>
                        <a:t>Старается изменить поведение других людей</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0275">
                <a:tc>
                  <a:txBody>
                    <a:bodyPr/>
                    <a:lstStyle/>
                    <a:p>
                      <a:pPr marL="82550" marR="0" lvl="0" indent="0" algn="l" defTabSz="914400" rtl="0" eaLnBrk="0" fontAlgn="base" latinLnBrk="0" hangingPunct="0">
                        <a:lnSpc>
                          <a:spcPct val="90000"/>
                        </a:lnSpc>
                        <a:spcBef>
                          <a:spcPts val="1000"/>
                        </a:spcBef>
                        <a:spcAft>
                          <a:spcPct val="0"/>
                        </a:spcAft>
                        <a:buClrTx/>
                        <a:buSzTx/>
                        <a:buFont typeface="Arial" pitchFamily="34" charset="0"/>
                        <a:buNone/>
                        <a:tabLst/>
                      </a:pPr>
                      <a:r>
                        <a:rPr kumimoji="0" lang="ru-RU" sz="2000" b="0" i="0" u="none" strike="noStrike" cap="none" normalizeH="0" baseline="0" smtClean="0">
                          <a:ln>
                            <a:noFill/>
                          </a:ln>
                          <a:solidFill>
                            <a:schemeClr val="tx1"/>
                          </a:solidFill>
                          <a:effectLst/>
                          <a:latin typeface="Arial" pitchFamily="34" charset="0"/>
                        </a:rPr>
                        <a:t>Работает много и качественно и имеет время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90000"/>
                        </a:lnSpc>
                        <a:spcBef>
                          <a:spcPts val="1000"/>
                        </a:spcBef>
                        <a:spcAft>
                          <a:spcPct val="0"/>
                        </a:spcAft>
                        <a:buClrTx/>
                        <a:buSzTx/>
                        <a:buFont typeface="Arial" pitchFamily="34" charset="0"/>
                        <a:buNone/>
                        <a:tabLst/>
                      </a:pPr>
                      <a:r>
                        <a:rPr kumimoji="0" lang="ru-RU" sz="2000" b="0" i="0" u="none" strike="noStrike" cap="none" normalizeH="0" baseline="0" smtClean="0">
                          <a:ln>
                            <a:noFill/>
                          </a:ln>
                          <a:solidFill>
                            <a:schemeClr val="tx1"/>
                          </a:solidFill>
                          <a:effectLst/>
                          <a:latin typeface="Arial" pitchFamily="34" charset="0"/>
                        </a:rPr>
                        <a:t>Всегда слишком занят, чтобы сделать необходимое</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82550" marR="0" lvl="0" indent="0" algn="l" defTabSz="914400" rtl="0" eaLnBrk="0" fontAlgn="base" latinLnBrk="0" hangingPunct="0">
                        <a:lnSpc>
                          <a:spcPct val="90000"/>
                        </a:lnSpc>
                        <a:spcBef>
                          <a:spcPts val="1000"/>
                        </a:spcBef>
                        <a:spcAft>
                          <a:spcPct val="0"/>
                        </a:spcAft>
                        <a:buClrTx/>
                        <a:buSzTx/>
                        <a:buFont typeface="Arial" pitchFamily="34" charset="0"/>
                        <a:buNone/>
                        <a:tabLst/>
                      </a:pPr>
                      <a:r>
                        <a:rPr kumimoji="0" lang="ru-RU" sz="2000" b="0" i="0" u="none" strike="noStrike" cap="none" normalizeH="0" baseline="0" smtClean="0">
                          <a:ln>
                            <a:noFill/>
                          </a:ln>
                          <a:solidFill>
                            <a:schemeClr val="tx1"/>
                          </a:solidFill>
                          <a:effectLst/>
                          <a:latin typeface="Arial" pitchFamily="34" charset="0"/>
                        </a:rPr>
                        <a:t>Делает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90000"/>
                        </a:lnSpc>
                        <a:spcBef>
                          <a:spcPts val="1000"/>
                        </a:spcBef>
                        <a:spcAft>
                          <a:spcPct val="0"/>
                        </a:spcAft>
                        <a:buClrTx/>
                        <a:buSzTx/>
                        <a:buFont typeface="Arial" pitchFamily="34" charset="0"/>
                        <a:buNone/>
                        <a:tabLst/>
                      </a:pPr>
                      <a:r>
                        <a:rPr kumimoji="0" lang="ru-RU" sz="2000" b="0" i="0" u="none" strike="noStrike" cap="none" normalizeH="0" baseline="0" smtClean="0">
                          <a:ln>
                            <a:noFill/>
                          </a:ln>
                          <a:solidFill>
                            <a:schemeClr val="tx1"/>
                          </a:solidFill>
                          <a:effectLst/>
                          <a:latin typeface="Arial" pitchFamily="34" charset="0"/>
                        </a:rPr>
                        <a:t>Даёт обещания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68400">
                <a:tc>
                  <a:txBody>
                    <a:bodyPr/>
                    <a:lstStyle/>
                    <a:p>
                      <a:pPr marL="82550" marR="0" lvl="0" indent="0" algn="l" defTabSz="914400" rtl="0" eaLnBrk="0" fontAlgn="base" latinLnBrk="0" hangingPunct="0">
                        <a:lnSpc>
                          <a:spcPct val="90000"/>
                        </a:lnSpc>
                        <a:spcBef>
                          <a:spcPts val="1000"/>
                        </a:spcBef>
                        <a:spcAft>
                          <a:spcPct val="0"/>
                        </a:spcAft>
                        <a:buClrTx/>
                        <a:buSzTx/>
                        <a:buFont typeface="Arial" pitchFamily="34" charset="0"/>
                        <a:buNone/>
                        <a:tabLst/>
                      </a:pPr>
                      <a:r>
                        <a:rPr kumimoji="0" lang="ru-RU" sz="2000" b="0" i="0" u="none" strike="noStrike" cap="none" normalizeH="0" baseline="0" smtClean="0">
                          <a:ln>
                            <a:noFill/>
                          </a:ln>
                          <a:solidFill>
                            <a:schemeClr val="tx1"/>
                          </a:solidFill>
                          <a:effectLst/>
                          <a:latin typeface="Arial" pitchFamily="34" charset="0"/>
                        </a:rPr>
                        <a:t>Знает когда оказать сопротивление, а когда уступить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90000"/>
                        </a:lnSpc>
                        <a:spcBef>
                          <a:spcPts val="1000"/>
                        </a:spcBef>
                        <a:spcAft>
                          <a:spcPct val="0"/>
                        </a:spcAft>
                        <a:buClrTx/>
                        <a:buSzTx/>
                        <a:buFont typeface="Arial" pitchFamily="34" charset="0"/>
                        <a:buNone/>
                        <a:tabLst/>
                      </a:pPr>
                      <a:r>
                        <a:rPr kumimoji="0" lang="ru-RU" sz="2000" b="0" i="0" u="none" strike="noStrike" cap="none" normalizeH="0" baseline="0" smtClean="0">
                          <a:ln>
                            <a:noFill/>
                          </a:ln>
                          <a:solidFill>
                            <a:schemeClr val="tx1"/>
                          </a:solidFill>
                          <a:effectLst/>
                          <a:latin typeface="Arial" pitchFamily="34" charset="0"/>
                        </a:rPr>
                        <a:t>Сдается, когда требуется сопротивление и сражается по пустякам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a:xfrm>
            <a:off x="1295400" y="188913"/>
            <a:ext cx="10704513" cy="1143000"/>
          </a:xfrm>
        </p:spPr>
        <p:txBody>
          <a:bodyPr/>
          <a:lstStyle/>
          <a:p>
            <a:r>
              <a:rPr lang="ru-RU" sz="4000" b="1" smtClean="0"/>
              <a:t>Стратегии </a:t>
            </a:r>
            <a:br>
              <a:rPr lang="ru-RU" sz="4000" b="1" smtClean="0"/>
            </a:br>
            <a:r>
              <a:rPr lang="ru-RU" sz="4000" b="1" smtClean="0"/>
              <a:t>преуспевающего и неудачника</a:t>
            </a:r>
          </a:p>
        </p:txBody>
      </p:sp>
      <p:graphicFrame>
        <p:nvGraphicFramePr>
          <p:cNvPr id="46083" name="Group 3"/>
          <p:cNvGraphicFramePr>
            <a:graphicFrameLocks noGrp="1"/>
          </p:cNvGraphicFramePr>
          <p:nvPr>
            <p:ph idx="1"/>
          </p:nvPr>
        </p:nvGraphicFramePr>
        <p:xfrm>
          <a:off x="1487488" y="1557338"/>
          <a:ext cx="10425112" cy="4118293"/>
        </p:xfrm>
        <a:graphic>
          <a:graphicData uri="http://schemas.openxmlformats.org/drawingml/2006/table">
            <a:tbl>
              <a:tblPr/>
              <a:tblGrid>
                <a:gridCol w="5213350"/>
                <a:gridCol w="5211762"/>
              </a:tblGrid>
              <a:tr h="569913">
                <a:tc>
                  <a:txBody>
                    <a:bodyPr/>
                    <a:lstStyle/>
                    <a:p>
                      <a:pPr marL="82550" marR="0" lvl="0" indent="0" algn="ctr" defTabSz="914400" rtl="0" eaLnBrk="0" fontAlgn="base" latinLnBrk="0" hangingPunct="0">
                        <a:lnSpc>
                          <a:spcPct val="90000"/>
                        </a:lnSpc>
                        <a:spcBef>
                          <a:spcPts val="1000"/>
                        </a:spcBef>
                        <a:spcAft>
                          <a:spcPct val="0"/>
                        </a:spcAft>
                        <a:buClrTx/>
                        <a:buSzTx/>
                        <a:buFont typeface="Arial" pitchFamily="34" charset="0"/>
                        <a:buNone/>
                        <a:tabLst/>
                      </a:pPr>
                      <a:r>
                        <a:rPr kumimoji="0" lang="ru-RU" sz="2000" b="1" i="0" u="none" strike="noStrike" cap="none" normalizeH="0" baseline="0" smtClean="0">
                          <a:ln>
                            <a:noFill/>
                          </a:ln>
                          <a:solidFill>
                            <a:schemeClr val="tx1"/>
                          </a:solidFill>
                          <a:effectLst/>
                          <a:latin typeface="Arial" pitchFamily="34" charset="0"/>
                        </a:rPr>
                        <a:t>Преуспевающий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ctr" defTabSz="914400" rtl="0" eaLnBrk="0" fontAlgn="base" latinLnBrk="0" hangingPunct="0">
                        <a:lnSpc>
                          <a:spcPct val="90000"/>
                        </a:lnSpc>
                        <a:spcBef>
                          <a:spcPts val="1000"/>
                        </a:spcBef>
                        <a:spcAft>
                          <a:spcPct val="0"/>
                        </a:spcAft>
                        <a:buClrTx/>
                        <a:buSzTx/>
                        <a:buFont typeface="Arial" pitchFamily="34" charset="0"/>
                        <a:buNone/>
                        <a:tabLst/>
                      </a:pPr>
                      <a:r>
                        <a:rPr kumimoji="0" lang="ru-RU" sz="2000" b="1" i="0" u="none" strike="noStrike" cap="none" normalizeH="0" baseline="0" smtClean="0">
                          <a:ln>
                            <a:noFill/>
                          </a:ln>
                          <a:solidFill>
                            <a:schemeClr val="tx1"/>
                          </a:solidFill>
                          <a:effectLst/>
                          <a:latin typeface="Arial" pitchFamily="34" charset="0"/>
                        </a:rPr>
                        <a:t>Неудачник</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8688">
                <a:tc>
                  <a:txBody>
                    <a:bodyPr/>
                    <a:lstStyle/>
                    <a:p>
                      <a:pPr marL="82550" marR="0" lvl="0" indent="0" algn="l" defTabSz="914400" rtl="0" eaLnBrk="0" fontAlgn="base" latinLnBrk="0" hangingPunct="0">
                        <a:lnSpc>
                          <a:spcPct val="90000"/>
                        </a:lnSpc>
                        <a:spcBef>
                          <a:spcPts val="1000"/>
                        </a:spcBef>
                        <a:spcAft>
                          <a:spcPct val="0"/>
                        </a:spcAft>
                        <a:buClrTx/>
                        <a:buSzTx/>
                        <a:buFont typeface="Arial" pitchFamily="34" charset="0"/>
                        <a:buNone/>
                        <a:tabLst/>
                      </a:pPr>
                      <a:r>
                        <a:rPr kumimoji="0" lang="ru-RU" sz="2000" b="0" i="0" u="none" strike="noStrike" cap="none" normalizeH="0" baseline="0" smtClean="0">
                          <a:ln>
                            <a:noFill/>
                          </a:ln>
                          <a:solidFill>
                            <a:schemeClr val="tx1"/>
                          </a:solidFill>
                          <a:effectLst/>
                          <a:latin typeface="Arial" pitchFamily="34" charset="0"/>
                        </a:rPr>
                        <a:t>Уважает способности других, всегда рад поучиться</a:t>
                      </a:r>
                    </a:p>
                    <a:p>
                      <a:pPr marL="82550" marR="0" lvl="0" indent="0" algn="l" defTabSz="914400" rtl="0" eaLnBrk="0" fontAlgn="base" latinLnBrk="0" hangingPunct="0">
                        <a:lnSpc>
                          <a:spcPct val="90000"/>
                        </a:lnSpc>
                        <a:spcBef>
                          <a:spcPts val="1000"/>
                        </a:spcBef>
                        <a:spcAft>
                          <a:spcPct val="0"/>
                        </a:spcAft>
                        <a:buClrTx/>
                        <a:buSzTx/>
                        <a:buFont typeface="Arial" pitchFamily="34" charset="0"/>
                        <a:buNone/>
                        <a:tabLst/>
                      </a:pPr>
                      <a:endParaRPr kumimoji="0" lang="ru-RU" sz="20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90000"/>
                        </a:lnSpc>
                        <a:spcBef>
                          <a:spcPts val="1000"/>
                        </a:spcBef>
                        <a:spcAft>
                          <a:spcPct val="0"/>
                        </a:spcAft>
                        <a:buClrTx/>
                        <a:buSzTx/>
                        <a:buFont typeface="Arial" pitchFamily="34" charset="0"/>
                        <a:buNone/>
                        <a:tabLst/>
                      </a:pPr>
                      <a:r>
                        <a:rPr kumimoji="0" lang="ru-RU" sz="2000" b="0" i="0" u="none" strike="noStrike" cap="none" normalizeH="0" baseline="0" smtClean="0">
                          <a:ln>
                            <a:noFill/>
                          </a:ln>
                          <a:solidFill>
                            <a:schemeClr val="tx1"/>
                          </a:solidFill>
                          <a:effectLst/>
                          <a:latin typeface="Arial" pitchFamily="34" charset="0"/>
                        </a:rPr>
                        <a:t>Не желает признавать способности других, концентрируется на их слабостях</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0425">
                <a:tc>
                  <a:txBody>
                    <a:bodyPr/>
                    <a:lstStyle/>
                    <a:p>
                      <a:pPr marL="82550" marR="0" lvl="0" indent="0" algn="l" defTabSz="914400" rtl="0" eaLnBrk="0" fontAlgn="base" latinLnBrk="0" hangingPunct="0">
                        <a:lnSpc>
                          <a:spcPct val="90000"/>
                        </a:lnSpc>
                        <a:spcBef>
                          <a:spcPts val="1000"/>
                        </a:spcBef>
                        <a:spcAft>
                          <a:spcPct val="0"/>
                        </a:spcAft>
                        <a:buClrTx/>
                        <a:buSzTx/>
                        <a:buFont typeface="Arial" pitchFamily="34" charset="0"/>
                        <a:buNone/>
                        <a:tabLst/>
                      </a:pPr>
                      <a:r>
                        <a:rPr kumimoji="0" lang="ru-RU" sz="2000" b="0" i="0" u="none" strike="noStrike" cap="none" normalizeH="0" baseline="0" smtClean="0">
                          <a:ln>
                            <a:noFill/>
                          </a:ln>
                          <a:solidFill>
                            <a:schemeClr val="tx1"/>
                          </a:solidFill>
                          <a:effectLst/>
                          <a:latin typeface="Arial" pitchFamily="34" charset="0"/>
                        </a:rPr>
                        <a:t>С желанием рискует, чтобы сделать лучше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90000"/>
                        </a:lnSpc>
                        <a:spcBef>
                          <a:spcPts val="1000"/>
                        </a:spcBef>
                        <a:spcAft>
                          <a:spcPct val="0"/>
                        </a:spcAft>
                        <a:buClrTx/>
                        <a:buSzTx/>
                        <a:buFont typeface="Arial" pitchFamily="34" charset="0"/>
                        <a:buNone/>
                        <a:tabLst/>
                      </a:pPr>
                      <a:r>
                        <a:rPr kumimoji="0" lang="ru-RU" sz="2000" b="0" i="0" u="none" strike="noStrike" cap="none" normalizeH="0" baseline="0" smtClean="0">
                          <a:ln>
                            <a:noFill/>
                          </a:ln>
                          <a:solidFill>
                            <a:schemeClr val="tx1"/>
                          </a:solidFill>
                          <a:effectLst/>
                          <a:latin typeface="Arial" pitchFamily="34" charset="0"/>
                        </a:rPr>
                        <a:t>Избегает вызова из-за страха ошибок и критики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2463">
                <a:tc>
                  <a:txBody>
                    <a:bodyPr/>
                    <a:lstStyle/>
                    <a:p>
                      <a:pPr marL="82550" marR="0" lvl="0" indent="0" algn="l" defTabSz="914400" rtl="0" eaLnBrk="0" fontAlgn="base" latinLnBrk="0" hangingPunct="0">
                        <a:lnSpc>
                          <a:spcPct val="90000"/>
                        </a:lnSpc>
                        <a:spcBef>
                          <a:spcPts val="1000"/>
                        </a:spcBef>
                        <a:spcAft>
                          <a:spcPct val="0"/>
                        </a:spcAft>
                        <a:buClrTx/>
                        <a:buSzTx/>
                        <a:buFont typeface="Arial" pitchFamily="34" charset="0"/>
                        <a:buNone/>
                        <a:tabLst/>
                      </a:pPr>
                      <a:r>
                        <a:rPr kumimoji="0" lang="ru-RU" sz="2000" b="0" i="0" u="none" strike="noStrike" cap="none" normalizeH="0" baseline="0" smtClean="0">
                          <a:ln>
                            <a:noFill/>
                          </a:ln>
                          <a:solidFill>
                            <a:schemeClr val="tx1"/>
                          </a:solidFill>
                          <a:effectLst/>
                          <a:latin typeface="Arial" pitchFamily="34" charset="0"/>
                        </a:rPr>
                        <a:t>Находит возможности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90000"/>
                        </a:lnSpc>
                        <a:spcBef>
                          <a:spcPts val="1000"/>
                        </a:spcBef>
                        <a:spcAft>
                          <a:spcPct val="0"/>
                        </a:spcAft>
                        <a:buClrTx/>
                        <a:buSzTx/>
                        <a:buFont typeface="Arial" pitchFamily="34" charset="0"/>
                        <a:buNone/>
                        <a:tabLst/>
                      </a:pPr>
                      <a:r>
                        <a:rPr kumimoji="0" lang="ru-RU" sz="2000" b="0" i="0" u="none" strike="noStrike" cap="none" normalizeH="0" baseline="0" smtClean="0">
                          <a:ln>
                            <a:noFill/>
                          </a:ln>
                          <a:solidFill>
                            <a:schemeClr val="tx1"/>
                          </a:solidFill>
                          <a:effectLst/>
                          <a:latin typeface="Arial" pitchFamily="34" charset="0"/>
                        </a:rPr>
                        <a:t>Подчеркивает проблемы</a:t>
                      </a:r>
                    </a:p>
                    <a:p>
                      <a:pPr marL="82550" marR="0" lvl="0" indent="0" algn="l" defTabSz="914400" rtl="0" eaLnBrk="0" fontAlgn="base" latinLnBrk="0" hangingPunct="0">
                        <a:lnSpc>
                          <a:spcPct val="90000"/>
                        </a:lnSpc>
                        <a:spcBef>
                          <a:spcPts val="1000"/>
                        </a:spcBef>
                        <a:spcAft>
                          <a:spcPct val="0"/>
                        </a:spcAft>
                        <a:buClrTx/>
                        <a:buSzTx/>
                        <a:buFont typeface="Arial" pitchFamily="34" charset="0"/>
                        <a:buNone/>
                        <a:tabLst/>
                      </a:pPr>
                      <a:endParaRPr kumimoji="0" 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9475">
                <a:tc>
                  <a:txBody>
                    <a:bodyPr/>
                    <a:lstStyle/>
                    <a:p>
                      <a:pPr marL="82550" marR="0" lvl="0" indent="0" algn="l" defTabSz="914400" rtl="0" eaLnBrk="0" fontAlgn="base" latinLnBrk="0" hangingPunct="0">
                        <a:lnSpc>
                          <a:spcPct val="90000"/>
                        </a:lnSpc>
                        <a:spcBef>
                          <a:spcPts val="1000"/>
                        </a:spcBef>
                        <a:spcAft>
                          <a:spcPct val="0"/>
                        </a:spcAft>
                        <a:buClrTx/>
                        <a:buSzTx/>
                        <a:buFont typeface="Arial" pitchFamily="34" charset="0"/>
                        <a:buNone/>
                        <a:tabLst/>
                      </a:pPr>
                      <a:r>
                        <a:rPr kumimoji="0" lang="ru-RU" sz="2000" b="0" i="0" u="none" strike="noStrike" cap="none" normalizeH="0" baseline="0" smtClean="0">
                          <a:ln>
                            <a:noFill/>
                          </a:ln>
                          <a:solidFill>
                            <a:schemeClr val="tx1"/>
                          </a:solidFill>
                          <a:effectLst/>
                          <a:latin typeface="Arial" pitchFamily="34" charset="0"/>
                        </a:rPr>
                        <a:t>Признает, что люди разные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90000"/>
                        </a:lnSpc>
                        <a:spcBef>
                          <a:spcPts val="1000"/>
                        </a:spcBef>
                        <a:spcAft>
                          <a:spcPct val="0"/>
                        </a:spcAft>
                        <a:buClrTx/>
                        <a:buSzTx/>
                        <a:buFont typeface="Arial" pitchFamily="34" charset="0"/>
                        <a:buNone/>
                        <a:tabLst/>
                      </a:pPr>
                      <a:r>
                        <a:rPr kumimoji="0" lang="ru-RU" sz="2000" b="0" i="0" u="none" strike="noStrike" cap="none" normalizeH="0" baseline="0" smtClean="0">
                          <a:ln>
                            <a:noFill/>
                          </a:ln>
                          <a:solidFill>
                            <a:schemeClr val="tx1"/>
                          </a:solidFill>
                          <a:effectLst/>
                          <a:latin typeface="Arial" pitchFamily="34" charset="0"/>
                        </a:rPr>
                        <a:t>Не признает право людей быть другими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8" descr="Поле фон 1"/>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16395" name="Text Box 11"/>
          <p:cNvSpPr txBox="1">
            <a:spLocks noChangeArrowheads="1"/>
          </p:cNvSpPr>
          <p:nvPr/>
        </p:nvSpPr>
        <p:spPr bwMode="auto">
          <a:xfrm>
            <a:off x="1677988" y="0"/>
            <a:ext cx="6007100" cy="646113"/>
          </a:xfrm>
          <a:prstGeom prst="rect">
            <a:avLst/>
          </a:prstGeom>
          <a:noFill/>
          <a:ln w="9525">
            <a:noFill/>
            <a:miter lim="800000"/>
            <a:headEnd/>
            <a:tailEnd/>
          </a:ln>
          <a:effectLst/>
        </p:spPr>
        <p:txBody>
          <a:bodyPr wrap="none">
            <a:spAutoFit/>
          </a:bodyPr>
          <a:lstStyle/>
          <a:p>
            <a:pPr>
              <a:defRPr/>
            </a:pPr>
            <a:r>
              <a:rPr lang="ru-RU" sz="3600" dirty="0">
                <a:solidFill>
                  <a:srgbClr val="CC3300"/>
                </a:solidFill>
                <a:effectLst>
                  <a:outerShdw blurRad="38100" dist="38100" dir="2700000" algn="tl">
                    <a:srgbClr val="C0C0C0"/>
                  </a:outerShdw>
                </a:effectLst>
                <a:latin typeface="Monotype Corsiva" pitchFamily="66" charset="0"/>
              </a:rPr>
              <a:t>Панкрушихинский район</a:t>
            </a:r>
          </a:p>
        </p:txBody>
      </p:sp>
      <p:sp>
        <p:nvSpPr>
          <p:cNvPr id="16396" name="Text Box 12"/>
          <p:cNvSpPr txBox="1">
            <a:spLocks noChangeArrowheads="1"/>
          </p:cNvSpPr>
          <p:nvPr/>
        </p:nvSpPr>
        <p:spPr bwMode="auto">
          <a:xfrm>
            <a:off x="6478588" y="1268413"/>
            <a:ext cx="4048125" cy="2838450"/>
          </a:xfrm>
          <a:prstGeom prst="rect">
            <a:avLst/>
          </a:prstGeom>
          <a:noFill/>
          <a:ln w="9525">
            <a:noFill/>
            <a:miter lim="800000"/>
            <a:headEnd/>
            <a:tailEnd/>
          </a:ln>
          <a:effectLst/>
        </p:spPr>
        <p:txBody>
          <a:bodyPr wrap="none">
            <a:spAutoFit/>
          </a:bodyPr>
          <a:lstStyle/>
          <a:p>
            <a:endParaRPr lang="ru-RU" b="1">
              <a:solidFill>
                <a:srgbClr val="CC3300"/>
              </a:solidFill>
              <a:effectLst>
                <a:outerShdw blurRad="38100" dist="38100" dir="2700000" algn="tl">
                  <a:srgbClr val="C0C0C0"/>
                </a:outerShdw>
              </a:effectLst>
              <a:latin typeface="Times New Roman" pitchFamily="18" charset="0"/>
            </a:endParaRPr>
          </a:p>
          <a:p>
            <a:r>
              <a:rPr lang="ru-RU" b="1" i="1">
                <a:solidFill>
                  <a:srgbClr val="CC3300"/>
                </a:solidFill>
                <a:effectLst>
                  <a:outerShdw blurRad="38100" dist="38100" dir="2700000" algn="tl">
                    <a:srgbClr val="C0C0C0"/>
                  </a:outerShdw>
                </a:effectLst>
                <a:latin typeface="Times New Roman" pitchFamily="18" charset="0"/>
              </a:rPr>
              <a:t>Население – 12,</a:t>
            </a:r>
            <a:r>
              <a:rPr lang="ru-RU" b="1" i="1">
                <a:solidFill>
                  <a:srgbClr val="CC3300"/>
                </a:solidFill>
                <a:effectLst>
                  <a:outerShdw blurRad="38100" dist="38100" dir="2700000" algn="tl">
                    <a:srgbClr val="C0C0C0"/>
                  </a:outerShdw>
                </a:effectLst>
              </a:rPr>
              <a:t>7 </a:t>
            </a:r>
            <a:r>
              <a:rPr lang="ru-RU" b="1" i="1">
                <a:solidFill>
                  <a:srgbClr val="CC3300"/>
                </a:solidFill>
                <a:effectLst>
                  <a:outerShdw blurRad="38100" dist="38100" dir="2700000" algn="tl">
                    <a:srgbClr val="C0C0C0"/>
                  </a:outerShdw>
                </a:effectLst>
                <a:latin typeface="Times New Roman" pitchFamily="18" charset="0"/>
              </a:rPr>
              <a:t>тыс. чел. </a:t>
            </a:r>
          </a:p>
          <a:p>
            <a:endParaRPr lang="ru-RU" b="1">
              <a:solidFill>
                <a:srgbClr val="CC3300"/>
              </a:solidFill>
              <a:effectLst>
                <a:outerShdw blurRad="38100" dist="38100" dir="2700000" algn="tl">
                  <a:srgbClr val="C0C0C0"/>
                </a:outerShdw>
              </a:effectLst>
              <a:latin typeface="Times New Roman" pitchFamily="18" charset="0"/>
            </a:endParaRPr>
          </a:p>
          <a:p>
            <a:r>
              <a:rPr lang="ru-RU" b="1" i="1">
                <a:solidFill>
                  <a:srgbClr val="CC3300"/>
                </a:solidFill>
                <a:effectLst>
                  <a:outerShdw blurRad="38100" dist="38100" dir="2700000" algn="tl">
                    <a:srgbClr val="C0C0C0"/>
                  </a:outerShdw>
                </a:effectLst>
                <a:latin typeface="Times New Roman" pitchFamily="18" charset="0"/>
              </a:rPr>
              <a:t>Территория – 2783 кв. км. </a:t>
            </a:r>
          </a:p>
          <a:p>
            <a:endParaRPr lang="ru-RU" b="1">
              <a:solidFill>
                <a:srgbClr val="CC3300"/>
              </a:solidFill>
              <a:effectLst>
                <a:outerShdw blurRad="38100" dist="38100" dir="2700000" algn="tl">
                  <a:srgbClr val="C0C0C0"/>
                </a:outerShdw>
              </a:effectLst>
              <a:latin typeface="Times New Roman" pitchFamily="18" charset="0"/>
            </a:endParaRPr>
          </a:p>
          <a:p>
            <a:r>
              <a:rPr lang="ru-RU" b="1" i="1">
                <a:solidFill>
                  <a:srgbClr val="CC3300"/>
                </a:solidFill>
                <a:effectLst>
                  <a:outerShdw blurRad="38100" dist="38100" dir="2700000" algn="tl">
                    <a:srgbClr val="C0C0C0"/>
                  </a:outerShdw>
                </a:effectLst>
                <a:latin typeface="Times New Roman" pitchFamily="18" charset="0"/>
              </a:rPr>
              <a:t>Административный центр – </a:t>
            </a:r>
            <a:endParaRPr lang="ru-RU" b="1">
              <a:solidFill>
                <a:srgbClr val="CC3300"/>
              </a:solidFill>
              <a:effectLst>
                <a:outerShdw blurRad="38100" dist="38100" dir="2700000" algn="tl">
                  <a:srgbClr val="C0C0C0"/>
                </a:outerShdw>
              </a:effectLst>
              <a:latin typeface="Times New Roman" pitchFamily="18" charset="0"/>
            </a:endParaRPr>
          </a:p>
          <a:p>
            <a:r>
              <a:rPr lang="ru-RU" b="1" i="1">
                <a:solidFill>
                  <a:srgbClr val="CC3300"/>
                </a:solidFill>
                <a:effectLst>
                  <a:outerShdw blurRad="38100" dist="38100" dir="2700000" algn="tl">
                    <a:srgbClr val="C0C0C0"/>
                  </a:outerShdw>
                </a:effectLst>
                <a:latin typeface="Times New Roman" pitchFamily="18" charset="0"/>
              </a:rPr>
              <a:t>село Панкрушиха </a:t>
            </a:r>
          </a:p>
          <a:p>
            <a:endParaRPr lang="ru-RU" b="1">
              <a:solidFill>
                <a:srgbClr val="CC3300"/>
              </a:solidFill>
              <a:effectLst>
                <a:outerShdw blurRad="38100" dist="38100" dir="2700000" algn="tl">
                  <a:srgbClr val="C0C0C0"/>
                </a:outerShdw>
              </a:effectLst>
              <a:latin typeface="Times New Roman" pitchFamily="18" charset="0"/>
            </a:endParaRPr>
          </a:p>
          <a:p>
            <a:r>
              <a:rPr lang="ru-RU" b="1" i="1">
                <a:solidFill>
                  <a:srgbClr val="CC3300"/>
                </a:solidFill>
                <a:effectLst>
                  <a:outerShdw blurRad="38100" dist="38100" dir="2700000" algn="tl">
                    <a:srgbClr val="C0C0C0"/>
                  </a:outerShdw>
                </a:effectLst>
                <a:latin typeface="Times New Roman" pitchFamily="18" charset="0"/>
              </a:rPr>
              <a:t>Панкрушихинский район включает – </a:t>
            </a:r>
            <a:endParaRPr lang="ru-RU" b="1">
              <a:solidFill>
                <a:srgbClr val="CC3300"/>
              </a:solidFill>
              <a:effectLst>
                <a:outerShdw blurRad="38100" dist="38100" dir="2700000" algn="tl">
                  <a:srgbClr val="C0C0C0"/>
                </a:outerShdw>
              </a:effectLst>
              <a:latin typeface="Times New Roman" pitchFamily="18" charset="0"/>
            </a:endParaRPr>
          </a:p>
          <a:p>
            <a:r>
              <a:rPr lang="ru-RU" b="1" i="1">
                <a:solidFill>
                  <a:srgbClr val="CC3300"/>
                </a:solidFill>
                <a:effectLst>
                  <a:outerShdw blurRad="38100" dist="38100" dir="2700000" algn="tl">
                    <a:srgbClr val="C0C0C0"/>
                  </a:outerShdw>
                </a:effectLst>
                <a:latin typeface="Times New Roman" pitchFamily="18" charset="0"/>
              </a:rPr>
              <a:t>30 населенных пунктов</a:t>
            </a:r>
          </a:p>
        </p:txBody>
      </p:sp>
      <p:pic>
        <p:nvPicPr>
          <p:cNvPr id="35845" name="Picture 15" descr="карта"/>
          <p:cNvPicPr>
            <a:picLocks noChangeAspect="1" noChangeArrowheads="1"/>
          </p:cNvPicPr>
          <p:nvPr/>
        </p:nvPicPr>
        <p:blipFill>
          <a:blip r:embed="rId3"/>
          <a:srcRect/>
          <a:stretch>
            <a:fillRect/>
          </a:stretch>
        </p:blipFill>
        <p:spPr bwMode="auto">
          <a:xfrm>
            <a:off x="-1776413" y="981075"/>
            <a:ext cx="10177463" cy="5378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FF99"/>
        </a:solidFill>
        <a:effectLst/>
      </p:bgPr>
    </p:bg>
    <p:spTree>
      <p:nvGrpSpPr>
        <p:cNvPr id="1" name=""/>
        <p:cNvGrpSpPr/>
        <p:nvPr/>
      </p:nvGrpSpPr>
      <p:grpSpPr>
        <a:xfrm>
          <a:off x="0" y="0"/>
          <a:ext cx="0" cy="0"/>
          <a:chOff x="0" y="0"/>
          <a:chExt cx="0" cy="0"/>
        </a:xfrm>
      </p:grpSpPr>
      <p:sp>
        <p:nvSpPr>
          <p:cNvPr id="37890" name="Rectangle 2"/>
          <p:cNvSpPr>
            <a:spLocks noGrp="1"/>
          </p:cNvSpPr>
          <p:nvPr>
            <p:ph type="title"/>
          </p:nvPr>
        </p:nvSpPr>
        <p:spPr/>
        <p:txBody>
          <a:bodyPr/>
          <a:lstStyle/>
          <a:p>
            <a:r>
              <a:rPr lang="ru-RU" sz="4000" dirty="0" smtClean="0"/>
              <a:t>Всего  в районе на 1 января </a:t>
            </a:r>
            <a:r>
              <a:rPr lang="ru-RU" sz="4000" dirty="0" smtClean="0"/>
              <a:t>2017 </a:t>
            </a:r>
            <a:r>
              <a:rPr lang="ru-RU" sz="4000" dirty="0" smtClean="0"/>
              <a:t>года числится  </a:t>
            </a:r>
            <a:r>
              <a:rPr lang="ru-RU" sz="4000" dirty="0" smtClean="0"/>
              <a:t>304 субъекта </a:t>
            </a:r>
            <a:r>
              <a:rPr lang="ru-RU" sz="4000" dirty="0" smtClean="0"/>
              <a:t>малого и среднего бизнеса.</a:t>
            </a:r>
          </a:p>
        </p:txBody>
      </p:sp>
      <p:sp>
        <p:nvSpPr>
          <p:cNvPr id="37891" name="Rectangle 3"/>
          <p:cNvSpPr>
            <a:spLocks noGrp="1"/>
          </p:cNvSpPr>
          <p:nvPr>
            <p:ph type="body" idx="1"/>
          </p:nvPr>
        </p:nvSpPr>
        <p:spPr>
          <a:xfrm>
            <a:off x="838200" y="1825625"/>
            <a:ext cx="10515600" cy="2046288"/>
          </a:xfrm>
        </p:spPr>
        <p:txBody>
          <a:bodyPr/>
          <a:lstStyle/>
          <a:p>
            <a:r>
              <a:rPr lang="ru-RU" dirty="0" smtClean="0"/>
              <a:t>Индивидуальных предпринимателей - </a:t>
            </a:r>
            <a:r>
              <a:rPr lang="ru-RU" dirty="0" smtClean="0"/>
              <a:t>209;</a:t>
            </a:r>
            <a:endParaRPr lang="ru-RU" dirty="0" smtClean="0"/>
          </a:p>
          <a:p>
            <a:r>
              <a:rPr lang="ru-RU" dirty="0" smtClean="0"/>
              <a:t>Средних предприятий – </a:t>
            </a:r>
            <a:r>
              <a:rPr lang="ru-RU" dirty="0" smtClean="0"/>
              <a:t>2;</a:t>
            </a:r>
            <a:endParaRPr lang="ru-RU" dirty="0" smtClean="0"/>
          </a:p>
          <a:p>
            <a:r>
              <a:rPr lang="ru-RU" dirty="0" smtClean="0"/>
              <a:t>Малых предприятий - 71;</a:t>
            </a:r>
            <a:endParaRPr lang="ru-RU" dirty="0" smtClean="0"/>
          </a:p>
          <a:p>
            <a:r>
              <a:rPr lang="ru-RU" dirty="0" smtClean="0"/>
              <a:t>Крестьянско-фермерских хозяйств - </a:t>
            </a:r>
            <a:r>
              <a:rPr lang="ru-RU" dirty="0" smtClean="0"/>
              <a:t>22.</a:t>
            </a:r>
            <a:endParaRPr lang="ru-RU" dirty="0" smtClean="0"/>
          </a:p>
        </p:txBody>
      </p:sp>
      <p:pic>
        <p:nvPicPr>
          <p:cNvPr id="37894" name="Picture 6"/>
          <p:cNvPicPr>
            <a:picLocks noChangeAspect="1" noChangeArrowheads="1"/>
          </p:cNvPicPr>
          <p:nvPr/>
        </p:nvPicPr>
        <p:blipFill>
          <a:blip r:embed="rId2"/>
          <a:srcRect/>
          <a:stretch>
            <a:fillRect/>
          </a:stretch>
        </p:blipFill>
        <p:spPr bwMode="auto">
          <a:xfrm rot="1016764">
            <a:off x="7988300" y="4235450"/>
            <a:ext cx="2938463" cy="1843088"/>
          </a:xfrm>
          <a:prstGeom prst="rect">
            <a:avLst/>
          </a:prstGeom>
          <a:noFill/>
          <a:ln w="9525">
            <a:noFill/>
            <a:miter lim="800000"/>
            <a:headEnd/>
            <a:tailEnd/>
          </a:ln>
          <a:effectLst/>
        </p:spPr>
      </p:pic>
      <p:pic>
        <p:nvPicPr>
          <p:cNvPr id="37895" name="Picture 7"/>
          <p:cNvPicPr>
            <a:picLocks noChangeAspect="1" noChangeArrowheads="1"/>
          </p:cNvPicPr>
          <p:nvPr/>
        </p:nvPicPr>
        <p:blipFill>
          <a:blip r:embed="rId3"/>
          <a:srcRect/>
          <a:stretch>
            <a:fillRect/>
          </a:stretch>
        </p:blipFill>
        <p:spPr bwMode="auto">
          <a:xfrm rot="-891116">
            <a:off x="1160463" y="4127500"/>
            <a:ext cx="2936875" cy="1993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sp>
        <p:nvSpPr>
          <p:cNvPr id="39938" name="Rectangle 2"/>
          <p:cNvSpPr>
            <a:spLocks noGrp="1"/>
          </p:cNvSpPr>
          <p:nvPr>
            <p:ph type="title"/>
          </p:nvPr>
        </p:nvSpPr>
        <p:spPr>
          <a:xfrm>
            <a:off x="838200" y="365125"/>
            <a:ext cx="10515600" cy="277813"/>
          </a:xfrm>
        </p:spPr>
        <p:txBody>
          <a:bodyPr/>
          <a:lstStyle/>
          <a:p>
            <a:endParaRPr lang="ru-RU" sz="4000" smtClean="0"/>
          </a:p>
        </p:txBody>
      </p:sp>
      <p:sp>
        <p:nvSpPr>
          <p:cNvPr id="39939" name="Rectangle 3"/>
          <p:cNvSpPr>
            <a:spLocks noGrp="1"/>
          </p:cNvSpPr>
          <p:nvPr>
            <p:ph type="body" idx="1"/>
          </p:nvPr>
        </p:nvSpPr>
        <p:spPr>
          <a:xfrm>
            <a:off x="838200" y="339725"/>
            <a:ext cx="10515600" cy="5837238"/>
          </a:xfrm>
        </p:spPr>
        <p:txBody>
          <a:bodyPr/>
          <a:lstStyle/>
          <a:p>
            <a:pPr>
              <a:buFont typeface="Arial" pitchFamily="34" charset="0"/>
              <a:buNone/>
            </a:pPr>
            <a:r>
              <a:rPr lang="ru-RU" sz="4000" dirty="0" smtClean="0"/>
              <a:t>  </a:t>
            </a:r>
          </a:p>
          <a:p>
            <a:pPr algn="ctr">
              <a:buFont typeface="Arial" pitchFamily="34" charset="0"/>
              <a:buNone/>
            </a:pPr>
            <a:r>
              <a:rPr lang="ru-RU" sz="4000" dirty="0" smtClean="0"/>
              <a:t>  Сегодня у нас  </a:t>
            </a:r>
            <a:r>
              <a:rPr lang="ru-RU" sz="4000" dirty="0" smtClean="0"/>
              <a:t>137 </a:t>
            </a:r>
            <a:r>
              <a:rPr lang="ru-RU" sz="4000" dirty="0" smtClean="0"/>
              <a:t>магазина. </a:t>
            </a:r>
          </a:p>
          <a:p>
            <a:pPr algn="ctr">
              <a:buFont typeface="Arial" pitchFamily="34" charset="0"/>
              <a:buNone/>
            </a:pPr>
            <a:endParaRPr lang="ru-RU" sz="4000" dirty="0" smtClean="0"/>
          </a:p>
          <a:p>
            <a:pPr algn="ctr">
              <a:buFont typeface="Arial" pitchFamily="34" charset="0"/>
              <a:buNone/>
            </a:pPr>
            <a:r>
              <a:rPr lang="ru-RU" sz="4000" dirty="0" smtClean="0"/>
              <a:t>71 предприниматель </a:t>
            </a:r>
            <a:r>
              <a:rPr lang="ru-RU" sz="4000" dirty="0" smtClean="0"/>
              <a:t>предоставляют платные бытовые услуги населению.  </a:t>
            </a:r>
          </a:p>
          <a:p>
            <a:pPr algn="ctr">
              <a:buFont typeface="Arial" pitchFamily="34" charset="0"/>
              <a:buNone/>
            </a:pPr>
            <a:endParaRPr lang="ru-RU" sz="4000" dirty="0" smtClean="0"/>
          </a:p>
          <a:p>
            <a:pPr algn="ctr">
              <a:buFont typeface="Arial" pitchFamily="34" charset="0"/>
              <a:buNone/>
            </a:pPr>
            <a:r>
              <a:rPr lang="ru-RU" sz="4000" dirty="0" smtClean="0"/>
              <a:t>Услуги общественного питания оказывают  7 предпринимателей района. </a:t>
            </a:r>
          </a:p>
        </p:txBody>
      </p:sp>
      <p:pic>
        <p:nvPicPr>
          <p:cNvPr id="39940" name="Picture 4"/>
          <p:cNvPicPr>
            <a:picLocks noChangeAspect="1" noChangeArrowheads="1"/>
          </p:cNvPicPr>
          <p:nvPr/>
        </p:nvPicPr>
        <p:blipFill>
          <a:blip r:embed="rId2"/>
          <a:srcRect/>
          <a:stretch>
            <a:fillRect/>
          </a:stretch>
        </p:blipFill>
        <p:spPr bwMode="auto">
          <a:xfrm>
            <a:off x="458788" y="463550"/>
            <a:ext cx="2549525" cy="1547813"/>
          </a:xfrm>
          <a:prstGeom prst="rect">
            <a:avLst/>
          </a:prstGeom>
          <a:noFill/>
          <a:ln w="9525">
            <a:noFill/>
            <a:miter lim="800000"/>
            <a:headEnd/>
            <a:tailEnd/>
          </a:ln>
          <a:effectLst/>
        </p:spPr>
      </p:pic>
      <p:pic>
        <p:nvPicPr>
          <p:cNvPr id="39941" name="Picture 5"/>
          <p:cNvPicPr>
            <a:picLocks noChangeAspect="1" noChangeArrowheads="1"/>
          </p:cNvPicPr>
          <p:nvPr/>
        </p:nvPicPr>
        <p:blipFill>
          <a:blip r:embed="rId3"/>
          <a:srcRect/>
          <a:stretch>
            <a:fillRect/>
          </a:stretch>
        </p:blipFill>
        <p:spPr bwMode="auto">
          <a:xfrm>
            <a:off x="9301163" y="511175"/>
            <a:ext cx="2432050" cy="1377950"/>
          </a:xfrm>
          <a:prstGeom prst="rect">
            <a:avLst/>
          </a:prstGeom>
          <a:noFill/>
          <a:ln w="9525">
            <a:noFill/>
            <a:miter lim="800000"/>
            <a:headEnd/>
            <a:tailEnd/>
          </a:ln>
          <a:effectLst/>
        </p:spPr>
      </p:pic>
      <p:pic>
        <p:nvPicPr>
          <p:cNvPr id="39942" name="Picture 6"/>
          <p:cNvPicPr>
            <a:picLocks noChangeAspect="1" noChangeArrowheads="1"/>
          </p:cNvPicPr>
          <p:nvPr/>
        </p:nvPicPr>
        <p:blipFill>
          <a:blip r:embed="rId4"/>
          <a:srcRect/>
          <a:stretch>
            <a:fillRect/>
          </a:stretch>
        </p:blipFill>
        <p:spPr bwMode="auto">
          <a:xfrm>
            <a:off x="9550400" y="4997450"/>
            <a:ext cx="2157413" cy="1301750"/>
          </a:xfrm>
          <a:prstGeom prst="rect">
            <a:avLst/>
          </a:prstGeom>
          <a:noFill/>
          <a:ln w="9525">
            <a:noFill/>
            <a:miter lim="800000"/>
            <a:headEnd/>
            <a:tailEnd/>
          </a:ln>
          <a:effectLst/>
        </p:spPr>
      </p:pic>
      <p:pic>
        <p:nvPicPr>
          <p:cNvPr id="39943" name="Picture 7"/>
          <p:cNvPicPr>
            <a:picLocks noChangeAspect="1" noChangeArrowheads="1"/>
          </p:cNvPicPr>
          <p:nvPr/>
        </p:nvPicPr>
        <p:blipFill>
          <a:blip r:embed="rId5"/>
          <a:srcRect/>
          <a:stretch>
            <a:fillRect/>
          </a:stretch>
        </p:blipFill>
        <p:spPr bwMode="auto">
          <a:xfrm>
            <a:off x="596900" y="4906963"/>
            <a:ext cx="2309813" cy="1311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86018" name="Rectangle 2"/>
          <p:cNvSpPr>
            <a:spLocks noGrp="1"/>
          </p:cNvSpPr>
          <p:nvPr>
            <p:ph type="title"/>
          </p:nvPr>
        </p:nvSpPr>
        <p:spPr/>
        <p:txBody>
          <a:bodyPr/>
          <a:lstStyle/>
          <a:p>
            <a:r>
              <a:rPr lang="ru-RU" sz="4000" smtClean="0">
                <a:solidFill>
                  <a:srgbClr val="CC0000"/>
                </a:solidFill>
              </a:rPr>
              <a:t>Приоритетные направления развития предпринимательства, это:</a:t>
            </a:r>
            <a:r>
              <a:rPr lang="ru-RU" sz="4000" smtClean="0"/>
              <a:t/>
            </a:r>
            <a:br>
              <a:rPr lang="ru-RU" sz="4000" smtClean="0"/>
            </a:br>
            <a:endParaRPr lang="ru-RU" sz="4000" smtClean="0"/>
          </a:p>
        </p:txBody>
      </p:sp>
      <p:sp>
        <p:nvSpPr>
          <p:cNvPr id="86019" name="Rectangle 3"/>
          <p:cNvSpPr>
            <a:spLocks noGrp="1"/>
          </p:cNvSpPr>
          <p:nvPr>
            <p:ph type="body" idx="1"/>
          </p:nvPr>
        </p:nvSpPr>
        <p:spPr/>
        <p:txBody>
          <a:bodyPr/>
          <a:lstStyle/>
          <a:p>
            <a:pPr>
              <a:lnSpc>
                <a:spcPct val="70000"/>
              </a:lnSpc>
            </a:pPr>
            <a:r>
              <a:rPr lang="ru-RU" sz="2400" dirty="0" smtClean="0">
                <a:latin typeface="Britannic Bold" pitchFamily="34" charset="0"/>
              </a:rPr>
              <a:t>Сельское хозяйство</a:t>
            </a:r>
          </a:p>
          <a:p>
            <a:pPr>
              <a:lnSpc>
                <a:spcPct val="70000"/>
              </a:lnSpc>
            </a:pPr>
            <a:r>
              <a:rPr lang="ru-RU" sz="2400" dirty="0" smtClean="0">
                <a:latin typeface="Britannic Bold" pitchFamily="34" charset="0"/>
              </a:rPr>
              <a:t> Дошкольное и дополнительное образование </a:t>
            </a:r>
          </a:p>
          <a:p>
            <a:pPr>
              <a:lnSpc>
                <a:spcPct val="70000"/>
              </a:lnSpc>
            </a:pPr>
            <a:r>
              <a:rPr lang="ru-RU" sz="2400" dirty="0" smtClean="0">
                <a:latin typeface="Britannic Bold" pitchFamily="34" charset="0"/>
              </a:rPr>
              <a:t>Обрабатывающие производства </a:t>
            </a:r>
          </a:p>
          <a:p>
            <a:pPr>
              <a:lnSpc>
                <a:spcPct val="70000"/>
              </a:lnSpc>
            </a:pPr>
            <a:r>
              <a:rPr lang="ru-RU" sz="2400" dirty="0" smtClean="0">
                <a:latin typeface="Britannic Bold" pitchFamily="34" charset="0"/>
              </a:rPr>
              <a:t>Оказание услуг в сфере строительства</a:t>
            </a:r>
          </a:p>
          <a:p>
            <a:pPr>
              <a:lnSpc>
                <a:spcPct val="70000"/>
              </a:lnSpc>
            </a:pPr>
            <a:r>
              <a:rPr lang="ru-RU" sz="2400" dirty="0" smtClean="0">
                <a:latin typeface="Britannic Bold" pitchFamily="34" charset="0"/>
              </a:rPr>
              <a:t>Сельский туризм и иные услуги в сфере туризма</a:t>
            </a:r>
          </a:p>
          <a:p>
            <a:pPr>
              <a:lnSpc>
                <a:spcPct val="70000"/>
              </a:lnSpc>
            </a:pPr>
            <a:r>
              <a:rPr lang="ru-RU" sz="2400" dirty="0" smtClean="0">
                <a:latin typeface="Britannic Bold" pitchFamily="34" charset="0"/>
              </a:rPr>
              <a:t>Досуг населения</a:t>
            </a:r>
          </a:p>
          <a:p>
            <a:pPr>
              <a:lnSpc>
                <a:spcPct val="70000"/>
              </a:lnSpc>
            </a:pPr>
            <a:r>
              <a:rPr lang="ru-RU" sz="2400" dirty="0" smtClean="0">
                <a:latin typeface="Britannic Bold" pitchFamily="34" charset="0"/>
              </a:rPr>
              <a:t>Стоматология</a:t>
            </a:r>
          </a:p>
          <a:p>
            <a:pPr>
              <a:lnSpc>
                <a:spcPct val="70000"/>
              </a:lnSpc>
            </a:pPr>
            <a:r>
              <a:rPr lang="ru-RU" sz="2400" dirty="0" smtClean="0">
                <a:latin typeface="Britannic Bold" pitchFamily="34" charset="0"/>
              </a:rPr>
              <a:t>Сбор и вывоз ТБО</a:t>
            </a:r>
          </a:p>
          <a:p>
            <a:pPr>
              <a:lnSpc>
                <a:spcPct val="70000"/>
              </a:lnSpc>
            </a:pPr>
            <a:r>
              <a:rPr lang="ru-RU" sz="2400" dirty="0" smtClean="0">
                <a:latin typeface="Britannic Bold" pitchFamily="34" charset="0"/>
              </a:rPr>
              <a:t>Бытовые услуги</a:t>
            </a:r>
            <a:endParaRPr lang="ru-RU" sz="2400" dirty="0" smtClean="0">
              <a:latin typeface="Britannic Bold" pitchFamily="34" charset="0"/>
            </a:endParaRPr>
          </a:p>
          <a:p>
            <a:pPr>
              <a:lnSpc>
                <a:spcPct val="70000"/>
              </a:lnSpc>
            </a:pPr>
            <a:r>
              <a:rPr lang="ru-RU" sz="2400" dirty="0" smtClean="0">
                <a:latin typeface="Britannic Bold" pitchFamily="34" charset="0"/>
              </a:rPr>
              <a:t>Дорожный сервис (гостиница, СТО)</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62" name="Rectangle 2"/>
          <p:cNvSpPr>
            <a:spLocks noGrp="1"/>
          </p:cNvSpPr>
          <p:nvPr>
            <p:ph type="title"/>
          </p:nvPr>
        </p:nvSpPr>
        <p:spPr/>
        <p:txBody>
          <a:bodyPr/>
          <a:lstStyle/>
          <a:p>
            <a:endParaRPr lang="ru-RU" smtClean="0"/>
          </a:p>
        </p:txBody>
      </p:sp>
      <p:sp>
        <p:nvSpPr>
          <p:cNvPr id="40963" name="Rectangle 3"/>
          <p:cNvSpPr>
            <a:spLocks noGrp="1"/>
          </p:cNvSpPr>
          <p:nvPr>
            <p:ph type="body" idx="1"/>
          </p:nvPr>
        </p:nvSpPr>
        <p:spPr>
          <a:xfrm>
            <a:off x="838200" y="339725"/>
            <a:ext cx="10515600" cy="5837238"/>
          </a:xfrm>
        </p:spPr>
        <p:txBody>
          <a:bodyPr/>
          <a:lstStyle/>
          <a:p>
            <a:pPr algn="ctr">
              <a:buFont typeface="Arial" pitchFamily="34" charset="0"/>
              <a:buNone/>
            </a:pPr>
            <a:r>
              <a:rPr lang="ru-RU" smtClean="0"/>
              <a:t>  </a:t>
            </a:r>
          </a:p>
          <a:p>
            <a:pPr algn="ctr">
              <a:buFont typeface="Arial" pitchFamily="34" charset="0"/>
              <a:buNone/>
            </a:pPr>
            <a:r>
              <a:rPr lang="ru-RU" sz="4800" b="1" smtClean="0">
                <a:latin typeface="Bookman Old Style" pitchFamily="18" charset="0"/>
              </a:rPr>
              <a:t>Для дальнейшего развития малого и среднего предпринимательства в районе имеется инфраструктура поддержки СМСП, которая включает:</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p:txBody>
          <a:bodyPr/>
          <a:lstStyle/>
          <a:p>
            <a:r>
              <a:rPr lang="ru-RU" smtClean="0"/>
              <a:t>Работа Администрации района :</a:t>
            </a:r>
          </a:p>
        </p:txBody>
      </p:sp>
      <p:sp>
        <p:nvSpPr>
          <p:cNvPr id="36867" name="Rectangle 3"/>
          <p:cNvSpPr>
            <a:spLocks noGrp="1"/>
          </p:cNvSpPr>
          <p:nvPr>
            <p:ph type="body" idx="1"/>
          </p:nvPr>
        </p:nvSpPr>
        <p:spPr>
          <a:xfrm>
            <a:off x="838200" y="1825625"/>
            <a:ext cx="10515600" cy="3189288"/>
          </a:xfrm>
        </p:spPr>
        <p:txBody>
          <a:bodyPr/>
          <a:lstStyle/>
          <a:p>
            <a:r>
              <a:rPr lang="ru-RU" dirty="0" smtClean="0"/>
              <a:t>Участие в краевых конкурсах, Грантах;</a:t>
            </a:r>
          </a:p>
          <a:p>
            <a:r>
              <a:rPr lang="ru-RU" dirty="0" smtClean="0"/>
              <a:t>Работа районной Программы «О государственной поддержке малого и среднего предпринимательства в районе» на 2014-2020 годы;</a:t>
            </a:r>
          </a:p>
          <a:p>
            <a:r>
              <a:rPr lang="ru-RU" dirty="0" smtClean="0"/>
              <a:t>Работа ИКЦ (более 2 </a:t>
            </a:r>
            <a:r>
              <a:rPr lang="ru-RU" dirty="0" smtClean="0"/>
              <a:t>500 </a:t>
            </a:r>
            <a:r>
              <a:rPr lang="ru-RU" dirty="0" smtClean="0"/>
              <a:t>обращений);</a:t>
            </a:r>
          </a:p>
          <a:p>
            <a:r>
              <a:rPr lang="ru-RU" dirty="0" smtClean="0"/>
              <a:t>Работа Общественного Совета по развитию предпринимательства при главе Администрации района.</a:t>
            </a:r>
          </a:p>
        </p:txBody>
      </p:sp>
      <p:pic>
        <p:nvPicPr>
          <p:cNvPr id="36868" name="Picture 4" descr="начинающие предприниматели семинар 063"/>
          <p:cNvPicPr>
            <a:picLocks noChangeAspect="1" noChangeArrowheads="1"/>
          </p:cNvPicPr>
          <p:nvPr/>
        </p:nvPicPr>
        <p:blipFill>
          <a:blip r:embed="rId2" cstate="print"/>
          <a:srcRect/>
          <a:stretch>
            <a:fillRect/>
          </a:stretch>
        </p:blipFill>
        <p:spPr bwMode="auto">
          <a:xfrm>
            <a:off x="8699500" y="4602163"/>
            <a:ext cx="2989263" cy="1989137"/>
          </a:xfrm>
          <a:prstGeom prst="rect">
            <a:avLst/>
          </a:prstGeom>
          <a:noFill/>
        </p:spPr>
      </p:pic>
      <p:pic>
        <p:nvPicPr>
          <p:cNvPr id="36869" name="Picture 5" descr="S1180044"/>
          <p:cNvPicPr>
            <a:picLocks noChangeAspect="1" noChangeArrowheads="1"/>
          </p:cNvPicPr>
          <p:nvPr/>
        </p:nvPicPr>
        <p:blipFill>
          <a:blip r:embed="rId3" cstate="print"/>
          <a:srcRect/>
          <a:stretch>
            <a:fillRect/>
          </a:stretch>
        </p:blipFill>
        <p:spPr bwMode="auto">
          <a:xfrm>
            <a:off x="9517063" y="231775"/>
            <a:ext cx="2241550" cy="2019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ser\Рабочий стол\31020095.jpg"/>
          <p:cNvPicPr>
            <a:picLocks noGrp="1" noChangeAspect="1" noChangeArrowheads="1"/>
          </p:cNvPicPr>
          <p:nvPr>
            <p:ph idx="4294967295"/>
          </p:nvPr>
        </p:nvPicPr>
        <p:blipFill>
          <a:blip r:embed="rId3"/>
          <a:srcRect b="22743"/>
          <a:stretch>
            <a:fillRect/>
          </a:stretch>
        </p:blipFill>
        <p:spPr>
          <a:xfrm>
            <a:off x="477838" y="1341438"/>
            <a:ext cx="4127500" cy="3392487"/>
          </a:xfrm>
          <a:noFill/>
        </p:spPr>
      </p:pic>
      <p:pic>
        <p:nvPicPr>
          <p:cNvPr id="11266" name="Picture 2"/>
          <p:cNvPicPr>
            <a:picLocks noChangeAspect="1" noChangeArrowheads="1"/>
          </p:cNvPicPr>
          <p:nvPr/>
        </p:nvPicPr>
        <p:blipFill>
          <a:blip r:embed="rId4"/>
          <a:srcRect b="19600"/>
          <a:stretch>
            <a:fillRect/>
          </a:stretch>
        </p:blipFill>
        <p:spPr bwMode="auto">
          <a:xfrm>
            <a:off x="1008063" y="4652963"/>
            <a:ext cx="3455987" cy="2043112"/>
          </a:xfrm>
          <a:prstGeom prst="rect">
            <a:avLst/>
          </a:prstGeom>
          <a:noFill/>
          <a:ln w="9525">
            <a:noFill/>
            <a:miter lim="800000"/>
            <a:headEnd/>
            <a:tailEnd/>
          </a:ln>
        </p:spPr>
      </p:pic>
      <p:sp>
        <p:nvSpPr>
          <p:cNvPr id="6" name="Содержимое 9"/>
          <p:cNvSpPr txBox="1">
            <a:spLocks/>
          </p:cNvSpPr>
          <p:nvPr/>
        </p:nvSpPr>
        <p:spPr bwMode="auto">
          <a:xfrm>
            <a:off x="4846638" y="1412875"/>
            <a:ext cx="6913562" cy="4824413"/>
          </a:xfrm>
          <a:prstGeom prst="rect">
            <a:avLst/>
          </a:prstGeom>
          <a:noFill/>
          <a:ln w="9525">
            <a:noFill/>
            <a:miter lim="800000"/>
            <a:headEnd/>
            <a:tailEnd/>
          </a:ln>
        </p:spPr>
        <p:txBody>
          <a:bodyPr/>
          <a:lstStyle/>
          <a:p>
            <a:pPr marL="547688" indent="-411163">
              <a:spcBef>
                <a:spcPct val="20000"/>
              </a:spcBef>
              <a:buClr>
                <a:srgbClr val="F9F9F9"/>
              </a:buClr>
              <a:buSzPct val="65000"/>
              <a:buFont typeface="Wingdings 2" pitchFamily="18" charset="2"/>
              <a:buChar char=""/>
              <a:defRPr/>
            </a:pPr>
            <a:r>
              <a:rPr lang="ru-RU" sz="2800" dirty="0">
                <a:effectLst>
                  <a:outerShdw blurRad="38100" dist="38100" dir="2700000" algn="tl">
                    <a:srgbClr val="000000">
                      <a:alpha val="43137"/>
                    </a:srgbClr>
                  </a:outerShdw>
                </a:effectLst>
                <a:latin typeface="+mn-lt"/>
              </a:rPr>
              <a:t>Предпринимательство возникло очень давно. </a:t>
            </a:r>
          </a:p>
          <a:p>
            <a:pPr marL="136525">
              <a:spcBef>
                <a:spcPct val="20000"/>
              </a:spcBef>
              <a:buClr>
                <a:srgbClr val="F9F9F9"/>
              </a:buClr>
              <a:buSzPct val="65000"/>
              <a:buFont typeface="Wingdings 2" pitchFamily="18" charset="2"/>
              <a:buNone/>
              <a:defRPr/>
            </a:pPr>
            <a:r>
              <a:rPr lang="ru-RU" sz="2800" dirty="0">
                <a:effectLst>
                  <a:outerShdw blurRad="38100" dist="38100" dir="2700000" algn="tl">
                    <a:srgbClr val="000000">
                      <a:alpha val="43137"/>
                    </a:srgbClr>
                  </a:outerShdw>
                </a:effectLst>
                <a:latin typeface="+mn-lt"/>
              </a:rPr>
              <a:t> Ещё во времена Киевской Руси (</a:t>
            </a:r>
            <a:r>
              <a:rPr lang="en-US" sz="2800" dirty="0">
                <a:effectLst>
                  <a:outerShdw blurRad="38100" dist="38100" dir="2700000" algn="tl">
                    <a:srgbClr val="000000">
                      <a:alpha val="43137"/>
                    </a:srgbClr>
                  </a:outerShdw>
                </a:effectLst>
                <a:latin typeface="+mn-lt"/>
              </a:rPr>
              <a:t>IX – X </a:t>
            </a:r>
            <a:r>
              <a:rPr lang="ru-RU" sz="2800" dirty="0">
                <a:effectLst>
                  <a:outerShdw blurRad="38100" dist="38100" dir="2700000" algn="tl">
                    <a:srgbClr val="000000">
                      <a:alpha val="43137"/>
                    </a:srgbClr>
                  </a:outerShdw>
                </a:effectLst>
                <a:latin typeface="+mn-lt"/>
              </a:rPr>
              <a:t>вв.) оно существовало в виде торговли и промыслов. Русские купцы были первыми представителями российского предпринимательства, которые прославили его не только внутри страны, но и далеко за её пределами.</a:t>
            </a:r>
          </a:p>
        </p:txBody>
      </p:sp>
    </p:spTree>
    <p:custDataLst>
      <p:tags r:id="rId1"/>
    </p:custDataLst>
  </p:cSld>
  <p:clrMapOvr>
    <a:masterClrMapping/>
  </p:clrMapOvr>
  <p:transition advTm="1297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fade">
                                      <p:cBhvr>
                                        <p:cTn id="12" dur="1000"/>
                                        <p:tgtEl>
                                          <p:spTgt spid="11266"/>
                                        </p:tgtEl>
                                      </p:cBhvr>
                                    </p:animEffect>
                                    <p:anim calcmode="lin" valueType="num">
                                      <p:cBhvr>
                                        <p:cTn id="13" dur="1000" fill="hold"/>
                                        <p:tgtEl>
                                          <p:spTgt spid="11266"/>
                                        </p:tgtEl>
                                        <p:attrNameLst>
                                          <p:attrName>ppt_x</p:attrName>
                                        </p:attrNameLst>
                                      </p:cBhvr>
                                      <p:tavLst>
                                        <p:tav tm="0">
                                          <p:val>
                                            <p:strVal val="#ppt_x"/>
                                          </p:val>
                                        </p:tav>
                                        <p:tav tm="100000">
                                          <p:val>
                                            <p:strVal val="#ppt_x"/>
                                          </p:val>
                                        </p:tav>
                                      </p:tavLst>
                                    </p:anim>
                                    <p:anim calcmode="lin" valueType="num">
                                      <p:cBhvr>
                                        <p:cTn id="14"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p:cTn id="19"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6">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 calcmode="lin" valueType="num">
                                      <p:cBhvr>
                                        <p:cTn id="26"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
        <p:cNvGrpSpPr/>
        <p:nvPr/>
      </p:nvGrpSpPr>
      <p:grpSpPr>
        <a:xfrm>
          <a:off x="0" y="0"/>
          <a:ext cx="0" cy="0"/>
          <a:chOff x="0" y="0"/>
          <a:chExt cx="0" cy="0"/>
        </a:xfrm>
      </p:grpSpPr>
      <p:sp>
        <p:nvSpPr>
          <p:cNvPr id="5" name="Заголовок 4"/>
          <p:cNvSpPr>
            <a:spLocks noGrp="1"/>
          </p:cNvSpPr>
          <p:nvPr>
            <p:ph type="title" idx="4294967295"/>
          </p:nvPr>
        </p:nvSpPr>
        <p:spPr>
          <a:xfrm>
            <a:off x="838200" y="339725"/>
            <a:ext cx="10515600" cy="1325563"/>
          </a:xfrm>
        </p:spPr>
        <p:txBody>
          <a:bodyPr rtlCol="0">
            <a:normAutofit/>
          </a:bodyPr>
          <a:lstStyle/>
          <a:p>
            <a:pPr eaLnBrk="1" fontAlgn="auto" hangingPunct="1">
              <a:spcAft>
                <a:spcPts val="0"/>
              </a:spcAft>
              <a:defRPr/>
            </a:pPr>
            <a:r>
              <a:rPr lang="ru-RU" sz="4000" b="1" dirty="0">
                <a:solidFill>
                  <a:srgbClr val="C00000"/>
                </a:solidFill>
                <a:latin typeface="+mn-lt"/>
              </a:rPr>
              <a:t>Подведем итоги </a:t>
            </a:r>
            <a:endParaRPr lang="ru-RU" sz="4000" dirty="0">
              <a:solidFill>
                <a:srgbClr val="C00000"/>
              </a:solidFill>
              <a:latin typeface="+mn-lt"/>
            </a:endParaRPr>
          </a:p>
        </p:txBody>
      </p:sp>
      <p:sp>
        <p:nvSpPr>
          <p:cNvPr id="6" name="Объект 5"/>
          <p:cNvSpPr>
            <a:spLocks noGrp="1"/>
          </p:cNvSpPr>
          <p:nvPr>
            <p:ph sz="half" idx="4294967295"/>
          </p:nvPr>
        </p:nvSpPr>
        <p:spPr>
          <a:xfrm>
            <a:off x="838200" y="1665288"/>
            <a:ext cx="5181600" cy="4511675"/>
          </a:xfrm>
        </p:spPr>
        <p:txBody>
          <a:bodyPr rtlCol="0">
            <a:normAutofit/>
          </a:bodyPr>
          <a:lstStyle/>
          <a:p>
            <a:pPr marL="0" indent="0" eaLnBrk="1" fontAlgn="auto" hangingPunct="1">
              <a:spcAft>
                <a:spcPts val="0"/>
              </a:spcAft>
              <a:buFont typeface="Arial" pitchFamily="34" charset="0"/>
              <a:buNone/>
              <a:defRPr/>
            </a:pPr>
            <a:r>
              <a:rPr lang="ru-RU" dirty="0"/>
              <a:t/>
            </a:r>
            <a:br>
              <a:rPr lang="ru-RU" dirty="0"/>
            </a:br>
            <a:r>
              <a:rPr lang="ru-RU" sz="2400" b="1" dirty="0">
                <a:solidFill>
                  <a:srgbClr val="002060"/>
                </a:solidFill>
              </a:rPr>
              <a:t>Предпринимателями не рождаются. Чтобы успешно освоить предпринимательство  и бизнес, необходимо приложить много усилий и быть готовым к преодолению трудностей. </a:t>
            </a:r>
          </a:p>
          <a:p>
            <a:pPr marL="0" indent="0" eaLnBrk="1" fontAlgn="auto" hangingPunct="1">
              <a:spcAft>
                <a:spcPts val="0"/>
              </a:spcAft>
              <a:buFont typeface="Arial" pitchFamily="34" charset="0"/>
              <a:buNone/>
              <a:defRPr/>
            </a:pPr>
            <a:r>
              <a:rPr lang="ru-RU" sz="2400" b="1" dirty="0">
                <a:solidFill>
                  <a:srgbClr val="002060"/>
                </a:solidFill>
              </a:rPr>
              <a:t>Организация бизнеса требует конкретных идей, наличие капитала, активных     и  продуманных действий, профессиональных менеджеров. </a:t>
            </a:r>
          </a:p>
          <a:p>
            <a:pPr eaLnBrk="1" fontAlgn="auto" hangingPunct="1">
              <a:spcAft>
                <a:spcPts val="0"/>
              </a:spcAft>
              <a:defRPr/>
            </a:pPr>
            <a:endParaRPr lang="ru-RU" sz="2400" b="1" dirty="0">
              <a:solidFill>
                <a:srgbClr val="002060"/>
              </a:solidFill>
            </a:endParaRPr>
          </a:p>
        </p:txBody>
      </p:sp>
      <p:sp>
        <p:nvSpPr>
          <p:cNvPr id="75780" name="Объект 7"/>
          <p:cNvSpPr>
            <a:spLocks noGrp="1"/>
          </p:cNvSpPr>
          <p:nvPr>
            <p:ph sz="half" idx="4294967295"/>
          </p:nvPr>
        </p:nvSpPr>
        <p:spPr>
          <a:xfrm>
            <a:off x="6172200" y="1825625"/>
            <a:ext cx="5181600" cy="4351338"/>
          </a:xfrm>
        </p:spPr>
        <p:txBody>
          <a:bodyPr/>
          <a:lstStyle/>
          <a:p>
            <a:pPr eaLnBrk="1" hangingPunct="1"/>
            <a:endParaRPr lang="ru-RU" smtClean="0"/>
          </a:p>
        </p:txBody>
      </p:sp>
      <p:pic>
        <p:nvPicPr>
          <p:cNvPr id="75781" name="Picture 2" descr="http://my-ivanovo.ru/wp-content/uploads/2010/10/kollag.jpg"/>
          <p:cNvPicPr>
            <a:picLocks noChangeAspect="1" noChangeArrowheads="1"/>
          </p:cNvPicPr>
          <p:nvPr/>
        </p:nvPicPr>
        <p:blipFill>
          <a:blip r:embed="rId2"/>
          <a:srcRect/>
          <a:stretch>
            <a:fillRect/>
          </a:stretch>
        </p:blipFill>
        <p:spPr bwMode="auto">
          <a:xfrm>
            <a:off x="6096000" y="1778000"/>
            <a:ext cx="5715000"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41986" name="Rectangle 2"/>
          <p:cNvSpPr>
            <a:spLocks noGrp="1"/>
          </p:cNvSpPr>
          <p:nvPr>
            <p:ph type="title"/>
          </p:nvPr>
        </p:nvSpPr>
        <p:spPr>
          <a:xfrm flipV="1">
            <a:off x="838200" y="322263"/>
            <a:ext cx="10515600" cy="42862"/>
          </a:xfrm>
        </p:spPr>
        <p:txBody>
          <a:bodyPr/>
          <a:lstStyle/>
          <a:p>
            <a:endParaRPr lang="ru-RU" sz="4000" smtClean="0"/>
          </a:p>
        </p:txBody>
      </p:sp>
      <p:sp>
        <p:nvSpPr>
          <p:cNvPr id="41987" name="Rectangle 3"/>
          <p:cNvSpPr>
            <a:spLocks noGrp="1"/>
          </p:cNvSpPr>
          <p:nvPr>
            <p:ph type="body" idx="1"/>
          </p:nvPr>
        </p:nvSpPr>
        <p:spPr/>
        <p:txBody>
          <a:bodyPr/>
          <a:lstStyle/>
          <a:p>
            <a:pPr algn="ctr"/>
            <a:r>
              <a:rPr lang="ru-RU" sz="5400" smtClean="0">
                <a:latin typeface="Bookman Old Style" pitchFamily="18" charset="0"/>
              </a:rPr>
              <a:t>СПАСИБО ЗА ВНИМАНИЕ!</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idx="4294967295"/>
          </p:nvPr>
        </p:nvSpPr>
        <p:spPr>
          <a:xfrm>
            <a:off x="2762250" y="142875"/>
            <a:ext cx="6572250" cy="2857500"/>
          </a:xfrm>
        </p:spPr>
        <p:txBody>
          <a:bodyPr>
            <a:normAutofit/>
          </a:bodyPr>
          <a:lstStyle/>
          <a:p>
            <a:pPr eaLnBrk="1" hangingPunct="1"/>
            <a:endParaRPr lang="ru-RU" smtClean="0">
              <a:effectLst>
                <a:outerShdw blurRad="38100" dist="38100" dir="2700000" algn="tl">
                  <a:srgbClr val="C0C0C0"/>
                </a:outerShdw>
              </a:effectLst>
            </a:endParaRPr>
          </a:p>
        </p:txBody>
      </p:sp>
      <p:sp>
        <p:nvSpPr>
          <p:cNvPr id="7" name="Содержимое 6"/>
          <p:cNvSpPr>
            <a:spLocks noGrp="1"/>
          </p:cNvSpPr>
          <p:nvPr>
            <p:ph idx="4294967295"/>
          </p:nvPr>
        </p:nvSpPr>
        <p:spPr>
          <a:xfrm>
            <a:off x="0" y="3214688"/>
            <a:ext cx="12001500" cy="3643312"/>
          </a:xfrm>
        </p:spPr>
        <p:txBody>
          <a:bodyPr>
            <a:normAutofit/>
          </a:bodyPr>
          <a:lstStyle/>
          <a:p>
            <a:pPr marL="547688" indent="-411163" algn="just" eaLnBrk="1" hangingPunct="1"/>
            <a:r>
              <a:rPr lang="ru-RU" smtClean="0">
                <a:effectLst>
                  <a:outerShdw blurRad="38100" dist="38100" dir="2700000" algn="tl">
                    <a:srgbClr val="C0C0C0"/>
                  </a:outerShdw>
                </a:effectLst>
              </a:rPr>
              <a:t>С </a:t>
            </a:r>
            <a:r>
              <a:rPr lang="en-US" smtClean="0">
                <a:effectLst>
                  <a:outerShdw blurRad="38100" dist="38100" dir="2700000" algn="tl">
                    <a:srgbClr val="C0C0C0"/>
                  </a:outerShdw>
                </a:effectLst>
                <a:latin typeface="Book Antiqua" pitchFamily="18" charset="0"/>
              </a:rPr>
              <a:t>XVI</a:t>
            </a:r>
            <a:r>
              <a:rPr lang="ru-RU" smtClean="0">
                <a:effectLst>
                  <a:outerShdw blurRad="38100" dist="38100" dir="2700000" algn="tl">
                    <a:srgbClr val="C0C0C0"/>
                  </a:outerShdw>
                </a:effectLst>
              </a:rPr>
              <a:t> века в Московской Руси начинается расцвет торговли и промышленности. Первыми промышленниками были </a:t>
            </a:r>
            <a:r>
              <a:rPr lang="ru-RU" smtClean="0">
                <a:solidFill>
                  <a:srgbClr val="FFFF00"/>
                </a:solidFill>
                <a:effectLst>
                  <a:outerShdw blurRad="38100" dist="38100" dir="2700000" algn="tl">
                    <a:srgbClr val="C0C0C0"/>
                  </a:outerShdw>
                </a:effectLst>
              </a:rPr>
              <a:t>Строгановы</a:t>
            </a:r>
            <a:r>
              <a:rPr lang="ru-RU" smtClean="0">
                <a:effectLst>
                  <a:outerShdw blurRad="38100" dist="38100" dir="2700000" algn="tl">
                    <a:srgbClr val="C0C0C0"/>
                  </a:outerShdw>
                </a:effectLst>
              </a:rPr>
              <a:t>. Мощный импульс своего развития предпринимательство получило при </a:t>
            </a:r>
            <a:r>
              <a:rPr lang="ru-RU" smtClean="0">
                <a:solidFill>
                  <a:srgbClr val="FFC000"/>
                </a:solidFill>
                <a:effectLst>
                  <a:outerShdw blurRad="38100" dist="38100" dir="2700000" algn="tl">
                    <a:srgbClr val="C0C0C0"/>
                  </a:outerShdw>
                </a:effectLst>
              </a:rPr>
              <a:t>Петре </a:t>
            </a:r>
            <a:r>
              <a:rPr lang="en-US" smtClean="0">
                <a:solidFill>
                  <a:srgbClr val="FFC000"/>
                </a:solidFill>
                <a:effectLst>
                  <a:outerShdw blurRad="38100" dist="38100" dir="2700000" algn="tl">
                    <a:srgbClr val="C0C0C0"/>
                  </a:outerShdw>
                </a:effectLst>
                <a:latin typeface="Book Antiqua" pitchFamily="18" charset="0"/>
              </a:rPr>
              <a:t>I</a:t>
            </a:r>
            <a:r>
              <a:rPr lang="ru-RU" smtClean="0">
                <a:effectLst>
                  <a:outerShdw blurRad="38100" dist="38100" dir="2700000" algn="tl">
                    <a:srgbClr val="C0C0C0"/>
                  </a:outerShdw>
                </a:effectLst>
              </a:rPr>
              <a:t>. Число мануфактур при нём выросло с 10 до 230. В этот период прославилась семья </a:t>
            </a:r>
            <a:r>
              <a:rPr lang="ru-RU" smtClean="0">
                <a:solidFill>
                  <a:srgbClr val="FFFF00"/>
                </a:solidFill>
                <a:effectLst>
                  <a:outerShdw blurRad="38100" dist="38100" dir="2700000" algn="tl">
                    <a:srgbClr val="C0C0C0"/>
                  </a:outerShdw>
                </a:effectLst>
              </a:rPr>
              <a:t>Демидовых</a:t>
            </a:r>
            <a:r>
              <a:rPr lang="ru-RU" smtClean="0">
                <a:effectLst>
                  <a:outerShdw blurRad="38100" dist="38100" dir="2700000" algn="tl">
                    <a:srgbClr val="C0C0C0"/>
                  </a:outerShdw>
                </a:effectLst>
              </a:rPr>
              <a:t>, которые построили 40 заводов, производившие 40% чугуна всей России.</a:t>
            </a:r>
          </a:p>
        </p:txBody>
      </p:sp>
      <p:pic>
        <p:nvPicPr>
          <p:cNvPr id="4098" name="Picture 2" descr="C:\Documents and Settings\User\Рабочий стол\Для предпринимательства\img006.jpg"/>
          <p:cNvPicPr>
            <a:picLocks noChangeAspect="1" noChangeArrowheads="1"/>
          </p:cNvPicPr>
          <p:nvPr/>
        </p:nvPicPr>
        <p:blipFill>
          <a:blip r:embed="rId3"/>
          <a:srcRect/>
          <a:stretch>
            <a:fillRect/>
          </a:stretch>
        </p:blipFill>
        <p:spPr bwMode="auto">
          <a:xfrm>
            <a:off x="2795588" y="115888"/>
            <a:ext cx="6689725" cy="3017837"/>
          </a:xfrm>
          <a:prstGeom prst="rect">
            <a:avLst/>
          </a:prstGeom>
          <a:noFill/>
          <a:ln w="9525">
            <a:noFill/>
            <a:miter lim="800000"/>
            <a:headEnd/>
            <a:tailEnd/>
          </a:ln>
        </p:spPr>
      </p:pic>
    </p:spTree>
    <p:custDataLst>
      <p:tags r:id="rId1"/>
    </p:custDataLst>
  </p:cSld>
  <p:clrMapOvr>
    <a:masterClrMapping/>
  </p:clrMapOvr>
  <p:transition advTm="3362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randombar(vertical)">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3CCCC"/>
        </a:solidFill>
        <a:effectLst/>
      </p:bgPr>
    </p:bg>
    <p:spTree>
      <p:nvGrpSpPr>
        <p:cNvPr id="1" name=""/>
        <p:cNvGrpSpPr/>
        <p:nvPr/>
      </p:nvGrpSpPr>
      <p:grpSpPr>
        <a:xfrm>
          <a:off x="0" y="0"/>
          <a:ext cx="0" cy="0"/>
          <a:chOff x="0" y="0"/>
          <a:chExt cx="0" cy="0"/>
        </a:xfrm>
      </p:grpSpPr>
      <p:pic>
        <p:nvPicPr>
          <p:cNvPr id="65538" name="Заголовок 5"/>
          <p:cNvPicPr>
            <a:picLocks noGrp="1" noChangeArrowheads="1"/>
          </p:cNvPicPr>
          <p:nvPr>
            <p:ph type="title" idx="4294967295"/>
          </p:nvPr>
        </p:nvPicPr>
        <p:blipFill>
          <a:blip r:embed="rId3"/>
          <a:srcRect/>
          <a:stretch>
            <a:fillRect/>
          </a:stretch>
        </p:blipFill>
        <p:spPr>
          <a:xfrm>
            <a:off x="609600" y="274638"/>
            <a:ext cx="4438650" cy="3438525"/>
          </a:xfrm>
        </p:spPr>
      </p:pic>
      <p:sp>
        <p:nvSpPr>
          <p:cNvPr id="3" name="Содержимое 2"/>
          <p:cNvSpPr>
            <a:spLocks noGrp="1"/>
          </p:cNvSpPr>
          <p:nvPr>
            <p:ph idx="4294967295"/>
          </p:nvPr>
        </p:nvSpPr>
        <p:spPr>
          <a:xfrm>
            <a:off x="4541838" y="106363"/>
            <a:ext cx="7410450" cy="6751637"/>
          </a:xfrm>
        </p:spPr>
        <p:txBody>
          <a:bodyPr>
            <a:noAutofit/>
          </a:bodyPr>
          <a:lstStyle/>
          <a:p>
            <a:pPr marL="547688" indent="-411163" eaLnBrk="1" hangingPunct="1"/>
            <a:r>
              <a:rPr lang="ru-RU" sz="2000" smtClean="0"/>
              <a:t>В </a:t>
            </a:r>
            <a:r>
              <a:rPr lang="ru-RU" sz="2000" smtClean="0">
                <a:solidFill>
                  <a:srgbClr val="FFC000"/>
                </a:solidFill>
              </a:rPr>
              <a:t>1785 </a:t>
            </a:r>
            <a:r>
              <a:rPr lang="ru-RU" sz="2000" smtClean="0"/>
              <a:t>году российские предприниматели получают от Екатерины жалованную грамоту, которая сильно возвысила их положение. Согласно этой грамоте, все </a:t>
            </a:r>
            <a:r>
              <a:rPr lang="ru-RU" sz="2000" smtClean="0">
                <a:solidFill>
                  <a:srgbClr val="FFC000"/>
                </a:solidFill>
              </a:rPr>
              <a:t>купцы</a:t>
            </a:r>
            <a:r>
              <a:rPr lang="ru-RU" sz="2000" smtClean="0"/>
              <a:t> были разделены </a:t>
            </a:r>
            <a:r>
              <a:rPr lang="ru-RU" sz="2000" smtClean="0">
                <a:solidFill>
                  <a:srgbClr val="FFC000"/>
                </a:solidFill>
              </a:rPr>
              <a:t>на три гильдии</a:t>
            </a:r>
            <a:r>
              <a:rPr lang="ru-RU" sz="2000" smtClean="0"/>
              <a:t>.  </a:t>
            </a:r>
          </a:p>
          <a:p>
            <a:pPr marL="547688" indent="-411163" eaLnBrk="1" hangingPunct="1"/>
            <a:r>
              <a:rPr lang="ru-RU" sz="2000" smtClean="0"/>
              <a:t/>
            </a:r>
            <a:br>
              <a:rPr lang="ru-RU" sz="2000" smtClean="0"/>
            </a:br>
            <a:r>
              <a:rPr lang="ru-RU" sz="2000" smtClean="0"/>
              <a:t> </a:t>
            </a:r>
            <a:r>
              <a:rPr lang="ru-RU" sz="2000" i="1" smtClean="0">
                <a:solidFill>
                  <a:srgbClr val="FFFF00"/>
                </a:solidFill>
              </a:rPr>
              <a:t>1-я гильдия  </a:t>
            </a:r>
            <a:r>
              <a:rPr lang="ru-RU" sz="2000" smtClean="0"/>
              <a:t>- купцы с капиталом не менее 10 тысяч рублей. Получали право оптовой торговли в России и за границей, а также право заводить фабрики и заводы. </a:t>
            </a:r>
          </a:p>
          <a:p>
            <a:pPr marL="547688" indent="-411163" eaLnBrk="1" hangingPunct="1"/>
            <a:endParaRPr lang="ru-RU" sz="2000" smtClean="0"/>
          </a:p>
          <a:p>
            <a:pPr marL="547688" indent="-411163" eaLnBrk="1" hangingPunct="1"/>
            <a:r>
              <a:rPr lang="ru-RU" sz="2000" smtClean="0"/>
              <a:t> </a:t>
            </a:r>
            <a:r>
              <a:rPr lang="ru-RU" sz="2000" i="1" smtClean="0">
                <a:solidFill>
                  <a:srgbClr val="FFFF00"/>
                </a:solidFill>
              </a:rPr>
              <a:t>2-я гильдия </a:t>
            </a:r>
            <a:r>
              <a:rPr lang="ru-RU" sz="2000" smtClean="0"/>
              <a:t>- купцы с капиталом от 5 до 10 тысяч рублей. Получали право оптовой и розничной торговли в России. </a:t>
            </a:r>
          </a:p>
          <a:p>
            <a:pPr marL="547688" indent="-411163" eaLnBrk="1" hangingPunct="1"/>
            <a:r>
              <a:rPr lang="ru-RU" sz="2000" smtClean="0"/>
              <a:t/>
            </a:r>
            <a:br>
              <a:rPr lang="ru-RU" sz="2000" smtClean="0"/>
            </a:br>
            <a:r>
              <a:rPr lang="ru-RU" sz="2000" i="1" smtClean="0">
                <a:solidFill>
                  <a:srgbClr val="FFFF00"/>
                </a:solidFill>
              </a:rPr>
              <a:t>3-я гильдия </a:t>
            </a:r>
            <a:r>
              <a:rPr lang="ru-RU" sz="2000" smtClean="0"/>
              <a:t>- купцы с капиталом от 1 до 5 тысяч рублей. Эта категория купцов имела право только на розничную торговлю. Купцы всех гильдий были освобождены от подушной подати, а также от личной рекрутской повинности.</a:t>
            </a:r>
            <a:br>
              <a:rPr lang="ru-RU" sz="2000" smtClean="0"/>
            </a:br>
            <a:endParaRPr lang="ru-RU" sz="2000" smtClean="0"/>
          </a:p>
        </p:txBody>
      </p:sp>
      <p:pic>
        <p:nvPicPr>
          <p:cNvPr id="1026" name="Picture 2" descr="C:\Documents and Settings\UZER\Рабочий стол\Купцы\kupec.jpg"/>
          <p:cNvPicPr>
            <a:picLocks noChangeAspect="1" noChangeArrowheads="1"/>
          </p:cNvPicPr>
          <p:nvPr/>
        </p:nvPicPr>
        <p:blipFill>
          <a:blip r:embed="rId4"/>
          <a:srcRect/>
          <a:stretch>
            <a:fillRect/>
          </a:stretch>
        </p:blipFill>
        <p:spPr bwMode="auto">
          <a:xfrm>
            <a:off x="153988" y="1336675"/>
            <a:ext cx="4703762" cy="4406900"/>
          </a:xfrm>
          <a:prstGeom prst="rect">
            <a:avLst/>
          </a:prstGeom>
          <a:noFill/>
          <a:ln w="9525">
            <a:noFill/>
            <a:miter lim="800000"/>
            <a:headEnd/>
            <a:tailEnd/>
          </a:ln>
        </p:spPr>
      </p:pic>
    </p:spTree>
    <p:custDataLst>
      <p:tags r:id="rId1"/>
    </p:custDataLst>
  </p:cSld>
  <p:clrMapOvr>
    <a:masterClrMapping/>
  </p:clrMapOvr>
  <p:transition advTm="5337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up)">
                                      <p:cBhvr>
                                        <p:cTn id="15" dur="500"/>
                                        <p:tgtEl>
                                          <p:spTgt spid="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up)">
                                      <p:cBhvr>
                                        <p:cTn id="20" dur="500"/>
                                        <p:tgtEl>
                                          <p:spTgt spid="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up)">
                                      <p:cBhvr>
                                        <p:cTn id="25" dur="500"/>
                                        <p:tgtEl>
                                          <p:spTgt spid="3">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up)">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4294967295"/>
          </p:nvPr>
        </p:nvSpPr>
        <p:spPr>
          <a:xfrm>
            <a:off x="3887788" y="273050"/>
            <a:ext cx="8113712" cy="5459413"/>
          </a:xfrm>
        </p:spPr>
        <p:txBody>
          <a:bodyPr/>
          <a:lstStyle/>
          <a:p>
            <a:pPr marL="547688" indent="-411163" eaLnBrk="1" hangingPunct="1"/>
            <a:r>
              <a:rPr lang="ru-RU" smtClean="0">
                <a:effectLst>
                  <a:outerShdw blurRad="38100" dist="38100" dir="2700000" algn="tl">
                    <a:srgbClr val="C0C0C0"/>
                  </a:outerShdw>
                </a:effectLst>
              </a:rPr>
              <a:t>Частные предприниматели для устройства фабрик и заводов получали ссуды без процентов; их снабжали инструментами и орудиями производства; освобождали от государственной службы; предоставляли временные льготы от податей и пошлин, беспошлинный привоз из-за границы машин и инструментов; обеспечивали гарантированными государственными заказами</a:t>
            </a:r>
            <a:r>
              <a:rPr lang="ru-RU" smtClean="0"/>
              <a:t>.</a:t>
            </a:r>
          </a:p>
        </p:txBody>
      </p:sp>
      <p:pic>
        <p:nvPicPr>
          <p:cNvPr id="5124" name="Picture 4" descr="C:\Documents and Settings\User\Рабочий стол\Для предпринимательства\img012.jpg"/>
          <p:cNvPicPr>
            <a:picLocks noChangeAspect="1" noChangeArrowheads="1"/>
          </p:cNvPicPr>
          <p:nvPr/>
        </p:nvPicPr>
        <p:blipFill>
          <a:blip r:embed="rId3"/>
          <a:srcRect/>
          <a:stretch>
            <a:fillRect/>
          </a:stretch>
        </p:blipFill>
        <p:spPr bwMode="auto">
          <a:xfrm>
            <a:off x="431800" y="1244600"/>
            <a:ext cx="4032250" cy="4386263"/>
          </a:xfrm>
          <a:prstGeom prst="rect">
            <a:avLst/>
          </a:prstGeom>
          <a:noFill/>
          <a:ln w="38100" cap="sq">
            <a:solidFill>
              <a:srgbClr val="000000"/>
            </a:solidFill>
            <a:miter lim="800000"/>
            <a:headEnd/>
            <a:tailEnd/>
          </a:ln>
          <a:effectLst>
            <a:outerShdw dist="38100" dir="2700000" algn="tl" rotWithShape="0">
              <a:srgbClr val="000000">
                <a:alpha val="42998"/>
              </a:srgbClr>
            </a:outerShdw>
          </a:effectLst>
        </p:spPr>
      </p:pic>
    </p:spTree>
    <p:custDataLst>
      <p:tags r:id="rId1"/>
    </p:custDataLst>
  </p:cSld>
  <p:clrMapOvr>
    <a:masterClrMapping/>
  </p:clrMapOvr>
  <p:transition advTm="3234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p:cTn id="7" dur="1000" fill="hold"/>
                                        <p:tgtEl>
                                          <p:spTgt spid="5124"/>
                                        </p:tgtEl>
                                        <p:attrNameLst>
                                          <p:attrName>ppt_w</p:attrName>
                                        </p:attrNameLst>
                                      </p:cBhvr>
                                      <p:tavLst>
                                        <p:tav tm="0">
                                          <p:val>
                                            <p:fltVal val="0"/>
                                          </p:val>
                                        </p:tav>
                                        <p:tav tm="100000">
                                          <p:val>
                                            <p:strVal val="#ppt_w"/>
                                          </p:val>
                                        </p:tav>
                                      </p:tavLst>
                                    </p:anim>
                                    <p:anim calcmode="lin" valueType="num">
                                      <p:cBhvr>
                                        <p:cTn id="8" dur="1000" fill="hold"/>
                                        <p:tgtEl>
                                          <p:spTgt spid="5124"/>
                                        </p:tgtEl>
                                        <p:attrNameLst>
                                          <p:attrName>ppt_h</p:attrName>
                                        </p:attrNameLst>
                                      </p:cBhvr>
                                      <p:tavLst>
                                        <p:tav tm="0">
                                          <p:val>
                                            <p:fltVal val="0"/>
                                          </p:val>
                                        </p:tav>
                                        <p:tav tm="100000">
                                          <p:val>
                                            <p:strVal val="#ppt_h"/>
                                          </p:val>
                                        </p:tav>
                                      </p:tavLst>
                                    </p:anim>
                                    <p:anim calcmode="lin" valueType="num">
                                      <p:cBhvr>
                                        <p:cTn id="9" dur="1000" fill="hold"/>
                                        <p:tgtEl>
                                          <p:spTgt spid="5124"/>
                                        </p:tgtEl>
                                        <p:attrNameLst>
                                          <p:attrName>style.rotation</p:attrName>
                                        </p:attrNameLst>
                                      </p:cBhvr>
                                      <p:tavLst>
                                        <p:tav tm="0">
                                          <p:val>
                                            <p:fltVal val="90"/>
                                          </p:val>
                                        </p:tav>
                                        <p:tav tm="100000">
                                          <p:val>
                                            <p:fltVal val="0"/>
                                          </p:val>
                                        </p:tav>
                                      </p:tavLst>
                                    </p:anim>
                                    <p:animEffect transition="in" filter="fade">
                                      <p:cBhvr>
                                        <p:cTn id="10" dur="1000"/>
                                        <p:tgtEl>
                                          <p:spTgt spid="512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528"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anim calcmode="lin" valueType="num">
                                      <p:cBhvr>
                                        <p:cTn id="18" dur="5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9" dur="500" fill="hold"/>
                                        <p:tgtEl>
                                          <p:spTgt spid="3">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6FF33"/>
        </a:solidFill>
        <a:effectLst/>
      </p:bgPr>
    </p:bg>
    <p:spTree>
      <p:nvGrpSpPr>
        <p:cNvPr id="1" name=""/>
        <p:cNvGrpSpPr/>
        <p:nvPr/>
      </p:nvGrpSpPr>
      <p:grpSpPr>
        <a:xfrm>
          <a:off x="0" y="0"/>
          <a:ext cx="0" cy="0"/>
          <a:chOff x="0" y="0"/>
          <a:chExt cx="0" cy="0"/>
        </a:xfrm>
      </p:grpSpPr>
      <p:grpSp>
        <p:nvGrpSpPr>
          <p:cNvPr id="67586" name="Содержимое 3"/>
          <p:cNvGrpSpPr>
            <a:grpSpLocks noGrp="1"/>
          </p:cNvGrpSpPr>
          <p:nvPr/>
        </p:nvGrpSpPr>
        <p:grpSpPr bwMode="auto">
          <a:xfrm>
            <a:off x="4751388" y="404813"/>
            <a:ext cx="7175500" cy="5837237"/>
            <a:chOff x="2243" y="161"/>
            <a:chExt cx="3390" cy="4078"/>
          </a:xfrm>
        </p:grpSpPr>
        <p:pic>
          <p:nvPicPr>
            <p:cNvPr id="67587" name="Содержимое 3"/>
            <p:cNvPicPr>
              <a:picLocks noChangeArrowheads="1"/>
            </p:cNvPicPr>
            <p:nvPr/>
          </p:nvPicPr>
          <p:blipFill>
            <a:blip r:embed="rId3"/>
            <a:srcRect/>
            <a:stretch>
              <a:fillRect/>
            </a:stretch>
          </p:blipFill>
          <p:spPr bwMode="auto">
            <a:xfrm>
              <a:off x="2243" y="161"/>
              <a:ext cx="3390" cy="4078"/>
            </a:xfrm>
            <a:prstGeom prst="rect">
              <a:avLst/>
            </a:prstGeom>
            <a:noFill/>
            <a:ln w="9525">
              <a:noFill/>
              <a:miter lim="800000"/>
              <a:headEnd/>
              <a:tailEnd/>
            </a:ln>
          </p:spPr>
        </p:pic>
        <p:sp>
          <p:nvSpPr>
            <p:cNvPr id="12297" name="Text Box 5"/>
            <p:cNvSpPr txBox="1">
              <a:spLocks noChangeArrowheads="1"/>
            </p:cNvSpPr>
            <p:nvPr/>
          </p:nvSpPr>
          <p:spPr bwMode="auto">
            <a:xfrm>
              <a:off x="2252" y="172"/>
              <a:ext cx="3373" cy="4058"/>
            </a:xfrm>
            <a:prstGeom prst="rect">
              <a:avLst/>
            </a:prstGeom>
            <a:noFill/>
            <a:ln w="9525">
              <a:noFill/>
              <a:miter lim="800000"/>
              <a:headEnd/>
              <a:tailEnd/>
            </a:ln>
          </p:spPr>
          <p:txBody>
            <a:bodyPr/>
            <a:lstStyle/>
            <a:p>
              <a:pPr marL="547688" indent="-411163">
                <a:spcBef>
                  <a:spcPct val="20000"/>
                </a:spcBef>
                <a:buClr>
                  <a:srgbClr val="F9F9F9"/>
                </a:buClr>
                <a:buSzPct val="65000"/>
                <a:buFont typeface="Wingdings 2" pitchFamily="18" charset="2"/>
                <a:buChar char=""/>
                <a:defRPr/>
              </a:pPr>
              <a:r>
                <a:rPr lang="ru-RU" sz="3200" dirty="0">
                  <a:latin typeface="Times New Roman" pitchFamily="18" charset="0"/>
                </a:rPr>
                <a:t> </a:t>
              </a:r>
              <a:r>
                <a:rPr lang="ru-RU" sz="2800" dirty="0">
                  <a:effectLst>
                    <a:outerShdw blurRad="38100" dist="38100" dir="2700000" algn="tl">
                      <a:srgbClr val="000000">
                        <a:alpha val="43137"/>
                      </a:srgbClr>
                    </a:outerShdw>
                  </a:effectLst>
                  <a:latin typeface="Times New Roman" pitchFamily="18" charset="0"/>
                </a:rPr>
                <a:t>Второй этап возрождения предпринимательства начинается с 1992 года. </a:t>
              </a:r>
              <a:br>
                <a:rPr lang="ru-RU" sz="2800" dirty="0">
                  <a:effectLst>
                    <a:outerShdw blurRad="38100" dist="38100" dir="2700000" algn="tl">
                      <a:srgbClr val="000000">
                        <a:alpha val="43137"/>
                      </a:srgbClr>
                    </a:outerShdw>
                  </a:effectLst>
                  <a:latin typeface="Times New Roman" pitchFamily="18" charset="0"/>
                </a:rPr>
              </a:br>
              <a:r>
                <a:rPr lang="ru-RU" sz="2800" dirty="0">
                  <a:effectLst>
                    <a:outerShdw blurRad="38100" dist="38100" dir="2700000" algn="tl">
                      <a:srgbClr val="000000">
                        <a:alpha val="43137"/>
                      </a:srgbClr>
                    </a:outerShdw>
                  </a:effectLst>
                  <a:latin typeface="Times New Roman" pitchFamily="18" charset="0"/>
                </a:rPr>
                <a:t>Сегодня в нашей стране формируются рыночные отношения. Предприниматели</a:t>
              </a:r>
              <a:br>
                <a:rPr lang="ru-RU" sz="2800" dirty="0">
                  <a:effectLst>
                    <a:outerShdw blurRad="38100" dist="38100" dir="2700000" algn="tl">
                      <a:srgbClr val="000000">
                        <a:alpha val="43137"/>
                      </a:srgbClr>
                    </a:outerShdw>
                  </a:effectLst>
                  <a:latin typeface="Times New Roman" pitchFamily="18" charset="0"/>
                </a:rPr>
              </a:br>
              <a:r>
                <a:rPr lang="ru-RU" sz="2800" dirty="0">
                  <a:effectLst>
                    <a:outerShdw blurRad="38100" dist="38100" dir="2700000" algn="tl">
                      <a:srgbClr val="000000">
                        <a:alpha val="43137"/>
                      </a:srgbClr>
                    </a:outerShdw>
                  </a:effectLst>
                  <a:latin typeface="Times New Roman" pitchFamily="18" charset="0"/>
                </a:rPr>
                <a:t>должны продолжать традиции русского купечества и заботиться не только о собственном обогащении, но и об экономическом и духовном процветании своего отечества. </a:t>
              </a:r>
              <a:endParaRPr lang="ru-RU" sz="2600" dirty="0">
                <a:effectLst>
                  <a:outerShdw blurRad="38100" dist="38100" dir="2700000" algn="tl">
                    <a:srgbClr val="000000">
                      <a:alpha val="43137"/>
                    </a:srgbClr>
                  </a:outerShdw>
                </a:effectLst>
                <a:latin typeface="Times New Roman" pitchFamily="18" charset="0"/>
              </a:endParaRPr>
            </a:p>
          </p:txBody>
        </p:sp>
      </p:grpSp>
      <p:pic>
        <p:nvPicPr>
          <p:cNvPr id="4099" name="Picture 3" descr="C:\Documents and Settings\UZER\Рабочий стол\Бизнес-картинки\image_73.jpg"/>
          <p:cNvPicPr>
            <a:picLocks noChangeAspect="1" noChangeArrowheads="1"/>
          </p:cNvPicPr>
          <p:nvPr/>
        </p:nvPicPr>
        <p:blipFill>
          <a:blip r:embed="rId4"/>
          <a:srcRect/>
          <a:stretch>
            <a:fillRect/>
          </a:stretch>
        </p:blipFill>
        <p:spPr bwMode="auto">
          <a:xfrm>
            <a:off x="285750" y="709613"/>
            <a:ext cx="4711700" cy="2219325"/>
          </a:xfrm>
          <a:prstGeom prst="rect">
            <a:avLst/>
          </a:prstGeom>
          <a:noFill/>
          <a:ln w="38100" cap="sq">
            <a:solidFill>
              <a:srgbClr val="000000"/>
            </a:solidFill>
            <a:miter lim="800000"/>
            <a:headEnd/>
            <a:tailEnd/>
          </a:ln>
          <a:effectLst>
            <a:outerShdw dist="38100" dir="2700000" algn="tl" rotWithShape="0">
              <a:srgbClr val="000000">
                <a:alpha val="42998"/>
              </a:srgbClr>
            </a:outerShdw>
          </a:effectLst>
        </p:spPr>
      </p:pic>
      <p:pic>
        <p:nvPicPr>
          <p:cNvPr id="4098" name="Picture 2" descr="C:\Documents and Settings\UZER\Рабочий стол\Бизнес-картинки\inflas_28.jpg"/>
          <p:cNvPicPr>
            <a:picLocks noChangeAspect="1" noChangeArrowheads="1"/>
          </p:cNvPicPr>
          <p:nvPr/>
        </p:nvPicPr>
        <p:blipFill>
          <a:blip r:embed="rId5"/>
          <a:srcRect/>
          <a:stretch>
            <a:fillRect/>
          </a:stretch>
        </p:blipFill>
        <p:spPr bwMode="auto">
          <a:xfrm>
            <a:off x="25400" y="2924175"/>
            <a:ext cx="5297488" cy="3163888"/>
          </a:xfrm>
          <a:prstGeom prst="rect">
            <a:avLst/>
          </a:prstGeom>
          <a:noFill/>
          <a:ln w="9525">
            <a:noFill/>
            <a:miter lim="800000"/>
            <a:headEnd/>
            <a:tailEnd/>
          </a:ln>
        </p:spPr>
      </p:pic>
    </p:spTree>
    <p:custDataLst>
      <p:tags r:id="rId1"/>
    </p:custDataLst>
  </p:cSld>
  <p:clrMapOvr>
    <a:masterClrMapping/>
  </p:clrMapOvr>
  <p:transition advTm="3929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p:cTn id="7" dur="1500" fill="hold"/>
                                        <p:tgtEl>
                                          <p:spTgt spid="4099"/>
                                        </p:tgtEl>
                                        <p:attrNameLst>
                                          <p:attrName>ppt_w</p:attrName>
                                        </p:attrNameLst>
                                      </p:cBhvr>
                                      <p:tavLst>
                                        <p:tav tm="0">
                                          <p:val>
                                            <p:fltVal val="0"/>
                                          </p:val>
                                        </p:tav>
                                        <p:tav tm="100000">
                                          <p:val>
                                            <p:strVal val="#ppt_w"/>
                                          </p:val>
                                        </p:tav>
                                      </p:tavLst>
                                    </p:anim>
                                    <p:anim calcmode="lin" valueType="num">
                                      <p:cBhvr>
                                        <p:cTn id="8" dur="1500" fill="hold"/>
                                        <p:tgtEl>
                                          <p:spTgt spid="4099"/>
                                        </p:tgtEl>
                                        <p:attrNameLst>
                                          <p:attrName>ppt_h</p:attrName>
                                        </p:attrNameLst>
                                      </p:cBhvr>
                                      <p:tavLst>
                                        <p:tav tm="0">
                                          <p:val>
                                            <p:fltVal val="0"/>
                                          </p:val>
                                        </p:tav>
                                        <p:tav tm="100000">
                                          <p:val>
                                            <p:strVal val="#ppt_h"/>
                                          </p:val>
                                        </p:tav>
                                      </p:tavLst>
                                    </p:anim>
                                    <p:anim calcmode="lin" valueType="num">
                                      <p:cBhvr>
                                        <p:cTn id="9" dur="1500" fill="hold"/>
                                        <p:tgtEl>
                                          <p:spTgt spid="4099"/>
                                        </p:tgtEl>
                                        <p:attrNameLst>
                                          <p:attrName>style.rotation</p:attrName>
                                        </p:attrNameLst>
                                      </p:cBhvr>
                                      <p:tavLst>
                                        <p:tav tm="0">
                                          <p:val>
                                            <p:fltVal val="90"/>
                                          </p:val>
                                        </p:tav>
                                        <p:tav tm="100000">
                                          <p:val>
                                            <p:fltVal val="0"/>
                                          </p:val>
                                        </p:tav>
                                      </p:tavLst>
                                    </p:anim>
                                    <p:animEffect transition="in" filter="fade">
                                      <p:cBhvr>
                                        <p:cTn id="10" dur="1500"/>
                                        <p:tgtEl>
                                          <p:spTgt spid="409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wipe(down)">
                                      <p:cBhvr>
                                        <p:cTn id="15"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a:bodyPr>
          <a:lstStyle/>
          <a:p>
            <a:pPr eaLnBrk="1" fontAlgn="auto" hangingPunct="1">
              <a:spcAft>
                <a:spcPts val="0"/>
              </a:spcAft>
              <a:defRPr/>
            </a:pPr>
            <a:r>
              <a:rPr lang="ru-RU" sz="4000" b="1" dirty="0">
                <a:solidFill>
                  <a:srgbClr val="C00000"/>
                </a:solidFill>
                <a:latin typeface="+mn-lt"/>
              </a:rPr>
              <a:t>Предпринимательство и предприниматели </a:t>
            </a:r>
            <a:r>
              <a:rPr lang="ru-RU" sz="4000" b="1" dirty="0" smtClean="0">
                <a:solidFill>
                  <a:srgbClr val="C00000"/>
                </a:solidFill>
                <a:latin typeface="+mn-lt"/>
              </a:rPr>
              <a:t/>
            </a:r>
            <a:br>
              <a:rPr lang="ru-RU" sz="4000" b="1" dirty="0" smtClean="0">
                <a:solidFill>
                  <a:srgbClr val="C00000"/>
                </a:solidFill>
                <a:latin typeface="+mn-lt"/>
              </a:rPr>
            </a:br>
            <a:endParaRPr lang="ru-RU" sz="4000" b="1" dirty="0">
              <a:solidFill>
                <a:srgbClr val="C00000"/>
              </a:solidFill>
              <a:latin typeface="+mn-lt"/>
            </a:endParaRPr>
          </a:p>
        </p:txBody>
      </p:sp>
      <p:sp>
        <p:nvSpPr>
          <p:cNvPr id="4" name="Объект 3"/>
          <p:cNvSpPr>
            <a:spLocks noGrp="1"/>
          </p:cNvSpPr>
          <p:nvPr>
            <p:ph sz="half" idx="1"/>
          </p:nvPr>
        </p:nvSpPr>
        <p:spPr>
          <a:xfrm>
            <a:off x="566738" y="1300163"/>
            <a:ext cx="5332412" cy="4876800"/>
          </a:xfrm>
        </p:spPr>
        <p:txBody>
          <a:bodyPr>
            <a:normAutofit/>
          </a:bodyPr>
          <a:lstStyle/>
          <a:p>
            <a:pPr algn="ctr" eaLnBrk="1" hangingPunct="1">
              <a:lnSpc>
                <a:spcPct val="80000"/>
              </a:lnSpc>
            </a:pPr>
            <a:r>
              <a:rPr lang="ru-RU" sz="2600" b="1" i="1" smtClean="0">
                <a:solidFill>
                  <a:srgbClr val="002060"/>
                </a:solidFill>
              </a:rPr>
              <a:t>Предпринимательство</a:t>
            </a:r>
            <a:r>
              <a:rPr lang="ru-RU" sz="2400" b="1" smtClean="0">
                <a:solidFill>
                  <a:srgbClr val="002060"/>
                </a:solidFill>
              </a:rPr>
              <a:t> является важным признаком рыночной экономики.  Согласно российскому законодательству, «предпринимательской является самостоятельная, осуществляемая на свой риск деятельность, направленная     на систематическое получение прибыли от пользования имуществом, продажи товаров, выполнения работ или оказания услуг лицами, зарегистрированными  в этом качестве в установленном законом порядке».</a:t>
            </a:r>
          </a:p>
        </p:txBody>
      </p:sp>
      <p:sp>
        <p:nvSpPr>
          <p:cNvPr id="5" name="Объект 4"/>
          <p:cNvSpPr>
            <a:spLocks noGrp="1"/>
          </p:cNvSpPr>
          <p:nvPr>
            <p:ph sz="half" idx="2"/>
          </p:nvPr>
        </p:nvSpPr>
        <p:spPr>
          <a:xfrm>
            <a:off x="6856413" y="1016000"/>
            <a:ext cx="5181600" cy="4351338"/>
          </a:xfrm>
        </p:spPr>
        <p:txBody>
          <a:bodyPr rtlCol="0">
            <a:normAutofit/>
          </a:bodyPr>
          <a:lstStyle/>
          <a:p>
            <a:pPr eaLnBrk="1" fontAlgn="auto" hangingPunct="1">
              <a:spcAft>
                <a:spcPts val="0"/>
              </a:spcAft>
              <a:defRPr/>
            </a:pPr>
            <a:endParaRPr lang="ru-RU" dirty="0"/>
          </a:p>
        </p:txBody>
      </p:sp>
      <p:pic>
        <p:nvPicPr>
          <p:cNvPr id="17412" name="Picture 4" descr="http://franuk.com/images/stories/news/2011/07/podgotovka_k_obsujdeniyu_ks_na_zanyatiyah_5.jpg"/>
          <p:cNvPicPr>
            <a:picLocks noChangeAspect="1" noChangeArrowheads="1"/>
          </p:cNvPicPr>
          <p:nvPr/>
        </p:nvPicPr>
        <p:blipFill>
          <a:blip r:embed="rId2"/>
          <a:srcRect/>
          <a:stretch>
            <a:fillRect/>
          </a:stretch>
        </p:blipFill>
        <p:spPr bwMode="auto">
          <a:xfrm>
            <a:off x="5899150" y="1300163"/>
            <a:ext cx="6115050" cy="4591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838200" y="365125"/>
            <a:ext cx="10515600" cy="1708150"/>
          </a:xfrm>
        </p:spPr>
        <p:txBody>
          <a:bodyPr>
            <a:noAutofit/>
          </a:bodyPr>
          <a:lstStyle/>
          <a:p>
            <a:pPr algn="just" eaLnBrk="1" hangingPunct="1"/>
            <a:r>
              <a:rPr lang="ru-RU" sz="2400" b="1" smtClean="0">
                <a:solidFill>
                  <a:srgbClr val="7030A0"/>
                </a:solidFill>
                <a:latin typeface="Calibri" pitchFamily="34" charset="0"/>
              </a:rPr>
              <a:t>Создание предпринимателем фирмы и ее развитие всегда связаны с риском.  Если потребители не будут покупать товары и пользоваться представленными товарами, фирма может разориться и прекратить свое существование.</a:t>
            </a:r>
            <a:br>
              <a:rPr lang="ru-RU" sz="2400" b="1" smtClean="0">
                <a:solidFill>
                  <a:srgbClr val="7030A0"/>
                </a:solidFill>
                <a:latin typeface="Calibri" pitchFamily="34" charset="0"/>
              </a:rPr>
            </a:br>
            <a:r>
              <a:rPr lang="ru-RU" sz="2400" b="1" smtClean="0">
                <a:solidFill>
                  <a:srgbClr val="7030A0"/>
                </a:solidFill>
                <a:latin typeface="Calibri" pitchFamily="34" charset="0"/>
              </a:rPr>
              <a:t>То, чем занимаются предприниматели, называется </a:t>
            </a:r>
            <a:r>
              <a:rPr lang="ru-RU" sz="2800" b="1" smtClean="0">
                <a:solidFill>
                  <a:srgbClr val="7030A0"/>
                </a:solidFill>
                <a:latin typeface="Calibri" pitchFamily="34" charset="0"/>
              </a:rPr>
              <a:t>бизнесом.</a:t>
            </a:r>
            <a:r>
              <a:rPr lang="ru-RU" sz="2400" b="1" smtClean="0">
                <a:solidFill>
                  <a:srgbClr val="7030A0"/>
                </a:solidFill>
                <a:latin typeface="Calibri" pitchFamily="34" charset="0"/>
              </a:rPr>
              <a:t/>
            </a:r>
            <a:br>
              <a:rPr lang="ru-RU" sz="2400" b="1" smtClean="0">
                <a:solidFill>
                  <a:srgbClr val="7030A0"/>
                </a:solidFill>
                <a:latin typeface="Calibri" pitchFamily="34" charset="0"/>
              </a:rPr>
            </a:br>
            <a:endParaRPr lang="ru-RU" sz="2400" b="1" smtClean="0">
              <a:solidFill>
                <a:srgbClr val="7030A0"/>
              </a:solidFill>
              <a:latin typeface="Calibri" pitchFamily="34" charset="0"/>
            </a:endParaRPr>
          </a:p>
        </p:txBody>
      </p:sp>
      <p:sp>
        <p:nvSpPr>
          <p:cNvPr id="78851" name="Объект 2"/>
          <p:cNvSpPr>
            <a:spLocks noGrp="1"/>
          </p:cNvSpPr>
          <p:nvPr>
            <p:ph idx="4294967295"/>
          </p:nvPr>
        </p:nvSpPr>
        <p:spPr/>
        <p:txBody>
          <a:bodyPr/>
          <a:lstStyle/>
          <a:p>
            <a:pPr eaLnBrk="1" hangingPunct="1"/>
            <a:endParaRPr lang="ru-RU" smtClean="0"/>
          </a:p>
        </p:txBody>
      </p:sp>
      <p:pic>
        <p:nvPicPr>
          <p:cNvPr id="78852" name="Picture 4" descr="http://lb2.cdn.spion-media.eu/storage/fetch/67caaeec32db2aa5d311bb799229b1ce_1.jpg"/>
          <p:cNvPicPr>
            <a:picLocks noChangeAspect="1" noChangeArrowheads="1"/>
          </p:cNvPicPr>
          <p:nvPr/>
        </p:nvPicPr>
        <p:blipFill>
          <a:blip r:embed="rId2"/>
          <a:srcRect/>
          <a:stretch>
            <a:fillRect/>
          </a:stretch>
        </p:blipFill>
        <p:spPr bwMode="auto">
          <a:xfrm>
            <a:off x="2322513" y="1825625"/>
            <a:ext cx="8261350" cy="416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2|1.2|1.1|1.6"/>
</p:tagLst>
</file>

<file path=ppt/tags/tag2.xml><?xml version="1.0" encoding="utf-8"?>
<p:tagLst xmlns:a="http://schemas.openxmlformats.org/drawingml/2006/main" xmlns:r="http://schemas.openxmlformats.org/officeDocument/2006/relationships" xmlns:p="http://schemas.openxmlformats.org/presentationml/2006/main">
  <p:tag name="TIMING" val="|1.9|2.2|25.2"/>
</p:tagLst>
</file>

<file path=ppt/tags/tag3.xml><?xml version="1.0" encoding="utf-8"?>
<p:tagLst xmlns:a="http://schemas.openxmlformats.org/drawingml/2006/main" xmlns:r="http://schemas.openxmlformats.org/officeDocument/2006/relationships" xmlns:p="http://schemas.openxmlformats.org/presentationml/2006/main">
  <p:tag name="TIMING" val="|0.3|3.5|3.8"/>
</p:tagLst>
</file>

<file path=ppt/tags/tag4.xml><?xml version="1.0" encoding="utf-8"?>
<p:tagLst xmlns:a="http://schemas.openxmlformats.org/drawingml/2006/main" xmlns:r="http://schemas.openxmlformats.org/officeDocument/2006/relationships" xmlns:p="http://schemas.openxmlformats.org/presentationml/2006/main">
  <p:tag name="TIMING" val="|0.9|1.9|1.7"/>
</p:tagLst>
</file>

<file path=ppt/tags/tag5.xml><?xml version="1.0" encoding="utf-8"?>
<p:tagLst xmlns:a="http://schemas.openxmlformats.org/drawingml/2006/main" xmlns:r="http://schemas.openxmlformats.org/officeDocument/2006/relationships" xmlns:p="http://schemas.openxmlformats.org/presentationml/2006/main">
  <p:tag name="TIMING" val="|0.2|2.2"/>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Пастель">
  <a:themeElements>
    <a:clrScheme name="Пастель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Пастель">
      <a:majorFont>
        <a:latin typeface="Comic Sans MS"/>
        <a:ea typeface=""/>
        <a:cs typeface=""/>
      </a:majorFont>
      <a:minorFont>
        <a:latin typeface="Comic Sans M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астель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Пастель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Пастель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Пастель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Пастель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Пастель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Пастель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Пастель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551</TotalTime>
  <Words>823</Words>
  <Application>Microsoft Office PowerPoint</Application>
  <PresentationFormat>Произвольный</PresentationFormat>
  <Paragraphs>135</Paragraphs>
  <Slides>31</Slides>
  <Notes>0</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2</vt:i4>
      </vt:variant>
      <vt:variant>
        <vt:lpstr>Заголовки слайдов</vt:lpstr>
      </vt:variant>
      <vt:variant>
        <vt:i4>31</vt:i4>
      </vt:variant>
    </vt:vector>
  </HeadingPairs>
  <TitlesOfParts>
    <vt:vector size="45" baseType="lpstr">
      <vt:lpstr>Arial</vt:lpstr>
      <vt:lpstr>Calibri Light</vt:lpstr>
      <vt:lpstr>Calibri</vt:lpstr>
      <vt:lpstr>Comic Sans MS</vt:lpstr>
      <vt:lpstr>Times New Roman</vt:lpstr>
      <vt:lpstr>Book Antiqua</vt:lpstr>
      <vt:lpstr>Wingdings 2</vt:lpstr>
      <vt:lpstr>Wingdings</vt:lpstr>
      <vt:lpstr>Garamond</vt:lpstr>
      <vt:lpstr>Monotype Corsiva</vt:lpstr>
      <vt:lpstr>Britannic Bold</vt:lpstr>
      <vt:lpstr>Bookman Old Style</vt:lpstr>
      <vt:lpstr>Тема Office</vt:lpstr>
      <vt:lpstr>Пастель</vt:lpstr>
      <vt:lpstr>Слайд 1</vt:lpstr>
      <vt:lpstr>Цели семинара</vt:lpstr>
      <vt:lpstr>Слайд 3</vt:lpstr>
      <vt:lpstr>Слайд 4</vt:lpstr>
      <vt:lpstr>Слайд 5</vt:lpstr>
      <vt:lpstr>Слайд 6</vt:lpstr>
      <vt:lpstr>Слайд 7</vt:lpstr>
      <vt:lpstr>Предпринимательство и предприниматели  </vt:lpstr>
      <vt:lpstr>Создание предпринимателем фирмы и ее развитие всегда связаны с риском.  Если потребители не будут покупать товары и пользоваться представленными товарами, фирма может разориться и прекратить свое существование. То, чем занимаются предприниматели, называется бизнесом. </vt:lpstr>
      <vt:lpstr>Бизнес — это деятельность человека или группы людей, связанная с производством, продажей или покупкой товаров и услуг. </vt:lpstr>
      <vt:lpstr>Слайд 11</vt:lpstr>
      <vt:lpstr>Слайд 12</vt:lpstr>
      <vt:lpstr>Наиболее распространенными формами  организации бизнеса являются</vt:lpstr>
      <vt:lpstr>Подумайте:</vt:lpstr>
      <vt:lpstr>Слайд 15</vt:lpstr>
      <vt:lpstr>Слайд 16</vt:lpstr>
      <vt:lpstr>Предприниматель обязан: </vt:lpstr>
      <vt:lpstr>Слайд 18</vt:lpstr>
      <vt:lpstr> Что необходимо, чтобы бизнес был успешным?</vt:lpstr>
      <vt:lpstr>Что необходимо, чтобы бизнес был успешным?</vt:lpstr>
      <vt:lpstr>Качества предпринимателя</vt:lpstr>
      <vt:lpstr>Стратегии  преуспевающего и неудачника</vt:lpstr>
      <vt:lpstr>Стратегии  преуспевающего и неудачника</vt:lpstr>
      <vt:lpstr>Слайд 24</vt:lpstr>
      <vt:lpstr>Всего  в районе на 1 января 2017 года числится  304 субъекта малого и среднего бизнеса.</vt:lpstr>
      <vt:lpstr>Слайд 26</vt:lpstr>
      <vt:lpstr>Приоритетные направления развития предпринимательства, это: </vt:lpstr>
      <vt:lpstr>Слайд 28</vt:lpstr>
      <vt:lpstr>Работа Администрации района :</vt:lpstr>
      <vt:lpstr>Подведем итоги </vt:lpstr>
      <vt:lpstr>Слайд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sod</dc:creator>
  <cp:lastModifiedBy>user</cp:lastModifiedBy>
  <cp:revision>22</cp:revision>
  <dcterms:created xsi:type="dcterms:W3CDTF">2014-03-31T10:17:44Z</dcterms:created>
  <dcterms:modified xsi:type="dcterms:W3CDTF">2017-06-15T08:30:56Z</dcterms:modified>
</cp:coreProperties>
</file>