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60"/>
  </p:notesMasterIdLst>
  <p:sldIdLst>
    <p:sldId id="315" r:id="rId2"/>
    <p:sldId id="458" r:id="rId3"/>
    <p:sldId id="459" r:id="rId4"/>
    <p:sldId id="460" r:id="rId5"/>
    <p:sldId id="461" r:id="rId6"/>
    <p:sldId id="462" r:id="rId7"/>
    <p:sldId id="463" r:id="rId8"/>
    <p:sldId id="464" r:id="rId9"/>
    <p:sldId id="465" r:id="rId10"/>
    <p:sldId id="466" r:id="rId11"/>
    <p:sldId id="467" r:id="rId12"/>
    <p:sldId id="468" r:id="rId13"/>
    <p:sldId id="469" r:id="rId14"/>
    <p:sldId id="470" r:id="rId15"/>
    <p:sldId id="471" r:id="rId16"/>
    <p:sldId id="472" r:id="rId17"/>
    <p:sldId id="473" r:id="rId18"/>
    <p:sldId id="474" r:id="rId19"/>
    <p:sldId id="475" r:id="rId20"/>
    <p:sldId id="476" r:id="rId21"/>
    <p:sldId id="477" r:id="rId22"/>
    <p:sldId id="478" r:id="rId23"/>
    <p:sldId id="479" r:id="rId24"/>
    <p:sldId id="480" r:id="rId25"/>
    <p:sldId id="508" r:id="rId26"/>
    <p:sldId id="481" r:id="rId27"/>
    <p:sldId id="482" r:id="rId28"/>
    <p:sldId id="483" r:id="rId29"/>
    <p:sldId id="484" r:id="rId30"/>
    <p:sldId id="485" r:id="rId31"/>
    <p:sldId id="486" r:id="rId32"/>
    <p:sldId id="487" r:id="rId33"/>
    <p:sldId id="488" r:id="rId34"/>
    <p:sldId id="491" r:id="rId35"/>
    <p:sldId id="489" r:id="rId36"/>
    <p:sldId id="490" r:id="rId37"/>
    <p:sldId id="501" r:id="rId38"/>
    <p:sldId id="502" r:id="rId39"/>
    <p:sldId id="492" r:id="rId40"/>
    <p:sldId id="493" r:id="rId41"/>
    <p:sldId id="494" r:id="rId42"/>
    <p:sldId id="495" r:id="rId43"/>
    <p:sldId id="496" r:id="rId44"/>
    <p:sldId id="497" r:id="rId45"/>
    <p:sldId id="498" r:id="rId46"/>
    <p:sldId id="499" r:id="rId47"/>
    <p:sldId id="445" r:id="rId48"/>
    <p:sldId id="506" r:id="rId49"/>
    <p:sldId id="500" r:id="rId50"/>
    <p:sldId id="503" r:id="rId51"/>
    <p:sldId id="504" r:id="rId52"/>
    <p:sldId id="505" r:id="rId53"/>
    <p:sldId id="455" r:id="rId54"/>
    <p:sldId id="456" r:id="rId55"/>
    <p:sldId id="454" r:id="rId56"/>
    <p:sldId id="281" r:id="rId57"/>
    <p:sldId id="397" r:id="rId58"/>
    <p:sldId id="507" r:id="rId5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Tahoma" pitchFamily="34" charset="0"/>
        <a:ea typeface="+mn-ea"/>
        <a:cs typeface="Arial" charset="0"/>
      </a:defRPr>
    </a:lvl1pPr>
    <a:lvl2pPr marL="457200" algn="l" rtl="0" fontAlgn="base">
      <a:spcBef>
        <a:spcPct val="0"/>
      </a:spcBef>
      <a:spcAft>
        <a:spcPct val="0"/>
      </a:spcAft>
      <a:defRPr kern="1200">
        <a:solidFill>
          <a:schemeClr val="tx1"/>
        </a:solidFill>
        <a:latin typeface="Tahoma" pitchFamily="34" charset="0"/>
        <a:ea typeface="+mn-ea"/>
        <a:cs typeface="Arial" charset="0"/>
      </a:defRPr>
    </a:lvl2pPr>
    <a:lvl3pPr marL="914400" algn="l" rtl="0" fontAlgn="base">
      <a:spcBef>
        <a:spcPct val="0"/>
      </a:spcBef>
      <a:spcAft>
        <a:spcPct val="0"/>
      </a:spcAft>
      <a:defRPr kern="1200">
        <a:solidFill>
          <a:schemeClr val="tx1"/>
        </a:solidFill>
        <a:latin typeface="Tahoma" pitchFamily="34" charset="0"/>
        <a:ea typeface="+mn-ea"/>
        <a:cs typeface="Arial" charset="0"/>
      </a:defRPr>
    </a:lvl3pPr>
    <a:lvl4pPr marL="1371600" algn="l" rtl="0" fontAlgn="base">
      <a:spcBef>
        <a:spcPct val="0"/>
      </a:spcBef>
      <a:spcAft>
        <a:spcPct val="0"/>
      </a:spcAft>
      <a:defRPr kern="1200">
        <a:solidFill>
          <a:schemeClr val="tx1"/>
        </a:solidFill>
        <a:latin typeface="Tahoma" pitchFamily="34" charset="0"/>
        <a:ea typeface="+mn-ea"/>
        <a:cs typeface="Arial" charset="0"/>
      </a:defRPr>
    </a:lvl4pPr>
    <a:lvl5pPr marL="1828800" algn="l" rtl="0" fontAlgn="base">
      <a:spcBef>
        <a:spcPct val="0"/>
      </a:spcBef>
      <a:spcAft>
        <a:spcPct val="0"/>
      </a:spcAft>
      <a:defRPr kern="1200">
        <a:solidFill>
          <a:schemeClr val="tx1"/>
        </a:solidFill>
        <a:latin typeface="Tahoma" pitchFamily="34" charset="0"/>
        <a:ea typeface="+mn-ea"/>
        <a:cs typeface="Arial" charset="0"/>
      </a:defRPr>
    </a:lvl5pPr>
    <a:lvl6pPr marL="2286000" algn="l" defTabSz="914400" rtl="0" eaLnBrk="1" latinLnBrk="0" hangingPunct="1">
      <a:defRPr kern="1200">
        <a:solidFill>
          <a:schemeClr val="tx1"/>
        </a:solidFill>
        <a:latin typeface="Tahoma" pitchFamily="34" charset="0"/>
        <a:ea typeface="+mn-ea"/>
        <a:cs typeface="Arial" charset="0"/>
      </a:defRPr>
    </a:lvl6pPr>
    <a:lvl7pPr marL="2743200" algn="l" defTabSz="914400" rtl="0" eaLnBrk="1" latinLnBrk="0" hangingPunct="1">
      <a:defRPr kern="1200">
        <a:solidFill>
          <a:schemeClr val="tx1"/>
        </a:solidFill>
        <a:latin typeface="Tahoma" pitchFamily="34" charset="0"/>
        <a:ea typeface="+mn-ea"/>
        <a:cs typeface="Arial" charset="0"/>
      </a:defRPr>
    </a:lvl7pPr>
    <a:lvl8pPr marL="3200400" algn="l" defTabSz="914400" rtl="0" eaLnBrk="1" latinLnBrk="0" hangingPunct="1">
      <a:defRPr kern="1200">
        <a:solidFill>
          <a:schemeClr val="tx1"/>
        </a:solidFill>
        <a:latin typeface="Tahoma" pitchFamily="34" charset="0"/>
        <a:ea typeface="+mn-ea"/>
        <a:cs typeface="Arial" charset="0"/>
      </a:defRPr>
    </a:lvl8pPr>
    <a:lvl9pPr marL="3657600" algn="l" defTabSz="914400" rtl="0" eaLnBrk="1" latinLnBrk="0" hangingPunct="1">
      <a:defRPr kern="1200">
        <a:solidFill>
          <a:schemeClr val="tx1"/>
        </a:solidFill>
        <a:latin typeface="Tahom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54" autoAdjust="0"/>
    <p:restoredTop sz="94660"/>
  </p:normalViewPr>
  <p:slideViewPr>
    <p:cSldViewPr>
      <p:cViewPr>
        <p:scale>
          <a:sx n="70" d="100"/>
          <a:sy n="70" d="100"/>
        </p:scale>
        <p:origin x="-1374"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316934CB-E158-4A50-A08D-384A1318DCB2}" type="datetimeFigureOut">
              <a:rPr lang="ru-RU"/>
              <a:pPr>
                <a:defRPr/>
              </a:pPr>
              <a:t>10.08.2014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DE2231DC-5C07-4D09-9EAA-33F78E5920A6}" type="slidenum">
              <a:rPr lang="ru-RU"/>
              <a:pPr>
                <a:defRPr/>
              </a:pPr>
              <a:t>‹#›</a:t>
            </a:fld>
            <a:endParaRPr lang="ru-RU"/>
          </a:p>
        </p:txBody>
      </p:sp>
    </p:spTree>
    <p:extLst>
      <p:ext uri="{BB962C8B-B14F-4D97-AF65-F5344CB8AC3E}">
        <p14:creationId xmlns:p14="http://schemas.microsoft.com/office/powerpoint/2010/main" val="12490275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charset="0"/>
      </a:defRPr>
    </a:lvl1pPr>
    <a:lvl2pPr marL="457200" algn="l" rtl="0" eaLnBrk="0" fontAlgn="base" hangingPunct="0">
      <a:spcBef>
        <a:spcPct val="30000"/>
      </a:spcBef>
      <a:spcAft>
        <a:spcPct val="0"/>
      </a:spcAft>
      <a:defRPr sz="1200" kern="1200">
        <a:solidFill>
          <a:schemeClr val="tx1"/>
        </a:solidFill>
        <a:latin typeface="+mn-lt"/>
        <a:ea typeface="+mn-ea"/>
        <a:cs typeface="Arial" charset="0"/>
      </a:defRPr>
    </a:lvl2pPr>
    <a:lvl3pPr marL="914400" algn="l" rtl="0" eaLnBrk="0" fontAlgn="base" hangingPunct="0">
      <a:spcBef>
        <a:spcPct val="30000"/>
      </a:spcBef>
      <a:spcAft>
        <a:spcPct val="0"/>
      </a:spcAft>
      <a:defRPr sz="1200" kern="1200">
        <a:solidFill>
          <a:schemeClr val="tx1"/>
        </a:solidFill>
        <a:latin typeface="+mn-lt"/>
        <a:ea typeface="+mn-ea"/>
        <a:cs typeface="Arial" charset="0"/>
      </a:defRPr>
    </a:lvl3pPr>
    <a:lvl4pPr marL="1371600" algn="l" rtl="0" eaLnBrk="0" fontAlgn="base" hangingPunct="0">
      <a:spcBef>
        <a:spcPct val="30000"/>
      </a:spcBef>
      <a:spcAft>
        <a:spcPct val="0"/>
      </a:spcAft>
      <a:defRPr sz="1200" kern="1200">
        <a:solidFill>
          <a:schemeClr val="tx1"/>
        </a:solidFill>
        <a:latin typeface="+mn-lt"/>
        <a:ea typeface="+mn-ea"/>
        <a:cs typeface="Arial" charset="0"/>
      </a:defRPr>
    </a:lvl4pPr>
    <a:lvl5pPr marL="1828800" algn="l" rtl="0" eaLnBrk="0" fontAlgn="base" hangingPunct="0">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Образ слайда 1"/>
          <p:cNvSpPr>
            <a:spLocks noGrp="1" noRot="1" noChangeAspect="1"/>
          </p:cNvSpPr>
          <p:nvPr>
            <p:ph type="sldImg"/>
          </p:nvPr>
        </p:nvSpPr>
        <p:spPr bwMode="auto">
          <a:noFill/>
          <a:ln>
            <a:solidFill>
              <a:srgbClr val="000000"/>
            </a:solidFill>
            <a:miter lim="800000"/>
            <a:headEnd/>
            <a:tailEnd/>
          </a:ln>
        </p:spPr>
      </p:sp>
      <p:sp>
        <p:nvSpPr>
          <p:cNvPr id="57346" name="Заметки 2"/>
          <p:cNvSpPr>
            <a:spLocks noGrp="1"/>
          </p:cNvSpPr>
          <p:nvPr>
            <p:ph type="body" idx="1"/>
          </p:nvPr>
        </p:nvSpPr>
        <p:spPr bwMode="auto">
          <a:noFill/>
        </p:spPr>
        <p:txBody>
          <a:bodyPr/>
          <a:lstStyle/>
          <a:p>
            <a:pPr eaLnBrk="1" hangingPunct="1">
              <a:spcBef>
                <a:spcPct val="0"/>
              </a:spcBef>
            </a:pPr>
            <a:endParaRPr lang="ru-RU" smtClean="0"/>
          </a:p>
        </p:txBody>
      </p:sp>
      <p:sp>
        <p:nvSpPr>
          <p:cNvPr id="5734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25FA43-B9AC-4058-AC8D-065AF2CD58C9}" type="slidenum">
              <a:rPr lang="ru-RU" smtClean="0"/>
              <a:pPr/>
              <a:t>43</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59746" name="Rectangle 2"/>
          <p:cNvSpPr>
            <a:spLocks noGrp="1" noChangeArrowheads="1"/>
          </p:cNvSpPr>
          <p:nvPr>
            <p:ph type="ctrTitle" sz="quarter"/>
          </p:nvPr>
        </p:nvSpPr>
        <p:spPr>
          <a:xfrm>
            <a:off x="685800" y="1676400"/>
            <a:ext cx="7772400" cy="1828800"/>
          </a:xfrm>
        </p:spPr>
        <p:txBody>
          <a:bodyPr/>
          <a:lstStyle>
            <a:lvl1pPr>
              <a:defRPr/>
            </a:lvl1pPr>
          </a:lstStyle>
          <a:p>
            <a:r>
              <a:rPr lang="ru-RU"/>
              <a:t>Образец заголовка</a:t>
            </a:r>
          </a:p>
        </p:txBody>
      </p:sp>
      <p:sp>
        <p:nvSpPr>
          <p:cNvPr id="15974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ru-RU"/>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fld id="{C2848C4B-D65C-4B5A-BFFD-135AFDB0A3CC}" type="datetimeFigureOut">
              <a:rPr lang="ru-RU"/>
              <a:pPr>
                <a:defRPr/>
              </a:pPr>
              <a:t>10.08.2014</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8C84230-4A9D-4F5B-A5A6-CCB260AC61C0}"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7525F0D4-18DF-4A8B-82B2-03EA78B8D9C8}" type="datetimeFigureOut">
              <a:rPr lang="ru-RU"/>
              <a:pPr>
                <a:defRPr/>
              </a:pPr>
              <a:t>10.08.2014</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0DED7A88-120B-4CCA-AB28-3610A5E09240}"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381000"/>
            <a:ext cx="2057400" cy="5715000"/>
          </a:xfrm>
        </p:spPr>
        <p:txBody>
          <a:bodyPr vert="eaVert"/>
          <a:lstStyle/>
          <a:p>
            <a:r>
              <a:rPr lang="en-US"/>
              <a:t>Образец заголовка</a:t>
            </a:r>
            <a:endParaRPr lang="ru-RU"/>
          </a:p>
        </p:txBody>
      </p:sp>
      <p:sp>
        <p:nvSpPr>
          <p:cNvPr id="3" name="Вертикальный текст 2"/>
          <p:cNvSpPr>
            <a:spLocks noGrp="1"/>
          </p:cNvSpPr>
          <p:nvPr>
            <p:ph type="body" orient="vert" idx="1"/>
          </p:nvPr>
        </p:nvSpPr>
        <p:spPr>
          <a:xfrm>
            <a:off x="457200" y="381000"/>
            <a:ext cx="6019800" cy="5715000"/>
          </a:xfrm>
        </p:spPr>
        <p:txBody>
          <a:bodyPr vert="eaVert"/>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091DD90F-4BB2-43BC-9727-3B1CF1D25A56}" type="datetimeFigureOut">
              <a:rPr lang="ru-RU"/>
              <a:pPr>
                <a:defRPr/>
              </a:pPr>
              <a:t>10.08.2014</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9AA67F7-D791-4B66-88E7-7EE1805D728D}"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Образец заголовка</a:t>
            </a:r>
            <a:endParaRPr lang="ru-RU"/>
          </a:p>
        </p:txBody>
      </p:sp>
      <p:sp>
        <p:nvSpPr>
          <p:cNvPr id="3" name="Содержимое 2"/>
          <p:cNvSpPr>
            <a:spLocks noGrp="1"/>
          </p:cNvSpPr>
          <p:nvPr>
            <p:ph idx="1"/>
          </p:nvPr>
        </p:nvSpPr>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22629D51-148A-4465-B394-AE52ABE5D53F}" type="datetimeFigureOut">
              <a:rPr lang="ru-RU"/>
              <a:pPr>
                <a:defRPr/>
              </a:pPr>
              <a:t>10.08.2014</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537F2DC-CFB7-489E-B36B-807F6D8A0A05}"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en-US"/>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8D11FD62-43C6-4288-A19F-25948CA1A270}" type="datetimeFigureOut">
              <a:rPr lang="ru-RU"/>
              <a:pPr>
                <a:defRPr/>
              </a:pPr>
              <a:t>10.08.2014</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ECC9F68-67DA-4711-A9C7-2B41D9C23BBF}"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Образец заголовка</a:t>
            </a:r>
            <a:endParaRPr lang="ru-RU"/>
          </a:p>
        </p:txBody>
      </p:sp>
      <p:sp>
        <p:nvSpPr>
          <p:cNvPr id="3" name="Содержимое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Содержимое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AEFA228B-803E-49D8-B06F-D2DF20A0EC02}" type="datetimeFigureOut">
              <a:rPr lang="ru-RU"/>
              <a:pPr>
                <a:defRPr/>
              </a:pPr>
              <a:t>10.08.2014</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58C95E7-CA14-474E-87E6-0D3BAA80D53B}"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en-US"/>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FCFF8566-608B-47F5-8BCD-D991B8AAA6AB}" type="datetimeFigureOut">
              <a:rPr lang="ru-RU"/>
              <a:pPr>
                <a:defRPr/>
              </a:pPr>
              <a:t>10.08.2014</a:t>
            </a:fld>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F164328D-ED2D-413B-ADF2-FAD1E07C8B67}"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66C5026D-505F-4519-91D6-B05EF1822885}" type="datetimeFigureOut">
              <a:rPr lang="ru-RU"/>
              <a:pPr>
                <a:defRPr/>
              </a:pPr>
              <a:t>10.08.2014</a:t>
            </a:fld>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390BD85C-3493-4595-B829-AE5F03388C79}"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7241426-9D49-49DA-8AB4-C56A1D609719}" type="datetimeFigureOut">
              <a:rPr lang="ru-RU"/>
              <a:pPr>
                <a:defRPr/>
              </a:pPr>
              <a:t>10.08.2014</a:t>
            </a:fld>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C59E050F-32CB-4B95-8ED7-4AA68B916540}"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en-US"/>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3AB4A83F-C816-4ACC-A13E-9E981DC51440}" type="datetimeFigureOut">
              <a:rPr lang="ru-RU"/>
              <a:pPr>
                <a:defRPr/>
              </a:pPr>
              <a:t>10.08.2014</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52EC0217-8708-4934-8432-045D0E949B1B}"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en-US"/>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6897AF9B-FD9F-49A2-B7A1-3D03F63C4275}" type="datetimeFigureOut">
              <a:rPr lang="ru-RU"/>
              <a:pPr>
                <a:defRPr/>
              </a:pPr>
              <a:t>10.08.2014</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01B0F17-604A-4517-B561-1B5C781B7675}"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58723"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58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a:defRPr/>
            </a:pPr>
            <a:fld id="{99205501-C8F9-49D1-9E4A-A3D72C64CD0C}" type="datetimeFigureOut">
              <a:rPr lang="ru-RU"/>
              <a:pPr>
                <a:defRPr/>
              </a:pPr>
              <a:t>10.08.2014</a:t>
            </a:fld>
            <a:endParaRPr lang="ru-RU"/>
          </a:p>
        </p:txBody>
      </p:sp>
      <p:sp>
        <p:nvSpPr>
          <p:cNvPr id="158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a:defRPr/>
            </a:pPr>
            <a:endParaRPr lang="ru-RU"/>
          </a:p>
        </p:txBody>
      </p:sp>
      <p:sp>
        <p:nvSpPr>
          <p:cNvPr id="158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a:defRPr/>
            </a:pPr>
            <a:fld id="{66455E52-8D5D-435A-93E1-CB5EBF524054}" type="slidenum">
              <a:rPr lang="ru-RU"/>
              <a:pPr>
                <a:defRPr/>
              </a:pPr>
              <a:t>‹#›</a:t>
            </a:fld>
            <a:endParaRPr lang="ru-RU"/>
          </a:p>
        </p:txBody>
      </p:sp>
    </p:spTree>
  </p:cSld>
  <p:clrMap bg1="dk2" tx1="lt1" bg2="dk1" tx2="lt2" accent1="accent1" accent2="accent2" accent3="accent3" accent4="accent4" accent5="accent5" accent6="accent6" hlink="hlink" folHlink="folHlink"/>
  <p:sldLayoutIdLst>
    <p:sldLayoutId id="2147483741" r:id="rId1"/>
    <p:sldLayoutId id="2147483740" r:id="rId2"/>
    <p:sldLayoutId id="2147483739" r:id="rId3"/>
    <p:sldLayoutId id="2147483738" r:id="rId4"/>
    <p:sldLayoutId id="2147483737" r:id="rId5"/>
    <p:sldLayoutId id="2147483736" r:id="rId6"/>
    <p:sldLayoutId id="2147483735" r:id="rId7"/>
    <p:sldLayoutId id="2147483734" r:id="rId8"/>
    <p:sldLayoutId id="2147483733" r:id="rId9"/>
    <p:sldLayoutId id="2147483732" r:id="rId10"/>
    <p:sldLayoutId id="214748373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ideo" Target="file:///E:\123.00.avi"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Заголовок 1"/>
          <p:cNvSpPr>
            <a:spLocks noGrp="1"/>
          </p:cNvSpPr>
          <p:nvPr>
            <p:ph type="title" idx="4294967295"/>
          </p:nvPr>
        </p:nvSpPr>
        <p:spPr>
          <a:xfrm>
            <a:off x="468313" y="620713"/>
            <a:ext cx="8229600" cy="5545137"/>
          </a:xfrm>
          <a:solidFill>
            <a:schemeClr val="accent1">
              <a:lumMod val="40000"/>
              <a:lumOff val="60000"/>
            </a:schemeClr>
          </a:solidFill>
        </p:spPr>
        <p:txBody>
          <a:bodyPr/>
          <a:lstStyle/>
          <a:p>
            <a:pPr eaLnBrk="1" hangingPunct="1">
              <a:defRPr/>
            </a:pPr>
            <a:r>
              <a:rPr lang="ru-RU" sz="4000" b="1" dirty="0">
                <a:solidFill>
                  <a:srgbClr val="FF0000"/>
                </a:solidFill>
                <a:latin typeface="Arial" charset="0"/>
              </a:rPr>
              <a:t/>
            </a:r>
            <a:br>
              <a:rPr lang="ru-RU" sz="4000" b="1" dirty="0">
                <a:solidFill>
                  <a:srgbClr val="FF0000"/>
                </a:solidFill>
                <a:latin typeface="Arial" charset="0"/>
              </a:rPr>
            </a:br>
            <a:r>
              <a:rPr lang="ru-RU" sz="4800" b="1" dirty="0">
                <a:solidFill>
                  <a:srgbClr val="FF0000"/>
                </a:solidFill>
                <a:latin typeface="Arial" charset="0"/>
              </a:rPr>
              <a:t>Освоение целинных и залежных земель </a:t>
            </a:r>
            <a:br>
              <a:rPr lang="ru-RU" sz="4800" b="1" dirty="0">
                <a:solidFill>
                  <a:srgbClr val="FF0000"/>
                </a:solidFill>
                <a:latin typeface="Arial" charset="0"/>
              </a:rPr>
            </a:br>
            <a:r>
              <a:rPr lang="ru-RU" sz="4800" b="1" dirty="0">
                <a:solidFill>
                  <a:srgbClr val="FF0000"/>
                </a:solidFill>
                <a:latin typeface="Arial" charset="0"/>
              </a:rPr>
              <a:t>в </a:t>
            </a:r>
            <a:r>
              <a:rPr lang="ru-RU" sz="4800" b="1" dirty="0" err="1">
                <a:solidFill>
                  <a:srgbClr val="FF0000"/>
                </a:solidFill>
                <a:latin typeface="Arial" charset="0"/>
              </a:rPr>
              <a:t>Панкрушихинском</a:t>
            </a:r>
            <a:r>
              <a:rPr lang="ru-RU" sz="4800" b="1">
                <a:solidFill>
                  <a:srgbClr val="FF0000"/>
                </a:solidFill>
                <a:latin typeface="Arial" charset="0"/>
              </a:rPr>
              <a:t> районе.</a:t>
            </a:r>
            <a:br>
              <a:rPr lang="ru-RU" sz="4800" b="1">
                <a:solidFill>
                  <a:srgbClr val="FF0000"/>
                </a:solidFill>
                <a:latin typeface="Arial" charset="0"/>
              </a:rPr>
            </a:br>
            <a:r>
              <a:rPr lang="ru-RU" sz="4800" b="1">
                <a:solidFill>
                  <a:srgbClr val="FF0000"/>
                </a:solidFill>
                <a:latin typeface="Arial" charset="0"/>
              </a:rPr>
              <a:t/>
            </a:r>
            <a:br>
              <a:rPr lang="ru-RU" sz="4800" b="1">
                <a:solidFill>
                  <a:srgbClr val="FF0000"/>
                </a:solidFill>
                <a:latin typeface="Arial" charset="0"/>
              </a:rPr>
            </a:br>
            <a:r>
              <a:rPr lang="ru-RU" sz="4800" b="1">
                <a:solidFill>
                  <a:srgbClr val="FF0000"/>
                </a:solidFill>
                <a:latin typeface="Arial" charset="0"/>
              </a:rPr>
              <a:t>1954-2014 г.г.</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3"/>
          <p:cNvSpPr txBox="1">
            <a:spLocks noChangeArrowheads="1"/>
          </p:cNvSpPr>
          <p:nvPr/>
        </p:nvSpPr>
        <p:spPr bwMode="auto">
          <a:xfrm>
            <a:off x="179388" y="188913"/>
            <a:ext cx="3960812" cy="6408737"/>
          </a:xfrm>
          <a:prstGeom prst="rect">
            <a:avLst/>
          </a:prstGeom>
          <a:noFill/>
          <a:ln w="9525">
            <a:noFill/>
            <a:miter lim="800000"/>
            <a:headEnd/>
            <a:tailEnd/>
          </a:ln>
        </p:spPr>
        <p:txBody>
          <a:bodyPr>
            <a:spAutoFit/>
          </a:bodyPr>
          <a:lstStyle/>
          <a:p>
            <a:pPr algn="ctr"/>
            <a:r>
              <a:rPr lang="ru-RU" b="1" dirty="0" err="1">
                <a:latin typeface="Arial" charset="0"/>
              </a:rPr>
              <a:t>Заводина</a:t>
            </a:r>
            <a:r>
              <a:rPr lang="ru-RU" b="1" dirty="0">
                <a:latin typeface="Arial" charset="0"/>
              </a:rPr>
              <a:t> Анна Федоровна</a:t>
            </a:r>
            <a:r>
              <a:rPr lang="ru-RU" dirty="0">
                <a:latin typeface="Arial" charset="0"/>
              </a:rPr>
              <a:t> </a:t>
            </a:r>
            <a:r>
              <a:rPr lang="ru-RU" b="1" dirty="0">
                <a:latin typeface="Arial" charset="0"/>
              </a:rPr>
              <a:t>родилась 21 июля 1926 г.</a:t>
            </a:r>
          </a:p>
          <a:p>
            <a:pPr algn="ctr"/>
            <a:r>
              <a:rPr lang="ru-RU" b="1" dirty="0">
                <a:latin typeface="Arial" charset="0"/>
              </a:rPr>
              <a:t> в </a:t>
            </a:r>
            <a:r>
              <a:rPr lang="ru-RU" b="1" dirty="0" err="1">
                <a:latin typeface="Arial" charset="0"/>
              </a:rPr>
              <a:t>с.Урываево</a:t>
            </a:r>
            <a:r>
              <a:rPr lang="ru-RU" b="1" dirty="0">
                <a:latin typeface="Arial" charset="0"/>
              </a:rPr>
              <a:t>. Семья была очень большая – 6 детей. В 1936 г. переехала в </a:t>
            </a:r>
            <a:r>
              <a:rPr lang="ru-RU" b="1" dirty="0" err="1">
                <a:latin typeface="Arial" charset="0"/>
              </a:rPr>
              <a:t>Земеровку</a:t>
            </a:r>
            <a:r>
              <a:rPr lang="ru-RU" b="1" dirty="0">
                <a:latin typeface="Arial" charset="0"/>
              </a:rPr>
              <a:t> Новосибирской области. Мама умерла, отец умер в 1941 г. Анна осталась с братьями одна. Молодая  пошла работать дояркой, все время работала </a:t>
            </a:r>
          </a:p>
          <a:p>
            <a:pPr algn="ctr"/>
            <a:r>
              <a:rPr lang="ru-RU" b="1" dirty="0">
                <a:latin typeface="Arial" charset="0"/>
              </a:rPr>
              <a:t>в колхозе. Училась в Черновке на тракториста, потом работала на  тракторах – «колесики», «</a:t>
            </a:r>
            <a:r>
              <a:rPr lang="ru-RU" b="1" dirty="0" err="1">
                <a:latin typeface="Arial" charset="0"/>
              </a:rPr>
              <a:t>натики</a:t>
            </a:r>
            <a:r>
              <a:rPr lang="ru-RU" b="1" dirty="0">
                <a:latin typeface="Arial" charset="0"/>
              </a:rPr>
              <a:t>». Сама говорит, что у нее характер «</a:t>
            </a:r>
            <a:r>
              <a:rPr lang="ru-RU" b="1" dirty="0" err="1">
                <a:latin typeface="Arial" charset="0"/>
              </a:rPr>
              <a:t>запалючий</a:t>
            </a:r>
            <a:r>
              <a:rPr lang="ru-RU" b="1" dirty="0">
                <a:latin typeface="Arial" charset="0"/>
              </a:rPr>
              <a:t>», то есть бешеный, быстрый. И где бы ни работала Анна Федоровна, всегда получала Почетные  Грамоты, </a:t>
            </a:r>
          </a:p>
          <a:p>
            <a:pPr algn="ctr"/>
            <a:r>
              <a:rPr lang="ru-RU" b="1" dirty="0">
                <a:latin typeface="Arial" charset="0"/>
              </a:rPr>
              <a:t>везде работала хорошо.</a:t>
            </a:r>
          </a:p>
          <a:p>
            <a:pPr algn="ctr"/>
            <a:r>
              <a:rPr lang="ru-RU" b="1" dirty="0">
                <a:latin typeface="Arial" charset="0"/>
              </a:rPr>
              <a:t>Она и  сейчас активна, энергична, полна сил и оптимизма.</a:t>
            </a:r>
          </a:p>
        </p:txBody>
      </p:sp>
      <p:pic>
        <p:nvPicPr>
          <p:cNvPr id="17410" name="Picture 3" descr="DSCN7752"/>
          <p:cNvPicPr>
            <a:picLocks noChangeAspect="1" noChangeArrowheads="1"/>
          </p:cNvPicPr>
          <p:nvPr/>
        </p:nvPicPr>
        <p:blipFill>
          <a:blip r:embed="rId2" cstate="print"/>
          <a:srcRect/>
          <a:stretch>
            <a:fillRect/>
          </a:stretch>
        </p:blipFill>
        <p:spPr bwMode="auto">
          <a:xfrm>
            <a:off x="4381500" y="265113"/>
            <a:ext cx="4737100" cy="6316662"/>
          </a:xfrm>
          <a:prstGeom prst="rect">
            <a:avLst/>
          </a:prstGeom>
          <a:ln>
            <a:noFill/>
          </a:ln>
          <a:effectLst>
            <a:outerShdw blurRad="292100" dist="139700" dir="2700000" algn="tl" rotWithShape="0">
              <a:srgbClr val="333333">
                <a:alpha val="65000"/>
              </a:srgbClr>
            </a:outerShdw>
          </a:effectLst>
        </p:spPr>
      </p:pic>
      <p:pic>
        <p:nvPicPr>
          <p:cNvPr id="2" name="Picture 3" descr="DSCN7752"/>
          <p:cNvPicPr>
            <a:picLocks noChangeAspect="1" noChangeArrowheads="1"/>
          </p:cNvPicPr>
          <p:nvPr/>
        </p:nvPicPr>
        <p:blipFill>
          <a:blip r:embed="rId2" cstate="print"/>
          <a:srcRect/>
          <a:stretch>
            <a:fillRect/>
          </a:stretch>
        </p:blipFill>
        <p:spPr bwMode="auto">
          <a:xfrm>
            <a:off x="4406900" y="260350"/>
            <a:ext cx="4737100" cy="6316663"/>
          </a:xfrm>
          <a:prstGeom prst="rect">
            <a:avLst/>
          </a:prstGeom>
          <a:ln>
            <a:noFill/>
          </a:ln>
          <a:effectLst>
            <a:outerShdw blurRad="292100" dist="139700" dir="2700000" algn="tl" rotWithShape="0">
              <a:srgbClr val="333333">
                <a:alpha val="65000"/>
              </a:srgbClr>
            </a:outerShdw>
          </a:effectLst>
        </p:spPr>
      </p:pic>
      <p:pic>
        <p:nvPicPr>
          <p:cNvPr id="3" name="Picture 3" descr="DSCN7752"/>
          <p:cNvPicPr>
            <a:picLocks noChangeAspect="1" noChangeArrowheads="1"/>
          </p:cNvPicPr>
          <p:nvPr/>
        </p:nvPicPr>
        <p:blipFill>
          <a:blip r:embed="rId2" cstate="print"/>
          <a:srcRect/>
          <a:stretch>
            <a:fillRect/>
          </a:stretch>
        </p:blipFill>
        <p:spPr bwMode="auto">
          <a:xfrm>
            <a:off x="4406900" y="260350"/>
            <a:ext cx="4737100" cy="63166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p:cNvSpPr>
          <p:nvPr>
            <p:ph type="title" idx="4294967295"/>
          </p:nvPr>
        </p:nvSpPr>
        <p:spPr>
          <a:xfrm>
            <a:off x="179388" y="404813"/>
            <a:ext cx="8518525" cy="1371600"/>
          </a:xfrm>
        </p:spPr>
        <p:txBody>
          <a:bodyPr/>
          <a:lstStyle/>
          <a:p>
            <a:pPr algn="l" eaLnBrk="1" hangingPunct="1">
              <a:defRPr/>
            </a:pPr>
            <a:r>
              <a:rPr lang="ru-RU" sz="1800" b="1"/>
              <a:t>Заводина Анна Федоровна, 1956 г.</a:t>
            </a:r>
          </a:p>
        </p:txBody>
      </p:sp>
      <p:pic>
        <p:nvPicPr>
          <p:cNvPr id="18434" name="Picture 4" descr="DSCN7747"/>
          <p:cNvPicPr>
            <a:picLocks noChangeAspect="1" noChangeArrowheads="1"/>
          </p:cNvPicPr>
          <p:nvPr/>
        </p:nvPicPr>
        <p:blipFill>
          <a:blip r:embed="rId2" cstate="print"/>
          <a:srcRect/>
          <a:stretch>
            <a:fillRect/>
          </a:stretch>
        </p:blipFill>
        <p:spPr bwMode="auto">
          <a:xfrm>
            <a:off x="4356100" y="333375"/>
            <a:ext cx="4591050" cy="6316663"/>
          </a:xfrm>
          <a:prstGeom prst="rect">
            <a:avLst/>
          </a:prstGeom>
          <a:ln>
            <a:noFill/>
          </a:ln>
          <a:effectLst>
            <a:outerShdw blurRad="292100" dist="139700" dir="2700000" algn="tl" rotWithShape="0">
              <a:srgbClr val="333333">
                <a:alpha val="65000"/>
              </a:srgbClr>
            </a:outerShdw>
          </a:effectLst>
        </p:spPr>
      </p:pic>
      <p:pic>
        <p:nvPicPr>
          <p:cNvPr id="24579" name="Picture 3" descr="F:\ЦЕЛИНА -июль  2014\800x600_15877_urogai-diary-ru.jpg"/>
          <p:cNvPicPr>
            <a:picLocks noChangeAspect="1" noChangeArrowheads="1"/>
          </p:cNvPicPr>
          <p:nvPr/>
        </p:nvPicPr>
        <p:blipFill>
          <a:blip r:embed="rId3" cstate="print"/>
          <a:srcRect/>
          <a:stretch>
            <a:fillRect/>
          </a:stretch>
        </p:blipFill>
        <p:spPr bwMode="auto">
          <a:xfrm>
            <a:off x="179388" y="2205038"/>
            <a:ext cx="4060825" cy="38655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p:cNvSpPr>
          <p:nvPr>
            <p:ph type="body" idx="4294967295"/>
          </p:nvPr>
        </p:nvSpPr>
        <p:spPr>
          <a:xfrm>
            <a:off x="250825" y="188913"/>
            <a:ext cx="3889375" cy="4597400"/>
          </a:xfrm>
        </p:spPr>
        <p:txBody>
          <a:bodyPr/>
          <a:lstStyle/>
          <a:p>
            <a:pPr algn="ctr" eaLnBrk="1" hangingPunct="1">
              <a:lnSpc>
                <a:spcPct val="90000"/>
              </a:lnSpc>
              <a:buFont typeface="Wingdings" pitchFamily="2" charset="2"/>
              <a:buNone/>
              <a:defRPr/>
            </a:pPr>
            <a:r>
              <a:rPr lang="ru-RU" sz="1800" b="1" dirty="0">
                <a:latin typeface="Arial" charset="0"/>
              </a:rPr>
              <a:t>Горячев Владимир Павлович</a:t>
            </a:r>
            <a:r>
              <a:rPr lang="ru-RU" sz="1800" dirty="0">
                <a:latin typeface="Arial" charset="0"/>
              </a:rPr>
              <a:t> </a:t>
            </a:r>
            <a:r>
              <a:rPr lang="ru-RU" sz="1800" b="1" dirty="0">
                <a:latin typeface="Arial" charset="0"/>
              </a:rPr>
              <a:t>родился в </a:t>
            </a:r>
            <a:r>
              <a:rPr lang="ru-RU" sz="1800" b="1" dirty="0" err="1">
                <a:latin typeface="Arial" charset="0"/>
              </a:rPr>
              <a:t>с.Панкрушиха</a:t>
            </a:r>
            <a:r>
              <a:rPr lang="ru-RU" sz="1800" b="1" dirty="0">
                <a:latin typeface="Arial" charset="0"/>
              </a:rPr>
              <a:t>  в 1938 г. Окончил </a:t>
            </a:r>
            <a:r>
              <a:rPr lang="ru-RU" sz="1800" b="1" dirty="0" err="1">
                <a:latin typeface="Arial" charset="0"/>
              </a:rPr>
              <a:t>Панкрушихинскую</a:t>
            </a:r>
            <a:r>
              <a:rPr lang="ru-RU" sz="1800" b="1" dirty="0">
                <a:latin typeface="Arial" charset="0"/>
              </a:rPr>
              <a:t> среднюю школу. </a:t>
            </a:r>
          </a:p>
          <a:p>
            <a:pPr algn="ctr" eaLnBrk="1" hangingPunct="1">
              <a:lnSpc>
                <a:spcPct val="90000"/>
              </a:lnSpc>
              <a:buFont typeface="Wingdings" pitchFamily="2" charset="2"/>
              <a:buNone/>
              <a:defRPr/>
            </a:pPr>
            <a:r>
              <a:rPr lang="ru-RU" sz="1800" b="1" dirty="0">
                <a:latin typeface="Arial" charset="0"/>
              </a:rPr>
              <a:t>Работал в колхозе с 1953 г., </a:t>
            </a:r>
          </a:p>
          <a:p>
            <a:pPr algn="ctr" eaLnBrk="1" hangingPunct="1">
              <a:lnSpc>
                <a:spcPct val="90000"/>
              </a:lnSpc>
              <a:buFont typeface="Wingdings" pitchFamily="2" charset="2"/>
              <a:buNone/>
              <a:defRPr/>
            </a:pPr>
            <a:r>
              <a:rPr lang="ru-RU" sz="1800" b="1" dirty="0">
                <a:latin typeface="Arial" charset="0"/>
              </a:rPr>
              <a:t>в 1953-1955 </a:t>
            </a:r>
            <a:r>
              <a:rPr lang="ru-RU" sz="1800" b="1" dirty="0" err="1">
                <a:latin typeface="Arial" charset="0"/>
              </a:rPr>
              <a:t>г.г.прицепщиком</a:t>
            </a:r>
            <a:r>
              <a:rPr lang="ru-RU" sz="1800" b="1" dirty="0">
                <a:latin typeface="Arial" charset="0"/>
              </a:rPr>
              <a:t> на тракторе. Приходилось работать и на лошадях, подвозить хлеб на ток. </a:t>
            </a:r>
          </a:p>
          <a:p>
            <a:pPr algn="ctr" eaLnBrk="1" hangingPunct="1">
              <a:lnSpc>
                <a:spcPct val="90000"/>
              </a:lnSpc>
              <a:buFont typeface="Wingdings" pitchFamily="2" charset="2"/>
              <a:buNone/>
              <a:defRPr/>
            </a:pPr>
            <a:r>
              <a:rPr lang="ru-RU" sz="1800" b="1" dirty="0">
                <a:latin typeface="Arial" charset="0"/>
              </a:rPr>
              <a:t>Все годы работал в совхозе «</a:t>
            </a:r>
            <a:r>
              <a:rPr lang="ru-RU" sz="1800" b="1" dirty="0" err="1">
                <a:latin typeface="Arial" charset="0"/>
              </a:rPr>
              <a:t>Панкрушихинский</a:t>
            </a:r>
            <a:r>
              <a:rPr lang="ru-RU" sz="1800" b="1" dirty="0">
                <a:latin typeface="Arial" charset="0"/>
              </a:rPr>
              <a:t>». </a:t>
            </a:r>
          </a:p>
          <a:p>
            <a:pPr algn="ctr" eaLnBrk="1" hangingPunct="1">
              <a:lnSpc>
                <a:spcPct val="90000"/>
              </a:lnSpc>
              <a:buFont typeface="Wingdings" pitchFamily="2" charset="2"/>
              <a:buNone/>
              <a:defRPr/>
            </a:pPr>
            <a:r>
              <a:rPr lang="ru-RU" sz="1800" b="1" dirty="0">
                <a:latin typeface="Arial" charset="0"/>
              </a:rPr>
              <a:t>В 1957 г. был призван в ряды Советской Армии. </a:t>
            </a:r>
          </a:p>
          <a:p>
            <a:pPr algn="ctr" eaLnBrk="1" hangingPunct="1">
              <a:lnSpc>
                <a:spcPct val="90000"/>
              </a:lnSpc>
              <a:buFont typeface="Wingdings" pitchFamily="2" charset="2"/>
              <a:buNone/>
              <a:defRPr/>
            </a:pPr>
            <a:r>
              <a:rPr lang="ru-RU" sz="1800" b="1" dirty="0">
                <a:latin typeface="Arial" charset="0"/>
              </a:rPr>
              <a:t>Вернулся на родину, работал в колхозе трактористом – 16 лет, потом мотористом, работал в кузнице 10 лет с 1979-1989 </a:t>
            </a:r>
            <a:r>
              <a:rPr lang="ru-RU" sz="1800" b="1" dirty="0" err="1">
                <a:latin typeface="Arial" charset="0"/>
              </a:rPr>
              <a:t>г.г</a:t>
            </a:r>
            <a:r>
              <a:rPr lang="ru-RU" sz="1800" b="1" dirty="0">
                <a:latin typeface="Arial" charset="0"/>
              </a:rPr>
              <a:t>. В 1989 г. ушел </a:t>
            </a:r>
          </a:p>
          <a:p>
            <a:pPr algn="ctr" eaLnBrk="1" hangingPunct="1">
              <a:lnSpc>
                <a:spcPct val="90000"/>
              </a:lnSpc>
              <a:buFont typeface="Wingdings" pitchFamily="2" charset="2"/>
              <a:buNone/>
              <a:defRPr/>
            </a:pPr>
            <a:r>
              <a:rPr lang="ru-RU" sz="1800" b="1" dirty="0">
                <a:latin typeface="Arial" charset="0"/>
              </a:rPr>
              <a:t>на заслуженный отдых. </a:t>
            </a:r>
          </a:p>
          <a:p>
            <a:pPr algn="ctr" eaLnBrk="1" hangingPunct="1">
              <a:lnSpc>
                <a:spcPct val="90000"/>
              </a:lnSpc>
              <a:buFont typeface="Wingdings" pitchFamily="2" charset="2"/>
              <a:buNone/>
              <a:defRPr/>
            </a:pPr>
            <a:r>
              <a:rPr lang="ru-RU" sz="1800" b="1" dirty="0">
                <a:latin typeface="Arial" charset="0"/>
              </a:rPr>
              <a:t>Ответственный, активный работник, он и сейчас готов  покорять целинные земли</a:t>
            </a:r>
            <a:r>
              <a:rPr lang="ru-RU" sz="1800" dirty="0">
                <a:latin typeface="Arial" charset="0"/>
              </a:rPr>
              <a:t>.</a:t>
            </a:r>
          </a:p>
          <a:p>
            <a:pPr algn="ctr" eaLnBrk="1" hangingPunct="1">
              <a:lnSpc>
                <a:spcPct val="90000"/>
              </a:lnSpc>
              <a:buFont typeface="Wingdings" pitchFamily="2" charset="2"/>
              <a:buNone/>
              <a:defRPr/>
            </a:pPr>
            <a:endParaRPr lang="ru-RU" sz="1800" dirty="0">
              <a:latin typeface="Arial" charset="0"/>
            </a:endParaRPr>
          </a:p>
        </p:txBody>
      </p:sp>
      <p:pic>
        <p:nvPicPr>
          <p:cNvPr id="25602" name="Picture 3" descr="DSCN7761"/>
          <p:cNvPicPr>
            <a:picLocks noChangeAspect="1" noChangeArrowheads="1"/>
          </p:cNvPicPr>
          <p:nvPr/>
        </p:nvPicPr>
        <p:blipFill>
          <a:blip r:embed="rId2" cstate="print"/>
          <a:srcRect/>
          <a:stretch>
            <a:fillRect/>
          </a:stretch>
        </p:blipFill>
        <p:spPr bwMode="auto">
          <a:xfrm>
            <a:off x="4356100" y="476250"/>
            <a:ext cx="4411663" cy="5883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descr="DSCN7543"/>
          <p:cNvPicPr>
            <a:picLocks noChangeAspect="1" noChangeArrowheads="1"/>
          </p:cNvPicPr>
          <p:nvPr/>
        </p:nvPicPr>
        <p:blipFill>
          <a:blip r:embed="rId2" cstate="print"/>
          <a:srcRect/>
          <a:stretch>
            <a:fillRect/>
          </a:stretch>
        </p:blipFill>
        <p:spPr bwMode="auto">
          <a:xfrm>
            <a:off x="4932363" y="404813"/>
            <a:ext cx="4059237" cy="5688012"/>
          </a:xfrm>
          <a:prstGeom prst="rect">
            <a:avLst/>
          </a:prstGeom>
          <a:ln>
            <a:noFill/>
          </a:ln>
          <a:effectLst>
            <a:outerShdw blurRad="292100" dist="139700" dir="2700000" algn="tl" rotWithShape="0">
              <a:srgbClr val="333333">
                <a:alpha val="65000"/>
              </a:srgbClr>
            </a:outerShdw>
          </a:effectLst>
        </p:spPr>
      </p:pic>
      <p:sp>
        <p:nvSpPr>
          <p:cNvPr id="26626" name="Text Box 5"/>
          <p:cNvSpPr txBox="1">
            <a:spLocks noChangeArrowheads="1"/>
          </p:cNvSpPr>
          <p:nvPr/>
        </p:nvSpPr>
        <p:spPr bwMode="auto">
          <a:xfrm>
            <a:off x="179388" y="188913"/>
            <a:ext cx="4608512" cy="6408737"/>
          </a:xfrm>
          <a:prstGeom prst="rect">
            <a:avLst/>
          </a:prstGeom>
          <a:noFill/>
          <a:ln w="9525">
            <a:noFill/>
            <a:miter lim="800000"/>
            <a:headEnd/>
            <a:tailEnd/>
          </a:ln>
        </p:spPr>
        <p:txBody>
          <a:bodyPr>
            <a:spAutoFit/>
          </a:bodyPr>
          <a:lstStyle/>
          <a:p>
            <a:pPr algn="ctr"/>
            <a:r>
              <a:rPr lang="ru-RU" b="1" dirty="0">
                <a:latin typeface="Arial" charset="0"/>
              </a:rPr>
              <a:t>Золотарев Николай Яковлевич</a:t>
            </a:r>
            <a:r>
              <a:rPr lang="ru-RU" dirty="0">
                <a:latin typeface="Arial" charset="0"/>
              </a:rPr>
              <a:t> </a:t>
            </a:r>
          </a:p>
          <a:p>
            <a:pPr algn="ctr"/>
            <a:r>
              <a:rPr lang="ru-RU" dirty="0">
                <a:latin typeface="Arial" charset="0"/>
              </a:rPr>
              <a:t>27 декабря 1929 г. в </a:t>
            </a:r>
            <a:r>
              <a:rPr lang="ru-RU" dirty="0" err="1">
                <a:latin typeface="Arial" charset="0"/>
              </a:rPr>
              <a:t>п.Лебедиха</a:t>
            </a:r>
            <a:r>
              <a:rPr lang="ru-RU" dirty="0">
                <a:latin typeface="Arial" charset="0"/>
              </a:rPr>
              <a:t> </a:t>
            </a:r>
            <a:r>
              <a:rPr lang="ru-RU" dirty="0" err="1">
                <a:latin typeface="Arial" charset="0"/>
              </a:rPr>
              <a:t>Панкрушихинского</a:t>
            </a:r>
            <a:r>
              <a:rPr lang="ru-RU" dirty="0">
                <a:latin typeface="Arial" charset="0"/>
              </a:rPr>
              <a:t> района  в семье простых рабочих. Закончил 2 класса </a:t>
            </a:r>
          </a:p>
          <a:p>
            <a:pPr algn="ctr"/>
            <a:r>
              <a:rPr lang="ru-RU" dirty="0">
                <a:latin typeface="Arial" charset="0"/>
              </a:rPr>
              <a:t>в </a:t>
            </a:r>
            <a:r>
              <a:rPr lang="ru-RU" dirty="0" err="1">
                <a:latin typeface="Arial" charset="0"/>
              </a:rPr>
              <a:t>п.Лебедиха</a:t>
            </a:r>
            <a:r>
              <a:rPr lang="ru-RU" dirty="0">
                <a:latin typeface="Arial" charset="0"/>
              </a:rPr>
              <a:t>, дальше не учился, потому что не в чем было ходить в школу. «В семье нас было 5 сестер и один я, мать и отец. В 1938 г. был сильный голод и наш дедушка решил выехать из поселка, мы поехали в Ростовскую область. Но началась война в 1941 г., мы оказались в оккупации. Дедушка вывозит нас в </a:t>
            </a:r>
            <a:r>
              <a:rPr lang="ru-RU" dirty="0" err="1">
                <a:latin typeface="Arial" charset="0"/>
              </a:rPr>
              <a:t>п.Лебедиха</a:t>
            </a:r>
            <a:r>
              <a:rPr lang="ru-RU" dirty="0">
                <a:latin typeface="Arial" charset="0"/>
              </a:rPr>
              <a:t> осенью 1943 г. В 13 лет я начал работать, куда пошлют – туда и идешь: пахали на быках,  ходили под плугом. В 1948 г. выучился на тракториста, работал на тракторе ХТЗ в </a:t>
            </a:r>
            <a:r>
              <a:rPr lang="ru-RU" dirty="0" err="1">
                <a:latin typeface="Arial" charset="0"/>
              </a:rPr>
              <a:t>с.Зятьково</a:t>
            </a:r>
            <a:r>
              <a:rPr lang="ru-RU" dirty="0">
                <a:latin typeface="Arial" charset="0"/>
              </a:rPr>
              <a:t>.  В 1949-1952  г.г.проходил службу, потом уехал в Киргизию, в 1954 г. с семьей вернулся  и работал трактористом </a:t>
            </a:r>
            <a:r>
              <a:rPr lang="ru-RU" dirty="0" err="1">
                <a:latin typeface="Arial" charset="0"/>
              </a:rPr>
              <a:t>Панкрушихинской</a:t>
            </a:r>
            <a:r>
              <a:rPr lang="ru-RU" dirty="0">
                <a:latin typeface="Arial" charset="0"/>
              </a:rPr>
              <a:t> МТС. Выполнял нормы, был в передовиках. </a:t>
            </a:r>
          </a:p>
          <a:p>
            <a:pPr algn="ctr"/>
            <a:r>
              <a:rPr lang="ru-RU" dirty="0">
                <a:latin typeface="Arial" charset="0"/>
              </a:rPr>
              <a:t>Трудовой стаж - 49 лет.»</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3"/>
          <p:cNvSpPr txBox="1">
            <a:spLocks noChangeArrowheads="1"/>
          </p:cNvSpPr>
          <p:nvPr/>
        </p:nvSpPr>
        <p:spPr bwMode="auto">
          <a:xfrm>
            <a:off x="250825" y="188913"/>
            <a:ext cx="4105275" cy="6797675"/>
          </a:xfrm>
          <a:prstGeom prst="rect">
            <a:avLst/>
          </a:prstGeom>
          <a:noFill/>
          <a:ln w="9525">
            <a:noFill/>
            <a:miter lim="800000"/>
            <a:headEnd/>
            <a:tailEnd/>
          </a:ln>
        </p:spPr>
        <p:txBody>
          <a:bodyPr>
            <a:spAutoFit/>
          </a:bodyPr>
          <a:lstStyle/>
          <a:p>
            <a:pPr algn="ctr"/>
            <a:r>
              <a:rPr lang="ru-RU" sz="2000" b="1">
                <a:latin typeface="Arial" charset="0"/>
              </a:rPr>
              <a:t>Кузьминов Владимир Елисеевич </a:t>
            </a:r>
            <a:r>
              <a:rPr lang="ru-RU" sz="2000">
                <a:latin typeface="Arial" charset="0"/>
              </a:rPr>
              <a:t>родился 3 августа </a:t>
            </a:r>
            <a:r>
              <a:rPr lang="ru-RU" sz="2000" b="1">
                <a:latin typeface="Arial" charset="0"/>
              </a:rPr>
              <a:t>1930 г.  С  января 1946 г. работал трактористом в колхозе «Искра», затем в совхозе по 1 марта 1961 г. Напарник по работе был Григорий Науман. Работал вместе  со Шрейдер Иваном, Ковровым Владимиром,  Стуровым Иваном, Широковым Василием, Бурдыгиным  Михаилом. Был звеньевым.</a:t>
            </a:r>
          </a:p>
          <a:p>
            <a:pPr algn="ctr"/>
            <a:r>
              <a:rPr lang="ru-RU" sz="2000" b="1">
                <a:latin typeface="Arial" charset="0"/>
              </a:rPr>
              <a:t>Был направлен в Москву  на ВДНХ  делегатом (за высокие показатели по выращиванию кукурузы). </a:t>
            </a:r>
          </a:p>
          <a:p>
            <a:pPr algn="ctr"/>
            <a:r>
              <a:rPr lang="ru-RU" sz="2000" b="1">
                <a:latin typeface="Arial" charset="0"/>
              </a:rPr>
              <a:t>Награжден медалью «За освоение целинных земель» в 1956 г.</a:t>
            </a:r>
          </a:p>
          <a:p>
            <a:pPr algn="ctr"/>
            <a:endParaRPr lang="ru-RU" sz="2000" b="1">
              <a:latin typeface="Arial" charset="0"/>
            </a:endParaRPr>
          </a:p>
        </p:txBody>
      </p:sp>
      <p:pic>
        <p:nvPicPr>
          <p:cNvPr id="27650" name="Picture 3" descr="DSCN7770"/>
          <p:cNvPicPr>
            <a:picLocks noChangeAspect="1" noChangeArrowheads="1"/>
          </p:cNvPicPr>
          <p:nvPr/>
        </p:nvPicPr>
        <p:blipFill>
          <a:blip r:embed="rId2" cstate="print"/>
          <a:srcRect/>
          <a:stretch>
            <a:fillRect/>
          </a:stretch>
        </p:blipFill>
        <p:spPr bwMode="auto">
          <a:xfrm>
            <a:off x="4643438" y="404813"/>
            <a:ext cx="4249737" cy="5667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F:\фото целина -презентация  2014\DSCN7651.jpg"/>
          <p:cNvPicPr>
            <a:picLocks noChangeAspect="1" noChangeArrowheads="1"/>
          </p:cNvPicPr>
          <p:nvPr/>
        </p:nvPicPr>
        <p:blipFill>
          <a:blip r:embed="rId2" cstate="print"/>
          <a:srcRect/>
          <a:stretch>
            <a:fillRect/>
          </a:stretch>
        </p:blipFill>
        <p:spPr bwMode="auto">
          <a:xfrm>
            <a:off x="4500563" y="188913"/>
            <a:ext cx="4465637" cy="3346450"/>
          </a:xfrm>
          <a:prstGeom prst="rect">
            <a:avLst/>
          </a:prstGeom>
          <a:ln>
            <a:noFill/>
          </a:ln>
          <a:effectLst>
            <a:outerShdw blurRad="292100" dist="139700" dir="2700000" algn="tl" rotWithShape="0">
              <a:srgbClr val="333333">
                <a:alpha val="65000"/>
              </a:srgbClr>
            </a:outerShdw>
          </a:effectLst>
        </p:spPr>
      </p:pic>
      <p:sp>
        <p:nvSpPr>
          <p:cNvPr id="28674" name="Text Box 3"/>
          <p:cNvSpPr txBox="1">
            <a:spLocks noChangeArrowheads="1"/>
          </p:cNvSpPr>
          <p:nvPr/>
        </p:nvSpPr>
        <p:spPr bwMode="auto">
          <a:xfrm>
            <a:off x="250825" y="188913"/>
            <a:ext cx="4105275" cy="6740525"/>
          </a:xfrm>
          <a:prstGeom prst="rect">
            <a:avLst/>
          </a:prstGeom>
          <a:noFill/>
          <a:ln w="9525">
            <a:noFill/>
            <a:miter lim="800000"/>
            <a:headEnd/>
            <a:tailEnd/>
          </a:ln>
        </p:spPr>
        <p:txBody>
          <a:bodyPr>
            <a:spAutoFit/>
          </a:bodyPr>
          <a:lstStyle/>
          <a:p>
            <a:pPr algn="ctr"/>
            <a:r>
              <a:rPr lang="ru-RU" b="1" dirty="0">
                <a:latin typeface="Arial" charset="0"/>
              </a:rPr>
              <a:t>Кривов Петр Александрович</a:t>
            </a:r>
            <a:r>
              <a:rPr lang="ru-RU" dirty="0">
                <a:latin typeface="Arial" charset="0"/>
              </a:rPr>
              <a:t> родился  12 июля 1927 г. В годы освоения целинных и залежных земель трудился трактористом в </a:t>
            </a:r>
            <a:r>
              <a:rPr lang="ru-RU" dirty="0" err="1">
                <a:latin typeface="Arial" charset="0"/>
              </a:rPr>
              <a:t>Панкрушихинской</a:t>
            </a:r>
            <a:r>
              <a:rPr lang="ru-RU" dirty="0">
                <a:latin typeface="Arial" charset="0"/>
              </a:rPr>
              <a:t> МТС. Первым, кто обратился с призывом  к комсомольцам и молодежи района, с призывом пойти на освоение целины был ученик </a:t>
            </a:r>
            <a:r>
              <a:rPr lang="ru-RU" dirty="0" err="1">
                <a:latin typeface="Arial" charset="0"/>
              </a:rPr>
              <a:t>Панкрушихинской</a:t>
            </a:r>
            <a:r>
              <a:rPr lang="ru-RU" dirty="0">
                <a:latin typeface="Arial" charset="0"/>
              </a:rPr>
              <a:t> школы – </a:t>
            </a:r>
            <a:r>
              <a:rPr lang="ru-RU" dirty="0" err="1">
                <a:latin typeface="Arial" charset="0"/>
              </a:rPr>
              <a:t>П.Кривов</a:t>
            </a:r>
            <a:r>
              <a:rPr lang="ru-RU" dirty="0">
                <a:latin typeface="Arial" charset="0"/>
              </a:rPr>
              <a:t>. Пройдя войну и отслужив 7 лет, вернулся он в родную Панкрушиху. Не задумываясь, возглавил комсомольско-молодежный отряд. Работали по </a:t>
            </a:r>
          </a:p>
          <a:p>
            <a:pPr algn="ctr"/>
            <a:r>
              <a:rPr lang="ru-RU" dirty="0">
                <a:latin typeface="Arial" charset="0"/>
              </a:rPr>
              <a:t>16-18 часов, отдыхать было некогда, шел бой за хлеб, за урожай. Дальнейшая трудовая деятельность Петра Александровича связана с руководящей работой. Принципиальный, требовательный, он и сегодня даст фору многим молодым.</a:t>
            </a:r>
          </a:p>
        </p:txBody>
      </p:sp>
      <p:pic>
        <p:nvPicPr>
          <p:cNvPr id="28676" name="Picture 4" descr="daa4115a1543a0601bd36e1651675d2a_1920_1200_20100520012637466074"/>
          <p:cNvPicPr>
            <a:picLocks noChangeAspect="1" noChangeArrowheads="1"/>
          </p:cNvPicPr>
          <p:nvPr/>
        </p:nvPicPr>
        <p:blipFill>
          <a:blip r:embed="rId3" cstate="print"/>
          <a:srcRect/>
          <a:stretch>
            <a:fillRect/>
          </a:stretch>
        </p:blipFill>
        <p:spPr bwMode="auto">
          <a:xfrm>
            <a:off x="4787900" y="3933825"/>
            <a:ext cx="4156075" cy="2597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p:cNvSpPr>
          <p:nvPr>
            <p:ph type="title" idx="4294967295"/>
          </p:nvPr>
        </p:nvSpPr>
        <p:spPr>
          <a:xfrm>
            <a:off x="323850" y="0"/>
            <a:ext cx="8640763" cy="1143000"/>
          </a:xfrm>
        </p:spPr>
        <p:txBody>
          <a:bodyPr/>
          <a:lstStyle/>
          <a:p>
            <a:pPr eaLnBrk="1" hangingPunct="1">
              <a:defRPr/>
            </a:pPr>
            <a:r>
              <a:rPr lang="ru-RU" sz="2400" b="1">
                <a:latin typeface="Arial" charset="0"/>
              </a:rPr>
              <a:t>Кривов Петр Александрович с супругой </a:t>
            </a:r>
            <a:br>
              <a:rPr lang="ru-RU" sz="2400" b="1">
                <a:latin typeface="Arial" charset="0"/>
              </a:rPr>
            </a:br>
            <a:r>
              <a:rPr lang="ru-RU" sz="2400" b="1">
                <a:latin typeface="Arial" charset="0"/>
              </a:rPr>
              <a:t>Галиной Семеновной.</a:t>
            </a:r>
            <a:endParaRPr lang="ru-RU" sz="4800" b="1">
              <a:latin typeface="Arial" charset="0"/>
            </a:endParaRPr>
          </a:p>
        </p:txBody>
      </p:sp>
      <p:pic>
        <p:nvPicPr>
          <p:cNvPr id="84996" name="Picture 4" descr="DSCN7656"/>
          <p:cNvPicPr>
            <a:picLocks noChangeAspect="1" noChangeArrowheads="1"/>
          </p:cNvPicPr>
          <p:nvPr/>
        </p:nvPicPr>
        <p:blipFill>
          <a:blip r:embed="rId2" cstate="print"/>
          <a:srcRect/>
          <a:stretch>
            <a:fillRect/>
          </a:stretch>
        </p:blipFill>
        <p:spPr bwMode="auto">
          <a:xfrm>
            <a:off x="971550" y="1108075"/>
            <a:ext cx="7253288" cy="54387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DSCN7739"/>
          <p:cNvPicPr>
            <a:picLocks noChangeAspect="1" noChangeArrowheads="1"/>
          </p:cNvPicPr>
          <p:nvPr/>
        </p:nvPicPr>
        <p:blipFill>
          <a:blip r:embed="rId2" cstate="print"/>
          <a:srcRect/>
          <a:stretch>
            <a:fillRect/>
          </a:stretch>
        </p:blipFill>
        <p:spPr bwMode="auto">
          <a:xfrm>
            <a:off x="4738688" y="555625"/>
            <a:ext cx="4251325" cy="5670550"/>
          </a:xfrm>
          <a:prstGeom prst="rect">
            <a:avLst/>
          </a:prstGeom>
          <a:ln>
            <a:noFill/>
          </a:ln>
          <a:effectLst>
            <a:outerShdw blurRad="292100" dist="139700" dir="2700000" algn="tl" rotWithShape="0">
              <a:srgbClr val="333333">
                <a:alpha val="65000"/>
              </a:srgbClr>
            </a:outerShdw>
          </a:effectLst>
        </p:spPr>
      </p:pic>
      <p:sp>
        <p:nvSpPr>
          <p:cNvPr id="30722" name="Text Box 3"/>
          <p:cNvSpPr txBox="1">
            <a:spLocks noChangeArrowheads="1"/>
          </p:cNvSpPr>
          <p:nvPr/>
        </p:nvSpPr>
        <p:spPr bwMode="auto">
          <a:xfrm>
            <a:off x="0" y="476250"/>
            <a:ext cx="4535488" cy="6134100"/>
          </a:xfrm>
          <a:prstGeom prst="rect">
            <a:avLst/>
          </a:prstGeom>
          <a:noFill/>
          <a:ln w="9525">
            <a:noFill/>
            <a:miter lim="800000"/>
            <a:headEnd/>
            <a:tailEnd/>
          </a:ln>
        </p:spPr>
        <p:txBody>
          <a:bodyPr>
            <a:spAutoFit/>
          </a:bodyPr>
          <a:lstStyle/>
          <a:p>
            <a:pPr algn="ctr"/>
            <a:r>
              <a:rPr lang="ru-RU" b="1" dirty="0" err="1">
                <a:latin typeface="Arial" charset="0"/>
              </a:rPr>
              <a:t>Каппес</a:t>
            </a:r>
            <a:r>
              <a:rPr lang="ru-RU" b="1" dirty="0">
                <a:latin typeface="Arial" charset="0"/>
              </a:rPr>
              <a:t> Карл Карлович</a:t>
            </a:r>
            <a:r>
              <a:rPr lang="ru-RU" dirty="0">
                <a:latin typeface="Arial" charset="0"/>
              </a:rPr>
              <a:t> </a:t>
            </a:r>
          </a:p>
          <a:p>
            <a:pPr algn="ctr"/>
            <a:r>
              <a:rPr lang="ru-RU" dirty="0">
                <a:latin typeface="Arial" charset="0"/>
              </a:rPr>
              <a:t>родился 27 января 1929 г.</a:t>
            </a:r>
          </a:p>
          <a:p>
            <a:pPr algn="ctr"/>
            <a:r>
              <a:rPr lang="ru-RU" dirty="0">
                <a:latin typeface="Arial" charset="0"/>
              </a:rPr>
              <a:t> Семья  Карла Карловича </a:t>
            </a:r>
          </a:p>
          <a:p>
            <a:pPr algn="ctr"/>
            <a:r>
              <a:rPr lang="ru-RU" dirty="0">
                <a:latin typeface="Arial" charset="0"/>
              </a:rPr>
              <a:t>(отец, мать, дети) переехали в Сибирь из Саратовской области. Отца назначили на должность директора МТС и направили в </a:t>
            </a:r>
            <a:r>
              <a:rPr lang="ru-RU" dirty="0" err="1">
                <a:latin typeface="Arial" charset="0"/>
              </a:rPr>
              <a:t>Велижанку</a:t>
            </a:r>
            <a:r>
              <a:rPr lang="ru-RU" dirty="0">
                <a:latin typeface="Arial" charset="0"/>
              </a:rPr>
              <a:t>, потом забрали на фронт. Семья осталась в </a:t>
            </a:r>
            <a:r>
              <a:rPr lang="ru-RU" dirty="0" err="1">
                <a:latin typeface="Arial" charset="0"/>
              </a:rPr>
              <a:t>п.Заготскот</a:t>
            </a:r>
            <a:r>
              <a:rPr lang="ru-RU" dirty="0">
                <a:latin typeface="Arial" charset="0"/>
              </a:rPr>
              <a:t>. Работали, тринадцатилетний Карл был за старшего в семье. В 1954 г. выучился на тракториста и переехал в </a:t>
            </a:r>
            <a:r>
              <a:rPr lang="ru-RU" dirty="0" err="1">
                <a:latin typeface="Arial" charset="0"/>
              </a:rPr>
              <a:t>Подойниково</a:t>
            </a:r>
            <a:r>
              <a:rPr lang="ru-RU" dirty="0">
                <a:latin typeface="Arial" charset="0"/>
              </a:rPr>
              <a:t>, купил там хату, работал в МТС. Через 4 года </a:t>
            </a:r>
            <a:r>
              <a:rPr lang="ru-RU" dirty="0" err="1">
                <a:latin typeface="Arial" charset="0"/>
              </a:rPr>
              <a:t>МТСы</a:t>
            </a:r>
            <a:r>
              <a:rPr lang="ru-RU" dirty="0">
                <a:latin typeface="Arial" charset="0"/>
              </a:rPr>
              <a:t> расформировали и Карл Карлович вернулся в родной поселок </a:t>
            </a:r>
            <a:r>
              <a:rPr lang="ru-RU" dirty="0" err="1">
                <a:latin typeface="Arial" charset="0"/>
              </a:rPr>
              <a:t>Заготскот</a:t>
            </a:r>
            <a:r>
              <a:rPr lang="ru-RU" dirty="0">
                <a:latin typeface="Arial" charset="0"/>
              </a:rPr>
              <a:t>, ныне Заречный. Много и трудно работали, глава семьи руководил бригадой полеводов. Имеет многочисленные награды за добросовестный труд. Остается предан родной земле этот хозяйственный и целеустремленный человек.</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RSCN7754"/>
          <p:cNvPicPr>
            <a:picLocks noChangeAspect="1" noChangeArrowheads="1"/>
          </p:cNvPicPr>
          <p:nvPr/>
        </p:nvPicPr>
        <p:blipFill>
          <a:blip r:embed="rId2" cstate="print"/>
          <a:srcRect/>
          <a:stretch>
            <a:fillRect/>
          </a:stretch>
        </p:blipFill>
        <p:spPr bwMode="auto">
          <a:xfrm>
            <a:off x="1476375" y="1125538"/>
            <a:ext cx="6242050" cy="4681537"/>
          </a:xfrm>
          <a:prstGeom prst="rect">
            <a:avLst/>
          </a:prstGeom>
          <a:noFill/>
          <a:ln w="9525">
            <a:noFill/>
            <a:miter lim="800000"/>
            <a:headEnd/>
            <a:tailEnd/>
          </a:ln>
        </p:spPr>
      </p:pic>
      <p:sp>
        <p:nvSpPr>
          <p:cNvPr id="31746" name="Text Box 3"/>
          <p:cNvSpPr txBox="1">
            <a:spLocks noChangeArrowheads="1"/>
          </p:cNvSpPr>
          <p:nvPr/>
        </p:nvSpPr>
        <p:spPr bwMode="auto">
          <a:xfrm>
            <a:off x="663575" y="352425"/>
            <a:ext cx="7148513" cy="822325"/>
          </a:xfrm>
          <a:prstGeom prst="rect">
            <a:avLst/>
          </a:prstGeom>
          <a:noFill/>
          <a:ln w="9525">
            <a:noFill/>
            <a:miter lim="800000"/>
            <a:headEnd/>
            <a:tailEnd/>
          </a:ln>
        </p:spPr>
        <p:txBody>
          <a:bodyPr>
            <a:spAutoFit/>
          </a:bodyPr>
          <a:lstStyle/>
          <a:p>
            <a:pPr algn="ctr"/>
            <a:r>
              <a:rPr lang="ru-RU" sz="2400" b="1">
                <a:latin typeface="Arial" charset="0"/>
              </a:rPr>
              <a:t>Каппес Карл Карлович, руководитель бригады полеводов.</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F:\фото целина -презентация  2014\DSCN7648.jpg"/>
          <p:cNvPicPr>
            <a:picLocks noChangeAspect="1" noChangeArrowheads="1"/>
          </p:cNvPicPr>
          <p:nvPr/>
        </p:nvPicPr>
        <p:blipFill>
          <a:blip r:embed="rId2" cstate="print"/>
          <a:srcRect/>
          <a:stretch>
            <a:fillRect/>
          </a:stretch>
        </p:blipFill>
        <p:spPr bwMode="auto">
          <a:xfrm>
            <a:off x="4284663" y="188913"/>
            <a:ext cx="4679950" cy="3508375"/>
          </a:xfrm>
          <a:prstGeom prst="rect">
            <a:avLst/>
          </a:prstGeom>
          <a:ln>
            <a:noFill/>
          </a:ln>
          <a:effectLst>
            <a:outerShdw blurRad="292100" dist="139700" dir="2700000" algn="tl" rotWithShape="0">
              <a:srgbClr val="333333">
                <a:alpha val="65000"/>
              </a:srgbClr>
            </a:outerShdw>
          </a:effectLst>
        </p:spPr>
      </p:pic>
      <p:sp>
        <p:nvSpPr>
          <p:cNvPr id="32770" name="Text Box 3"/>
          <p:cNvSpPr txBox="1">
            <a:spLocks noChangeArrowheads="1"/>
          </p:cNvSpPr>
          <p:nvPr/>
        </p:nvSpPr>
        <p:spPr bwMode="auto">
          <a:xfrm>
            <a:off x="179388" y="188913"/>
            <a:ext cx="3600450" cy="6188075"/>
          </a:xfrm>
          <a:prstGeom prst="rect">
            <a:avLst/>
          </a:prstGeom>
          <a:noFill/>
          <a:ln w="9525">
            <a:noFill/>
            <a:miter lim="800000"/>
            <a:headEnd/>
            <a:tailEnd/>
          </a:ln>
        </p:spPr>
        <p:txBody>
          <a:bodyPr>
            <a:spAutoFit/>
          </a:bodyPr>
          <a:lstStyle/>
          <a:p>
            <a:pPr algn="ctr"/>
            <a:r>
              <a:rPr lang="ru-RU" sz="2000" dirty="0" err="1">
                <a:latin typeface="Arial" charset="0"/>
              </a:rPr>
              <a:t>Лехнов</a:t>
            </a:r>
            <a:r>
              <a:rPr lang="ru-RU" sz="2000" dirty="0">
                <a:latin typeface="Arial" charset="0"/>
              </a:rPr>
              <a:t> Иван Иванович родился 5 марта 1932 г.  В 1951-1954 </a:t>
            </a:r>
            <a:r>
              <a:rPr lang="ru-RU" sz="2000" dirty="0" err="1">
                <a:latin typeface="Arial" charset="0"/>
              </a:rPr>
              <a:t>г.г</a:t>
            </a:r>
            <a:r>
              <a:rPr lang="ru-RU" sz="2000" dirty="0">
                <a:latin typeface="Arial" charset="0"/>
              </a:rPr>
              <a:t>. проходил службу в Советской Армии.   С 1954 г. по 1955 г. зачислен в штат и командирован в Каменское училище механизации. С 1955 г. после окончания курсов трактористов переведен трактористом в совхоз 40 лет Октября и проработал там до 1992 г.  В 1992 г. ушел на заслуженный отдых.</a:t>
            </a:r>
          </a:p>
          <a:p>
            <a:pPr algn="ctr"/>
            <a:r>
              <a:rPr lang="ru-RU" sz="2000" dirty="0">
                <a:latin typeface="Arial" charset="0"/>
              </a:rPr>
              <a:t>Имеет медаль «За освоение целинных  земель», за годы работы объявлены многочисленные Благодарности.</a:t>
            </a:r>
          </a:p>
        </p:txBody>
      </p:sp>
      <p:pic>
        <p:nvPicPr>
          <p:cNvPr id="32771" name="Picture 5" descr="DSCN7780"/>
          <p:cNvPicPr>
            <a:picLocks noChangeAspect="1" noChangeArrowheads="1"/>
          </p:cNvPicPr>
          <p:nvPr/>
        </p:nvPicPr>
        <p:blipFill>
          <a:blip r:embed="rId3" cstate="print"/>
          <a:srcRect/>
          <a:stretch>
            <a:fillRect/>
          </a:stretch>
        </p:blipFill>
        <p:spPr bwMode="auto">
          <a:xfrm>
            <a:off x="3851275" y="3429000"/>
            <a:ext cx="4311650" cy="3233738"/>
          </a:xfrm>
          <a:prstGeom prst="rect">
            <a:avLst/>
          </a:prstGeom>
          <a:noFill/>
          <a:ln w="9525">
            <a:noFill/>
            <a:miter lim="800000"/>
            <a:headEnd/>
            <a:tailEnd/>
          </a:ln>
        </p:spPr>
      </p:pic>
      <p:pic>
        <p:nvPicPr>
          <p:cNvPr id="2" name="Picture 2" descr="F:\фото целина -презентация  2014\DSCN7648.jpg"/>
          <p:cNvPicPr>
            <a:picLocks noChangeAspect="1" noChangeArrowheads="1"/>
          </p:cNvPicPr>
          <p:nvPr/>
        </p:nvPicPr>
        <p:blipFill>
          <a:blip r:embed="rId2" cstate="print"/>
          <a:srcRect/>
          <a:stretch>
            <a:fillRect/>
          </a:stretch>
        </p:blipFill>
        <p:spPr bwMode="auto">
          <a:xfrm>
            <a:off x="4284663" y="188913"/>
            <a:ext cx="4679950" cy="35083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Grp="1" noChangeAspect="1" noChangeArrowheads="1"/>
          </p:cNvPicPr>
          <p:nvPr>
            <p:ph idx="4294967295"/>
          </p:nvPr>
        </p:nvPicPr>
        <p:blipFill>
          <a:blip r:embed="rId2" cstate="print"/>
          <a:srcRect/>
          <a:stretch>
            <a:fillRect/>
          </a:stretch>
        </p:blipFill>
        <p:spPr>
          <a:xfrm>
            <a:off x="179388" y="333375"/>
            <a:ext cx="8785225" cy="6115050"/>
          </a:xfrm>
          <a:effectLst>
            <a:outerShdw blurRad="292100" dist="139700" dir="2700000" algn="tl" rotWithShape="0">
              <a:srgbClr val="333333">
                <a:alpha val="65000"/>
              </a:srgbClr>
            </a:outerShdw>
          </a:effectLs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b9459a03cca0"/>
          <p:cNvPicPr>
            <a:picLocks noChangeAspect="1" noChangeArrowheads="1"/>
          </p:cNvPicPr>
          <p:nvPr/>
        </p:nvPicPr>
        <p:blipFill>
          <a:blip r:embed="rId2" cstate="print"/>
          <a:srcRect/>
          <a:stretch>
            <a:fillRect/>
          </a:stretch>
        </p:blipFill>
        <p:spPr bwMode="auto">
          <a:xfrm>
            <a:off x="179388" y="115888"/>
            <a:ext cx="8856662" cy="64754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3"/>
          <p:cNvSpPr txBox="1">
            <a:spLocks noChangeArrowheads="1"/>
          </p:cNvSpPr>
          <p:nvPr/>
        </p:nvSpPr>
        <p:spPr bwMode="auto">
          <a:xfrm>
            <a:off x="179388" y="188913"/>
            <a:ext cx="4176712" cy="6134100"/>
          </a:xfrm>
          <a:prstGeom prst="rect">
            <a:avLst/>
          </a:prstGeom>
          <a:noFill/>
          <a:ln w="9525">
            <a:noFill/>
            <a:miter lim="800000"/>
            <a:headEnd/>
            <a:tailEnd/>
          </a:ln>
        </p:spPr>
        <p:txBody>
          <a:bodyPr>
            <a:spAutoFit/>
          </a:bodyPr>
          <a:lstStyle/>
          <a:p>
            <a:pPr algn="ctr"/>
            <a:r>
              <a:rPr lang="ru-RU" b="1">
                <a:latin typeface="Arial" charset="0"/>
              </a:rPr>
              <a:t>Зуев Алексей Федорович</a:t>
            </a:r>
            <a:r>
              <a:rPr lang="ru-RU">
                <a:latin typeface="Arial" charset="0"/>
              </a:rPr>
              <a:t> </a:t>
            </a:r>
          </a:p>
          <a:p>
            <a:pPr algn="ctr"/>
            <a:r>
              <a:rPr lang="ru-RU">
                <a:latin typeface="Arial" charset="0"/>
              </a:rPr>
              <a:t>родился 13 апреля 1932 г. </a:t>
            </a:r>
          </a:p>
          <a:p>
            <a:pPr algn="ctr"/>
            <a:r>
              <a:rPr lang="ru-RU">
                <a:latin typeface="Arial" charset="0"/>
              </a:rPr>
              <a:t>В 1951-1955 г.г. проходил службу в Советской Армии в качестве стрелка и командира отделения тяги. Трудовая деятельность</a:t>
            </a:r>
          </a:p>
          <a:p>
            <a:pPr algn="ctr"/>
            <a:r>
              <a:rPr lang="ru-RU">
                <a:latin typeface="Arial" charset="0"/>
              </a:rPr>
              <a:t> началась в 1955 г. </a:t>
            </a:r>
          </a:p>
          <a:p>
            <a:pPr algn="ctr"/>
            <a:r>
              <a:rPr lang="ru-RU">
                <a:latin typeface="Arial" charset="0"/>
              </a:rPr>
              <a:t>в Панкрушихинском ХПП шофером. Указом Президиума Верховного Совета СССР от 22 октября 1956 г. Алексей Федорович награжден медалью за освоение целинных и залежных земель. </a:t>
            </a:r>
          </a:p>
          <a:p>
            <a:pPr algn="ctr"/>
            <a:r>
              <a:rPr lang="ru-RU">
                <a:latin typeface="Arial" charset="0"/>
              </a:rPr>
              <a:t>За добросовестный и многолетний труд награждался многочисленными ценными подарками, денежными премиями и Благодарственными письмами. Ветеран труда на заслуженном отдыхе ведет активный образ жизни, приусадебный участок в идеальном состоянии, общителен, </a:t>
            </a:r>
          </a:p>
          <a:p>
            <a:pPr algn="ctr"/>
            <a:r>
              <a:rPr lang="ru-RU">
                <a:latin typeface="Arial" charset="0"/>
              </a:rPr>
              <a:t>приветлив и бодр.</a:t>
            </a:r>
          </a:p>
        </p:txBody>
      </p:sp>
      <p:pic>
        <p:nvPicPr>
          <p:cNvPr id="19458" name="Picture 4" descr="DSCN7566"/>
          <p:cNvPicPr>
            <a:picLocks noChangeAspect="1" noChangeArrowheads="1"/>
          </p:cNvPicPr>
          <p:nvPr/>
        </p:nvPicPr>
        <p:blipFill>
          <a:blip r:embed="rId2" cstate="print"/>
          <a:srcRect/>
          <a:stretch>
            <a:fillRect/>
          </a:stretch>
        </p:blipFill>
        <p:spPr bwMode="auto">
          <a:xfrm>
            <a:off x="4500563" y="260350"/>
            <a:ext cx="4514850" cy="602138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DSCN7559"/>
          <p:cNvPicPr>
            <a:picLocks noChangeAspect="1" noChangeArrowheads="1"/>
          </p:cNvPicPr>
          <p:nvPr/>
        </p:nvPicPr>
        <p:blipFill>
          <a:blip r:embed="rId2" cstate="print"/>
          <a:srcRect/>
          <a:stretch>
            <a:fillRect/>
          </a:stretch>
        </p:blipFill>
        <p:spPr bwMode="auto">
          <a:xfrm>
            <a:off x="4643438" y="212725"/>
            <a:ext cx="4359275" cy="5813425"/>
          </a:xfrm>
          <a:prstGeom prst="rect">
            <a:avLst/>
          </a:prstGeom>
          <a:ln>
            <a:noFill/>
          </a:ln>
          <a:effectLst>
            <a:outerShdw blurRad="292100" dist="139700" dir="2700000" algn="tl" rotWithShape="0">
              <a:srgbClr val="333333">
                <a:alpha val="65000"/>
              </a:srgbClr>
            </a:outerShdw>
          </a:effectLst>
        </p:spPr>
      </p:pic>
      <p:sp>
        <p:nvSpPr>
          <p:cNvPr id="35842" name="Text Box 3"/>
          <p:cNvSpPr txBox="1">
            <a:spLocks noChangeArrowheads="1"/>
          </p:cNvSpPr>
          <p:nvPr/>
        </p:nvSpPr>
        <p:spPr bwMode="auto">
          <a:xfrm>
            <a:off x="179388" y="188913"/>
            <a:ext cx="4321175" cy="6683375"/>
          </a:xfrm>
          <a:prstGeom prst="rect">
            <a:avLst/>
          </a:prstGeom>
          <a:noFill/>
          <a:ln w="9525">
            <a:noFill/>
            <a:miter lim="800000"/>
            <a:headEnd/>
            <a:tailEnd/>
          </a:ln>
        </p:spPr>
        <p:txBody>
          <a:bodyPr>
            <a:spAutoFit/>
          </a:bodyPr>
          <a:lstStyle/>
          <a:p>
            <a:pPr algn="ctr"/>
            <a:r>
              <a:rPr lang="ru-RU" b="1">
                <a:latin typeface="Arial" charset="0"/>
              </a:rPr>
              <a:t>Ильченко Владимир Григорьевич</a:t>
            </a:r>
            <a:r>
              <a:rPr lang="ru-RU">
                <a:latin typeface="Arial" charset="0"/>
              </a:rPr>
              <a:t> родился  1 марта 1941 г. в </a:t>
            </a:r>
          </a:p>
          <a:p>
            <a:pPr algn="ctr"/>
            <a:r>
              <a:rPr lang="ru-RU">
                <a:latin typeface="Arial" charset="0"/>
              </a:rPr>
              <a:t>г. Магнитогорск  Челябинской области. В 1954 г. окончил  6 классов Новоильинской средней школы и в этом же году поступил на работу в колхоз «Ленинский путь» в качестве разнорабочего. В 1960 г. закончил  курсы трактористов и в течение 2-х лет работал трактористом в колхозе.  В 1979 г. закончил Омский ордена Ленина сельхозинститут </a:t>
            </a:r>
          </a:p>
          <a:p>
            <a:pPr algn="ctr"/>
            <a:r>
              <a:rPr lang="ru-RU">
                <a:latin typeface="Arial" charset="0"/>
              </a:rPr>
              <a:t>им.С. М.Кирова по специальности агрономия. В 1984 г. был направлен главным Управлением Алтайского края по сельскому хозяйству в совхоз «Луковский» Панкрушихинского района в качестве главного агронома совхоза. В 2001 г. ушел на заслуженный отдых, в 2008 г. награжден Почетной грамотой Администрации Панкрушихинского района. Имеет звание «Ветеран труда Алтайского края»</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3"/>
          <p:cNvSpPr txBox="1">
            <a:spLocks noChangeArrowheads="1"/>
          </p:cNvSpPr>
          <p:nvPr/>
        </p:nvSpPr>
        <p:spPr bwMode="auto">
          <a:xfrm>
            <a:off x="179388" y="188913"/>
            <a:ext cx="4321175" cy="6134100"/>
          </a:xfrm>
          <a:prstGeom prst="rect">
            <a:avLst/>
          </a:prstGeom>
          <a:noFill/>
          <a:ln w="9525">
            <a:noFill/>
            <a:miter lim="800000"/>
            <a:headEnd/>
            <a:tailEnd/>
          </a:ln>
        </p:spPr>
        <p:txBody>
          <a:bodyPr>
            <a:spAutoFit/>
          </a:bodyPr>
          <a:lstStyle/>
          <a:p>
            <a:pPr algn="ctr"/>
            <a:r>
              <a:rPr lang="ru-RU" b="1" dirty="0">
                <a:latin typeface="Arial" charset="0"/>
              </a:rPr>
              <a:t> Кудрявцев Иван Митрофанович  </a:t>
            </a:r>
            <a:r>
              <a:rPr lang="ru-RU" dirty="0">
                <a:latin typeface="Arial" charset="0"/>
              </a:rPr>
              <a:t> родился  30 июня 1929 г. в </a:t>
            </a:r>
          </a:p>
          <a:p>
            <a:pPr algn="ctr"/>
            <a:r>
              <a:rPr lang="ru-RU" dirty="0">
                <a:latin typeface="Arial" charset="0"/>
              </a:rPr>
              <a:t>п. </a:t>
            </a:r>
            <a:r>
              <a:rPr lang="ru-RU" dirty="0" err="1">
                <a:latin typeface="Arial" charset="0"/>
              </a:rPr>
              <a:t>Лебедиха</a:t>
            </a:r>
            <a:r>
              <a:rPr lang="ru-RU" dirty="0">
                <a:latin typeface="Arial" charset="0"/>
              </a:rPr>
              <a:t> </a:t>
            </a:r>
            <a:r>
              <a:rPr lang="ru-RU" dirty="0" err="1">
                <a:latin typeface="Arial" charset="0"/>
              </a:rPr>
              <a:t>Панкрушихинского</a:t>
            </a:r>
            <a:r>
              <a:rPr lang="ru-RU" dirty="0">
                <a:latin typeface="Arial" charset="0"/>
              </a:rPr>
              <a:t> района. Получил 4 класса начального образования, в апреле 1943 г. начал трудиться в колхозе «Первомайский» поселка </a:t>
            </a:r>
            <a:r>
              <a:rPr lang="ru-RU" dirty="0" err="1">
                <a:latin typeface="Arial" charset="0"/>
              </a:rPr>
              <a:t>Лебедиха</a:t>
            </a:r>
            <a:r>
              <a:rPr lang="ru-RU" dirty="0">
                <a:latin typeface="Arial" charset="0"/>
              </a:rPr>
              <a:t> погонщиком коров на посевной. В военный период  работал  на посевной, сенокосе, уборке урожая. В зимний период ухаживал за быками.  С 1945-1953 </a:t>
            </a:r>
            <a:r>
              <a:rPr lang="ru-RU" dirty="0" err="1">
                <a:latin typeface="Arial" charset="0"/>
              </a:rPr>
              <a:t>г.г</a:t>
            </a:r>
            <a:r>
              <a:rPr lang="ru-RU" dirty="0">
                <a:latin typeface="Arial" charset="0"/>
              </a:rPr>
              <a:t>. работал разнорабочим в колхозе «Первомайский». С 1953 -1971 </a:t>
            </a:r>
            <a:r>
              <a:rPr lang="ru-RU" dirty="0" err="1">
                <a:latin typeface="Arial" charset="0"/>
              </a:rPr>
              <a:t>г.г</a:t>
            </a:r>
            <a:r>
              <a:rPr lang="ru-RU" dirty="0">
                <a:latin typeface="Arial" charset="0"/>
              </a:rPr>
              <a:t>. работал трактористом. С 1971 г. по состоянию здоровья был переведен скотником совхоза «</a:t>
            </a:r>
            <a:r>
              <a:rPr lang="ru-RU" dirty="0" err="1">
                <a:latin typeface="Arial" charset="0"/>
              </a:rPr>
              <a:t>Панкрушихинский</a:t>
            </a:r>
            <a:r>
              <a:rPr lang="ru-RU" dirty="0">
                <a:latin typeface="Arial" charset="0"/>
              </a:rPr>
              <a:t>». </a:t>
            </a:r>
          </a:p>
          <a:p>
            <a:pPr algn="ctr"/>
            <a:r>
              <a:rPr lang="ru-RU" dirty="0">
                <a:latin typeface="Arial" charset="0"/>
              </a:rPr>
              <a:t>Награжден медалями «За освоение целинных  земель», юбилейными медалями «За Победу В ВОВ 1941-1945 </a:t>
            </a:r>
            <a:r>
              <a:rPr lang="ru-RU" dirty="0" err="1">
                <a:latin typeface="Arial" charset="0"/>
              </a:rPr>
              <a:t>г.г</a:t>
            </a:r>
            <a:r>
              <a:rPr lang="ru-RU" dirty="0">
                <a:latin typeface="Arial" charset="0"/>
              </a:rPr>
              <a:t>.». Имеет звание «Ветеран труда Алтайского края»</a:t>
            </a:r>
          </a:p>
        </p:txBody>
      </p:sp>
      <p:pic>
        <p:nvPicPr>
          <p:cNvPr id="36866" name="Picture 4" descr="DSCN7768"/>
          <p:cNvPicPr>
            <a:picLocks noChangeAspect="1" noChangeArrowheads="1"/>
          </p:cNvPicPr>
          <p:nvPr/>
        </p:nvPicPr>
        <p:blipFill>
          <a:blip r:embed="rId2" cstate="print"/>
          <a:srcRect/>
          <a:stretch>
            <a:fillRect/>
          </a:stretch>
        </p:blipFill>
        <p:spPr bwMode="auto">
          <a:xfrm>
            <a:off x="4787900" y="549275"/>
            <a:ext cx="4087813" cy="54530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F:\фото целина -презентация  2014\DSCN7650.jpg"/>
          <p:cNvPicPr>
            <a:picLocks noChangeAspect="1" noChangeArrowheads="1"/>
          </p:cNvPicPr>
          <p:nvPr/>
        </p:nvPicPr>
        <p:blipFill>
          <a:blip r:embed="rId2" cstate="print"/>
          <a:srcRect/>
          <a:stretch>
            <a:fillRect/>
          </a:stretch>
        </p:blipFill>
        <p:spPr bwMode="auto">
          <a:xfrm>
            <a:off x="4427538" y="333375"/>
            <a:ext cx="4576762" cy="6103938"/>
          </a:xfrm>
          <a:prstGeom prst="rect">
            <a:avLst/>
          </a:prstGeom>
          <a:ln>
            <a:noFill/>
          </a:ln>
          <a:effectLst>
            <a:outerShdw blurRad="292100" dist="139700" dir="2700000" algn="tl" rotWithShape="0">
              <a:srgbClr val="333333">
                <a:alpha val="65000"/>
              </a:srgbClr>
            </a:outerShdw>
          </a:effectLst>
        </p:spPr>
      </p:pic>
      <p:sp>
        <p:nvSpPr>
          <p:cNvPr id="37890" name="Text Box 3"/>
          <p:cNvSpPr txBox="1">
            <a:spLocks noChangeArrowheads="1"/>
          </p:cNvSpPr>
          <p:nvPr/>
        </p:nvSpPr>
        <p:spPr bwMode="auto">
          <a:xfrm>
            <a:off x="179388" y="188913"/>
            <a:ext cx="3816350" cy="3378200"/>
          </a:xfrm>
          <a:prstGeom prst="rect">
            <a:avLst/>
          </a:prstGeom>
          <a:noFill/>
          <a:ln w="9525">
            <a:noFill/>
            <a:miter lim="800000"/>
            <a:headEnd/>
            <a:tailEnd/>
          </a:ln>
        </p:spPr>
        <p:txBody>
          <a:bodyPr>
            <a:spAutoFit/>
          </a:bodyPr>
          <a:lstStyle/>
          <a:p>
            <a:pPr algn="ctr"/>
            <a:r>
              <a:rPr lang="ru-RU" sz="2400" b="1" dirty="0">
                <a:latin typeface="Arial" charset="0"/>
              </a:rPr>
              <a:t>Гуньков Иван Леонтьевич</a:t>
            </a:r>
            <a:r>
              <a:rPr lang="ru-RU" sz="2400" dirty="0">
                <a:latin typeface="Arial" charset="0"/>
              </a:rPr>
              <a:t> родился 5 мая 1935 г. В годы освоения целинных и залежных земель работал в </a:t>
            </a:r>
            <a:r>
              <a:rPr lang="ru-RU" sz="2400" dirty="0" err="1">
                <a:latin typeface="Arial" charset="0"/>
              </a:rPr>
              <a:t>Панкрушихинском</a:t>
            </a:r>
            <a:r>
              <a:rPr lang="ru-RU" sz="2400" dirty="0">
                <a:latin typeface="Arial" charset="0"/>
              </a:rPr>
              <a:t> районе плотником с 1956-1958 </a:t>
            </a:r>
            <a:r>
              <a:rPr lang="ru-RU" sz="2400" dirty="0" err="1">
                <a:latin typeface="Arial" charset="0"/>
              </a:rPr>
              <a:t>г.г</a:t>
            </a:r>
            <a:r>
              <a:rPr lang="ru-RU" sz="2400" dirty="0">
                <a:latin typeface="Arial" charset="0"/>
              </a:rPr>
              <a:t>.</a:t>
            </a:r>
          </a:p>
        </p:txBody>
      </p:sp>
      <p:pic>
        <p:nvPicPr>
          <p:cNvPr id="37891" name="Picture 4" descr="z_3d3ba510"/>
          <p:cNvPicPr>
            <a:picLocks noChangeAspect="1" noChangeArrowheads="1"/>
          </p:cNvPicPr>
          <p:nvPr/>
        </p:nvPicPr>
        <p:blipFill>
          <a:blip r:embed="rId3" cstate="print"/>
          <a:srcRect/>
          <a:stretch>
            <a:fillRect/>
          </a:stretch>
        </p:blipFill>
        <p:spPr bwMode="auto">
          <a:xfrm>
            <a:off x="250825" y="3644900"/>
            <a:ext cx="3960813" cy="28082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23.00.avi">
            <a:hlinkClick r:id="" action="ppaction://media"/>
          </p:cNvPr>
          <p:cNvPicPr>
            <a:picLocks noRot="1" noChangeAspect="1"/>
          </p:cNvPicPr>
          <p:nvPr>
            <a:videoFile r:link="rId1"/>
          </p:nvPr>
        </p:nvPicPr>
        <p:blipFill>
          <a:blip r:embed="rId3" cstate="print"/>
          <a:stretch>
            <a:fillRect/>
          </a:stretch>
        </p:blipFill>
        <p:spPr>
          <a:xfrm>
            <a:off x="251520" y="188640"/>
            <a:ext cx="8640960" cy="648072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F:\фото целина -презентация  2014\DSCN7635.jpg"/>
          <p:cNvPicPr>
            <a:picLocks noChangeAspect="1" noChangeArrowheads="1"/>
          </p:cNvPicPr>
          <p:nvPr/>
        </p:nvPicPr>
        <p:blipFill>
          <a:blip r:embed="rId2" cstate="print"/>
          <a:srcRect/>
          <a:stretch>
            <a:fillRect/>
          </a:stretch>
        </p:blipFill>
        <p:spPr bwMode="auto">
          <a:xfrm>
            <a:off x="4500563" y="476250"/>
            <a:ext cx="4465637" cy="5956300"/>
          </a:xfrm>
          <a:prstGeom prst="rect">
            <a:avLst/>
          </a:prstGeom>
          <a:ln>
            <a:noFill/>
          </a:ln>
          <a:effectLst>
            <a:outerShdw blurRad="292100" dist="139700" dir="2700000" algn="tl" rotWithShape="0">
              <a:srgbClr val="333333">
                <a:alpha val="65000"/>
              </a:srgbClr>
            </a:outerShdw>
          </a:effectLst>
        </p:spPr>
      </p:pic>
      <p:sp>
        <p:nvSpPr>
          <p:cNvPr id="38914" name="Text Box 3"/>
          <p:cNvSpPr txBox="1">
            <a:spLocks noChangeArrowheads="1"/>
          </p:cNvSpPr>
          <p:nvPr/>
        </p:nvSpPr>
        <p:spPr bwMode="auto">
          <a:xfrm>
            <a:off x="250825" y="188913"/>
            <a:ext cx="3960813" cy="4486275"/>
          </a:xfrm>
          <a:prstGeom prst="rect">
            <a:avLst/>
          </a:prstGeom>
          <a:noFill/>
          <a:ln w="9525">
            <a:noFill/>
            <a:miter lim="800000"/>
            <a:headEnd/>
            <a:tailEnd/>
          </a:ln>
        </p:spPr>
        <p:txBody>
          <a:bodyPr>
            <a:spAutoFit/>
          </a:bodyPr>
          <a:lstStyle/>
          <a:p>
            <a:pPr algn="ctr"/>
            <a:endParaRPr lang="ru-RU" dirty="0">
              <a:latin typeface="Arial" charset="0"/>
            </a:endParaRPr>
          </a:p>
          <a:p>
            <a:pPr algn="ctr"/>
            <a:r>
              <a:rPr lang="ru-RU" b="1" dirty="0">
                <a:latin typeface="Arial" charset="0"/>
              </a:rPr>
              <a:t>Зятьков Макар Васильевич </a:t>
            </a:r>
          </a:p>
          <a:p>
            <a:pPr algn="ctr"/>
            <a:r>
              <a:rPr lang="ru-RU" b="1" dirty="0">
                <a:latin typeface="Arial" charset="0"/>
              </a:rPr>
              <a:t>родился 1 мая 1930 г. </a:t>
            </a:r>
          </a:p>
          <a:p>
            <a:pPr algn="ctr"/>
            <a:r>
              <a:rPr lang="ru-RU" b="1" dirty="0">
                <a:latin typeface="Arial" charset="0"/>
              </a:rPr>
              <a:t>Приехал в наш район из Украины в 1945 г. , где работал комбайнером. Так же работал и в Казахстане.</a:t>
            </a:r>
          </a:p>
          <a:p>
            <a:pPr algn="ctr"/>
            <a:r>
              <a:rPr lang="ru-RU" b="1" dirty="0">
                <a:latin typeface="Arial" charset="0"/>
              </a:rPr>
              <a:t>Он вспоминал, какой большой урожай выдался в первую осень целины 1954 г., хлеба было столько, что его некуда было  ссыпать, и еще не хватало техники вывозить хлеб- было трудно, но весело, никто не жаловался, все работали добросовестно и много.</a:t>
            </a:r>
          </a:p>
        </p:txBody>
      </p:sp>
      <p:pic>
        <p:nvPicPr>
          <p:cNvPr id="38915" name="Picture 4" descr="27264_real"/>
          <p:cNvPicPr>
            <a:picLocks noChangeAspect="1" noChangeArrowheads="1"/>
          </p:cNvPicPr>
          <p:nvPr/>
        </p:nvPicPr>
        <p:blipFill>
          <a:blip r:embed="rId3" cstate="print"/>
          <a:srcRect/>
          <a:stretch>
            <a:fillRect/>
          </a:stretch>
        </p:blipFill>
        <p:spPr bwMode="auto">
          <a:xfrm>
            <a:off x="1403350" y="4686300"/>
            <a:ext cx="1516063" cy="2171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
          <p:cNvSpPr txBox="1">
            <a:spLocks noChangeArrowheads="1"/>
          </p:cNvSpPr>
          <p:nvPr/>
        </p:nvSpPr>
        <p:spPr bwMode="auto">
          <a:xfrm>
            <a:off x="250825" y="476250"/>
            <a:ext cx="3889375" cy="6134100"/>
          </a:xfrm>
          <a:prstGeom prst="rect">
            <a:avLst/>
          </a:prstGeom>
          <a:noFill/>
          <a:ln w="9525">
            <a:noFill/>
            <a:miter lim="800000"/>
            <a:headEnd/>
            <a:tailEnd/>
          </a:ln>
        </p:spPr>
        <p:txBody>
          <a:bodyPr>
            <a:spAutoFit/>
          </a:bodyPr>
          <a:lstStyle/>
          <a:p>
            <a:pPr algn="ctr"/>
            <a:r>
              <a:rPr lang="ru-RU" b="1">
                <a:latin typeface="Arial" charset="0"/>
              </a:rPr>
              <a:t>Колупаев Дмитрий Максимович</a:t>
            </a:r>
            <a:r>
              <a:rPr lang="ru-RU">
                <a:latin typeface="Arial" charset="0"/>
              </a:rPr>
              <a:t> родился 7 ноября 1928 г. в </a:t>
            </a:r>
          </a:p>
          <a:p>
            <a:pPr algn="ctr"/>
            <a:r>
              <a:rPr lang="ru-RU">
                <a:latin typeface="Arial" charset="0"/>
              </a:rPr>
              <a:t>п. Лебедиха. Жил в большой крестьянской семье, очень нравилось учиться в Лебедихинской начальной школе. Работал в колхозе на разных работах, пас скот, боронил, греб сено, вывозил с полей хлеб.   С 1942 г.  Вместе с подростками  и женщинами пахали на коровах и клячах (коней забрали  на войну), жили в бригадах, работали от темна до темна. Мы возили зерно на элеватор в Камень, из Славгорода возили горючее. Так и работал до 1948 г., а потом заболели ноги, передвигался на костылях, работал в конторе, потом учетчиком-заправщиком в бригаде, отработал 4 года. </a:t>
            </a:r>
          </a:p>
          <a:p>
            <a:pPr algn="ctr"/>
            <a:r>
              <a:rPr lang="ru-RU">
                <a:latin typeface="Arial" charset="0"/>
              </a:rPr>
              <a:t>В 1952 г. я женился.</a:t>
            </a:r>
          </a:p>
        </p:txBody>
      </p:sp>
      <p:pic>
        <p:nvPicPr>
          <p:cNvPr id="39938" name="Picture 2" descr="F:\фото - целина 2014\DSCN7548.JPG"/>
          <p:cNvPicPr>
            <a:picLocks noChangeAspect="1" noChangeArrowheads="1"/>
          </p:cNvPicPr>
          <p:nvPr/>
        </p:nvPicPr>
        <p:blipFill>
          <a:blip r:embed="rId2" cstate="print"/>
          <a:srcRect/>
          <a:stretch>
            <a:fillRect/>
          </a:stretch>
        </p:blipFill>
        <p:spPr bwMode="auto">
          <a:xfrm>
            <a:off x="4140200" y="198438"/>
            <a:ext cx="4845050" cy="6461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2"/>
          <p:cNvSpPr txBox="1">
            <a:spLocks noChangeArrowheads="1"/>
          </p:cNvSpPr>
          <p:nvPr/>
        </p:nvSpPr>
        <p:spPr bwMode="auto">
          <a:xfrm>
            <a:off x="250825" y="260350"/>
            <a:ext cx="3889375" cy="6492875"/>
          </a:xfrm>
          <a:prstGeom prst="rect">
            <a:avLst/>
          </a:prstGeom>
          <a:noFill/>
          <a:ln w="9525">
            <a:noFill/>
            <a:miter lim="800000"/>
            <a:headEnd/>
            <a:tailEnd/>
          </a:ln>
        </p:spPr>
        <p:txBody>
          <a:bodyPr>
            <a:spAutoFit/>
          </a:bodyPr>
          <a:lstStyle/>
          <a:p>
            <a:pPr algn="ctr"/>
            <a:r>
              <a:rPr lang="ru-RU" sz="2000">
                <a:latin typeface="Arial" charset="0"/>
              </a:rPr>
              <a:t>В 1953 г. поступил на курсы трактористов при Зятьковской МТС, работал на  тракторе СХТЗ (натик), потом на ДТ. В 1954 г. некоторые поля были заброшены. На тракторе я отработал 12 лет. </a:t>
            </a:r>
          </a:p>
          <a:p>
            <a:pPr algn="ctr"/>
            <a:r>
              <a:rPr lang="ru-RU" sz="2000">
                <a:latin typeface="Arial" charset="0"/>
              </a:rPr>
              <a:t>В 1946 г. награжден медалью «За доблестный труд в Великой Отечественной войне </a:t>
            </a:r>
          </a:p>
          <a:p>
            <a:pPr algn="ctr"/>
            <a:r>
              <a:rPr lang="ru-RU" sz="2000">
                <a:latin typeface="Arial" charset="0"/>
              </a:rPr>
              <a:t>1941-1945 г.г.». </a:t>
            </a:r>
          </a:p>
          <a:p>
            <a:pPr algn="ctr"/>
            <a:r>
              <a:rPr lang="ru-RU" sz="2000">
                <a:latin typeface="Arial" charset="0"/>
              </a:rPr>
              <a:t>В июне 1957 г.  Дмитрий Максимович награжден медалью «За освоение целинных  земель». Имеет юбилейные медали. </a:t>
            </a:r>
          </a:p>
          <a:p>
            <a:pPr algn="ctr"/>
            <a:r>
              <a:rPr lang="ru-RU" sz="2000">
                <a:latin typeface="Arial" charset="0"/>
              </a:rPr>
              <a:t>В 1987 г. награжден медалью «Ветеран труда», несколько раз избирался депутатом  Панкрушихинского Сельского совета.</a:t>
            </a:r>
          </a:p>
        </p:txBody>
      </p:sp>
      <p:pic>
        <p:nvPicPr>
          <p:cNvPr id="1026" name="Picture 2" descr="F:\DSC01163.JPG"/>
          <p:cNvPicPr>
            <a:picLocks noChangeAspect="1" noChangeArrowheads="1"/>
          </p:cNvPicPr>
          <p:nvPr/>
        </p:nvPicPr>
        <p:blipFill>
          <a:blip r:embed="rId2" cstate="print"/>
          <a:srcRect/>
          <a:stretch>
            <a:fillRect/>
          </a:stretch>
        </p:blipFill>
        <p:spPr bwMode="auto">
          <a:xfrm>
            <a:off x="4284663" y="333375"/>
            <a:ext cx="4576762" cy="3887788"/>
          </a:xfrm>
          <a:prstGeom prst="rect">
            <a:avLst/>
          </a:prstGeom>
          <a:ln>
            <a:noFill/>
          </a:ln>
          <a:effectLst>
            <a:outerShdw blurRad="292100" dist="139700" dir="2700000" algn="tl" rotWithShape="0">
              <a:srgbClr val="333333">
                <a:alpha val="65000"/>
              </a:srgbClr>
            </a:outerShdw>
          </a:effectLs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2"/>
          <p:cNvSpPr txBox="1">
            <a:spLocks noChangeArrowheads="1"/>
          </p:cNvSpPr>
          <p:nvPr/>
        </p:nvSpPr>
        <p:spPr bwMode="auto">
          <a:xfrm>
            <a:off x="107950" y="188913"/>
            <a:ext cx="4032250" cy="5859462"/>
          </a:xfrm>
          <a:prstGeom prst="rect">
            <a:avLst/>
          </a:prstGeom>
          <a:noFill/>
          <a:ln w="9525">
            <a:noFill/>
            <a:miter lim="800000"/>
            <a:headEnd/>
            <a:tailEnd/>
          </a:ln>
        </p:spPr>
        <p:txBody>
          <a:bodyPr>
            <a:spAutoFit/>
          </a:bodyPr>
          <a:lstStyle/>
          <a:p>
            <a:pPr algn="ctr"/>
            <a:r>
              <a:rPr lang="ru-RU" b="1">
                <a:latin typeface="Arial" charset="0"/>
              </a:rPr>
              <a:t>Карнаухов Петр Андреевич</a:t>
            </a:r>
            <a:r>
              <a:rPr lang="ru-RU">
                <a:latin typeface="Arial" charset="0"/>
              </a:rPr>
              <a:t> </a:t>
            </a:r>
            <a:r>
              <a:rPr lang="ru-RU" b="1">
                <a:latin typeface="Arial" charset="0"/>
              </a:rPr>
              <a:t>родился 12 июля 1933 г. в с.Романово Панкрушихинского района. Родители –колхозники. В 1952 г. призван в ряды Советской Армии, войска ПВО. </a:t>
            </a:r>
          </a:p>
          <a:p>
            <a:pPr algn="ctr"/>
            <a:r>
              <a:rPr lang="ru-RU" b="1">
                <a:latin typeface="Arial" charset="0"/>
              </a:rPr>
              <a:t>Вырос и воспитался на комсомоле.  В 1954 г. начинал трудовую деятельность  рабочим  до 1956 г.  В 1956 г. Петр Андреевич – инструктор по зоне Романовской МТС, в 1957 г. переведен секретарем комитета комсомола  совхоза им. Крупской.</a:t>
            </a:r>
          </a:p>
          <a:p>
            <a:pPr algn="ctr"/>
            <a:r>
              <a:rPr lang="ru-RU" b="1">
                <a:latin typeface="Arial" charset="0"/>
              </a:rPr>
              <a:t>В 1959 г. направлен на учебу в советско-партийную  школу при Омской КПСС. В 1975 г. избран 2 секретарем РК КПСС. </a:t>
            </a:r>
          </a:p>
          <a:p>
            <a:pPr algn="ctr"/>
            <a:r>
              <a:rPr lang="ru-RU" b="1">
                <a:latin typeface="Arial" charset="0"/>
              </a:rPr>
              <a:t>Проработал на  этой должности   </a:t>
            </a:r>
          </a:p>
          <a:p>
            <a:pPr algn="ctr"/>
            <a:r>
              <a:rPr lang="ru-RU" b="1">
                <a:latin typeface="Arial" charset="0"/>
              </a:rPr>
              <a:t>бессменно 20 лет. </a:t>
            </a:r>
          </a:p>
        </p:txBody>
      </p:sp>
      <p:pic>
        <p:nvPicPr>
          <p:cNvPr id="22530" name="Picture 3" descr="DSCN7572"/>
          <p:cNvPicPr>
            <a:picLocks noChangeAspect="1" noChangeArrowheads="1"/>
          </p:cNvPicPr>
          <p:nvPr/>
        </p:nvPicPr>
        <p:blipFill>
          <a:blip r:embed="rId2" cstate="print"/>
          <a:srcRect/>
          <a:stretch>
            <a:fillRect/>
          </a:stretch>
        </p:blipFill>
        <p:spPr bwMode="auto">
          <a:xfrm>
            <a:off x="4537075" y="260350"/>
            <a:ext cx="4452938" cy="593883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DSCN7520"/>
          <p:cNvPicPr>
            <a:picLocks noChangeAspect="1" noChangeArrowheads="1"/>
          </p:cNvPicPr>
          <p:nvPr/>
        </p:nvPicPr>
        <p:blipFill>
          <a:blip r:embed="rId2" cstate="print"/>
          <a:srcRect/>
          <a:stretch>
            <a:fillRect/>
          </a:stretch>
        </p:blipFill>
        <p:spPr bwMode="auto">
          <a:xfrm>
            <a:off x="4284663" y="411163"/>
            <a:ext cx="4826000" cy="3619500"/>
          </a:xfrm>
          <a:prstGeom prst="rect">
            <a:avLst/>
          </a:prstGeom>
          <a:ln>
            <a:noFill/>
          </a:ln>
          <a:effectLst>
            <a:outerShdw blurRad="292100" dist="139700" dir="2700000" algn="tl" rotWithShape="0">
              <a:srgbClr val="333333">
                <a:alpha val="65000"/>
              </a:srgbClr>
            </a:outerShdw>
          </a:effectLst>
        </p:spPr>
      </p:pic>
      <p:sp>
        <p:nvSpPr>
          <p:cNvPr id="16386" name="Text Box 3"/>
          <p:cNvSpPr txBox="1">
            <a:spLocks noChangeArrowheads="1"/>
          </p:cNvSpPr>
          <p:nvPr/>
        </p:nvSpPr>
        <p:spPr bwMode="auto">
          <a:xfrm>
            <a:off x="0" y="188913"/>
            <a:ext cx="4284663" cy="8605837"/>
          </a:xfrm>
          <a:prstGeom prst="rect">
            <a:avLst/>
          </a:prstGeom>
          <a:noFill/>
          <a:ln w="9525">
            <a:noFill/>
            <a:miter lim="800000"/>
            <a:headEnd/>
            <a:tailEnd/>
          </a:ln>
        </p:spPr>
        <p:txBody>
          <a:bodyPr>
            <a:spAutoFit/>
          </a:bodyPr>
          <a:lstStyle/>
          <a:p>
            <a:pPr algn="ctr"/>
            <a:r>
              <a:rPr lang="ru-RU" b="1">
                <a:latin typeface="Arial" charset="0"/>
              </a:rPr>
              <a:t>Потапова Антонина Тимофеевна</a:t>
            </a:r>
            <a:r>
              <a:rPr lang="ru-RU">
                <a:latin typeface="Arial" charset="0"/>
              </a:rPr>
              <a:t> </a:t>
            </a:r>
          </a:p>
          <a:p>
            <a:pPr algn="ctr"/>
            <a:r>
              <a:rPr lang="ru-RU" b="1">
                <a:latin typeface="Arial" charset="0"/>
              </a:rPr>
              <a:t>родилась 11 сентября 1931 г., </a:t>
            </a:r>
          </a:p>
          <a:p>
            <a:pPr algn="ctr"/>
            <a:r>
              <a:rPr lang="ru-RU" b="1">
                <a:latin typeface="Arial" charset="0"/>
              </a:rPr>
              <a:t>на Алтай прибыла в 1953 г. из Воронежской области. Годы освоения целины помню хорошо, в первый целинный год работала с ребятами на уборке урожая, разгружали машины </a:t>
            </a:r>
          </a:p>
          <a:p>
            <a:pPr algn="ctr"/>
            <a:r>
              <a:rPr lang="ru-RU" b="1">
                <a:latin typeface="Arial" charset="0"/>
              </a:rPr>
              <a:t>из-под комбайнов, грузили зерно  для отправки на Каменский элеватор. Надо было видеть как работали мои ученики. В этот период началось строительство  железной дороги </a:t>
            </a:r>
          </a:p>
          <a:p>
            <a:pPr algn="ctr"/>
            <a:r>
              <a:rPr lang="ru-RU" b="1">
                <a:latin typeface="Arial" charset="0"/>
              </a:rPr>
              <a:t>Камень-на-Оби – Карасук. </a:t>
            </a:r>
          </a:p>
          <a:p>
            <a:pPr algn="ctr"/>
            <a:r>
              <a:rPr lang="ru-RU" b="1">
                <a:latin typeface="Arial" charset="0"/>
              </a:rPr>
              <a:t>По просьбе строителей в 1956 г. была организована бригада из старшеклассников. Работала в Панкрушихинской средней школе, награждена многочисленными Почетными грамотами, Благодарностями, медалями за добросовестный труд.</a:t>
            </a:r>
          </a:p>
          <a:p>
            <a:pPr algn="ctr"/>
            <a:endParaRPr lang="ru-RU" b="1">
              <a:latin typeface="Arial" charset="0"/>
            </a:endParaRPr>
          </a:p>
          <a:p>
            <a:pPr algn="ctr"/>
            <a:endParaRPr lang="ru-RU" b="1">
              <a:latin typeface="Arial" charset="0"/>
            </a:endParaRPr>
          </a:p>
          <a:p>
            <a:endParaRPr lang="ru-RU" b="1">
              <a:latin typeface="Arial" charset="0"/>
            </a:endParaRPr>
          </a:p>
          <a:p>
            <a:endParaRPr lang="ru-RU" b="1">
              <a:solidFill>
                <a:schemeClr val="accent1"/>
              </a:solidFill>
              <a:latin typeface="Arial" charset="0"/>
            </a:endParaRPr>
          </a:p>
          <a:p>
            <a:endParaRPr lang="ru-RU">
              <a:latin typeface="Arial" charset="0"/>
            </a:endParaRPr>
          </a:p>
          <a:p>
            <a:endParaRPr lang="ru-RU">
              <a:latin typeface="Arial" charset="0"/>
            </a:endParaRPr>
          </a:p>
          <a:p>
            <a:endParaRPr lang="ru-RU">
              <a:latin typeface="Arial" charset="0"/>
            </a:endParaRPr>
          </a:p>
          <a:p>
            <a:endParaRPr lang="ru-RU">
              <a:latin typeface="Arial" charset="0"/>
            </a:endParaRPr>
          </a:p>
        </p:txBody>
      </p:sp>
      <p:pic>
        <p:nvPicPr>
          <p:cNvPr id="2" name="Picture 2" descr="DSCN7520"/>
          <p:cNvPicPr>
            <a:picLocks noChangeAspect="1" noChangeArrowheads="1"/>
          </p:cNvPicPr>
          <p:nvPr/>
        </p:nvPicPr>
        <p:blipFill>
          <a:blip r:embed="rId2" cstate="print"/>
          <a:srcRect/>
          <a:stretch>
            <a:fillRect/>
          </a:stretch>
        </p:blipFill>
        <p:spPr bwMode="auto">
          <a:xfrm>
            <a:off x="4318000" y="404813"/>
            <a:ext cx="4826000" cy="36195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2"/>
          <p:cNvSpPr txBox="1">
            <a:spLocks noChangeArrowheads="1"/>
          </p:cNvSpPr>
          <p:nvPr/>
        </p:nvSpPr>
        <p:spPr bwMode="auto">
          <a:xfrm>
            <a:off x="179388" y="260350"/>
            <a:ext cx="4392612" cy="5859463"/>
          </a:xfrm>
          <a:prstGeom prst="rect">
            <a:avLst/>
          </a:prstGeom>
          <a:noFill/>
          <a:ln w="9525">
            <a:noFill/>
            <a:miter lim="800000"/>
            <a:headEnd/>
            <a:tailEnd/>
          </a:ln>
        </p:spPr>
        <p:txBody>
          <a:bodyPr>
            <a:spAutoFit/>
          </a:bodyPr>
          <a:lstStyle/>
          <a:p>
            <a:pPr algn="ctr"/>
            <a:r>
              <a:rPr lang="ru-RU" b="1">
                <a:latin typeface="Arial" charset="0"/>
              </a:rPr>
              <a:t>Покорский Григорий Федорович</a:t>
            </a:r>
            <a:r>
              <a:rPr lang="ru-RU">
                <a:latin typeface="Arial" charset="0"/>
              </a:rPr>
              <a:t> родился 5 декабря 1925 г. в с.Паклино Баевского района Алтайского края, там и учился до 1941 г.  </a:t>
            </a:r>
          </a:p>
          <a:p>
            <a:pPr algn="ctr"/>
            <a:r>
              <a:rPr lang="ru-RU">
                <a:latin typeface="Arial" charset="0"/>
              </a:rPr>
              <a:t>Когда началась война, отца взяли в армию, нас с мамой осталось пятеро. И самый старший был я. </a:t>
            </a:r>
          </a:p>
          <a:p>
            <a:pPr algn="ctr"/>
            <a:r>
              <a:rPr lang="ru-RU">
                <a:latin typeface="Arial" charset="0"/>
              </a:rPr>
              <a:t>В январе 1943 г. меня призвали в армию. После войны служил в Китае, </a:t>
            </a:r>
          </a:p>
          <a:p>
            <a:pPr algn="ctr"/>
            <a:r>
              <a:rPr lang="ru-RU">
                <a:latin typeface="Arial" charset="0"/>
              </a:rPr>
              <a:t>с 1948 – 1951 г.г. служил в Приморском крае. После службы вернулся домой, устроился на Баевскую мельницу, но  в 1952 г. направили учиться в Искитимскую школу ФЗУ мукомолом. </a:t>
            </a:r>
          </a:p>
          <a:p>
            <a:pPr algn="ctr"/>
            <a:r>
              <a:rPr lang="ru-RU">
                <a:latin typeface="Arial" charset="0"/>
              </a:rPr>
              <a:t>После окончания прибыл на Панкрушихинскую мельницу крупчатником, </a:t>
            </a:r>
          </a:p>
          <a:p>
            <a:pPr algn="ctr"/>
            <a:r>
              <a:rPr lang="ru-RU">
                <a:latin typeface="Arial" charset="0"/>
              </a:rPr>
              <a:t>где проработал с 1953 – 1987 г.г. Награжден медалью «Ветеран труда», «За освоение целинных  земель».</a:t>
            </a:r>
          </a:p>
        </p:txBody>
      </p:sp>
      <p:pic>
        <p:nvPicPr>
          <p:cNvPr id="25602" name="Picture 3" descr="DSCN7526"/>
          <p:cNvPicPr>
            <a:picLocks noChangeAspect="1" noChangeArrowheads="1"/>
          </p:cNvPicPr>
          <p:nvPr/>
        </p:nvPicPr>
        <p:blipFill>
          <a:blip r:embed="rId2" cstate="print"/>
          <a:srcRect/>
          <a:stretch>
            <a:fillRect/>
          </a:stretch>
        </p:blipFill>
        <p:spPr bwMode="auto">
          <a:xfrm>
            <a:off x="4811713" y="412750"/>
            <a:ext cx="4197350" cy="559593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4" descr="DSCN7766"/>
          <p:cNvPicPr>
            <a:picLocks noChangeAspect="1" noChangeArrowheads="1"/>
          </p:cNvPicPr>
          <p:nvPr/>
        </p:nvPicPr>
        <p:blipFill>
          <a:blip r:embed="rId2" cstate="print"/>
          <a:srcRect/>
          <a:stretch>
            <a:fillRect/>
          </a:stretch>
        </p:blipFill>
        <p:spPr bwMode="auto">
          <a:xfrm>
            <a:off x="755650" y="908050"/>
            <a:ext cx="7559675" cy="5670550"/>
          </a:xfrm>
          <a:prstGeom prst="rect">
            <a:avLst/>
          </a:prstGeom>
          <a:noFill/>
          <a:ln w="9525">
            <a:noFill/>
            <a:miter lim="800000"/>
            <a:headEnd/>
            <a:tailEnd/>
          </a:ln>
        </p:spPr>
      </p:pic>
      <p:sp>
        <p:nvSpPr>
          <p:cNvPr id="44034" name="Text Box 12"/>
          <p:cNvSpPr txBox="1">
            <a:spLocks noChangeArrowheads="1"/>
          </p:cNvSpPr>
          <p:nvPr/>
        </p:nvSpPr>
        <p:spPr bwMode="auto">
          <a:xfrm>
            <a:off x="900113" y="404813"/>
            <a:ext cx="8075612" cy="366712"/>
          </a:xfrm>
          <a:prstGeom prst="rect">
            <a:avLst/>
          </a:prstGeom>
          <a:noFill/>
          <a:ln w="9525">
            <a:noFill/>
            <a:miter lim="800000"/>
            <a:headEnd/>
            <a:tailEnd/>
          </a:ln>
        </p:spPr>
        <p:txBody>
          <a:bodyPr wrap="none">
            <a:spAutoFit/>
          </a:bodyPr>
          <a:lstStyle/>
          <a:p>
            <a:r>
              <a:rPr lang="ru-RU">
                <a:latin typeface="Arial" charset="0"/>
              </a:rPr>
              <a:t>Покорский  Григорий Федорович, 9 мая  2010 г.  В Панкрушихинском СДК.</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4" descr="DSCN7227"/>
          <p:cNvPicPr>
            <a:picLocks noChangeAspect="1" noChangeArrowheads="1"/>
          </p:cNvPicPr>
          <p:nvPr/>
        </p:nvPicPr>
        <p:blipFill>
          <a:blip r:embed="rId2" cstate="print"/>
          <a:srcRect/>
          <a:stretch>
            <a:fillRect/>
          </a:stretch>
        </p:blipFill>
        <p:spPr bwMode="auto">
          <a:xfrm>
            <a:off x="179388" y="190500"/>
            <a:ext cx="8713787" cy="64785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F:\фото целина -презентация  2014\DSCN7640.jpg"/>
          <p:cNvPicPr>
            <a:picLocks noChangeAspect="1" noChangeArrowheads="1"/>
          </p:cNvPicPr>
          <p:nvPr/>
        </p:nvPicPr>
        <p:blipFill>
          <a:blip r:embed="rId2" cstate="print"/>
          <a:srcRect/>
          <a:stretch>
            <a:fillRect/>
          </a:stretch>
        </p:blipFill>
        <p:spPr bwMode="auto">
          <a:xfrm>
            <a:off x="4427538" y="333375"/>
            <a:ext cx="4564062" cy="6088063"/>
          </a:xfrm>
          <a:prstGeom prst="rect">
            <a:avLst/>
          </a:prstGeom>
          <a:ln>
            <a:noFill/>
          </a:ln>
          <a:effectLst>
            <a:outerShdw blurRad="292100" dist="139700" dir="2700000" algn="tl" rotWithShape="0">
              <a:srgbClr val="333333">
                <a:alpha val="65000"/>
              </a:srgbClr>
            </a:outerShdw>
          </a:effectLst>
        </p:spPr>
      </p:pic>
      <p:sp>
        <p:nvSpPr>
          <p:cNvPr id="46082" name="Text Box 3"/>
          <p:cNvSpPr txBox="1">
            <a:spLocks noChangeArrowheads="1"/>
          </p:cNvSpPr>
          <p:nvPr/>
        </p:nvSpPr>
        <p:spPr bwMode="auto">
          <a:xfrm>
            <a:off x="0" y="188913"/>
            <a:ext cx="4284663" cy="6434137"/>
          </a:xfrm>
          <a:prstGeom prst="rect">
            <a:avLst/>
          </a:prstGeom>
          <a:noFill/>
          <a:ln w="9525">
            <a:noFill/>
            <a:miter lim="800000"/>
            <a:headEnd/>
            <a:tailEnd/>
          </a:ln>
        </p:spPr>
        <p:txBody>
          <a:bodyPr>
            <a:spAutoFit/>
          </a:bodyPr>
          <a:lstStyle/>
          <a:p>
            <a:pPr algn="ctr"/>
            <a:r>
              <a:rPr lang="ru-RU" b="1" dirty="0" err="1">
                <a:latin typeface="Arial" charset="0"/>
              </a:rPr>
              <a:t>Галузина</a:t>
            </a:r>
            <a:r>
              <a:rPr lang="ru-RU" b="1" dirty="0">
                <a:latin typeface="Arial" charset="0"/>
              </a:rPr>
              <a:t> Зоя Федотовна</a:t>
            </a:r>
            <a:r>
              <a:rPr lang="ru-RU" dirty="0">
                <a:latin typeface="Arial" charset="0"/>
              </a:rPr>
              <a:t> </a:t>
            </a:r>
          </a:p>
          <a:p>
            <a:pPr algn="ctr"/>
            <a:r>
              <a:rPr lang="ru-RU" sz="1900" dirty="0">
                <a:latin typeface="Arial" charset="0"/>
              </a:rPr>
              <a:t>родилась 20 января 1934 г. </a:t>
            </a:r>
          </a:p>
          <a:p>
            <a:pPr algn="ctr"/>
            <a:r>
              <a:rPr lang="ru-RU" sz="1900" dirty="0">
                <a:latin typeface="Arial" charset="0"/>
              </a:rPr>
              <a:t>Работала в колхозе Чапаева </a:t>
            </a:r>
            <a:r>
              <a:rPr lang="ru-RU" sz="1900" dirty="0" err="1">
                <a:latin typeface="Arial" charset="0"/>
              </a:rPr>
              <a:t>с.Кривое</a:t>
            </a:r>
            <a:r>
              <a:rPr lang="ru-RU" sz="1900" dirty="0">
                <a:latin typeface="Arial" charset="0"/>
              </a:rPr>
              <a:t> </a:t>
            </a:r>
            <a:r>
              <a:rPr lang="ru-RU" sz="1900" dirty="0" err="1">
                <a:latin typeface="Arial" charset="0"/>
              </a:rPr>
              <a:t>Панкрушихинского</a:t>
            </a:r>
            <a:r>
              <a:rPr lang="ru-RU" sz="1900" dirty="0">
                <a:latin typeface="Arial" charset="0"/>
              </a:rPr>
              <a:t> района 8 лет разнорабочей. </a:t>
            </a:r>
          </a:p>
          <a:p>
            <a:pPr algn="ctr"/>
            <a:r>
              <a:rPr lang="ru-RU" sz="1900" dirty="0">
                <a:latin typeface="Arial" charset="0"/>
              </a:rPr>
              <a:t>С 1953 – 1955 </a:t>
            </a:r>
            <a:r>
              <a:rPr lang="ru-RU" sz="1900" dirty="0" err="1">
                <a:latin typeface="Arial" charset="0"/>
              </a:rPr>
              <a:t>г.г</a:t>
            </a:r>
            <a:r>
              <a:rPr lang="ru-RU" sz="1900" dirty="0">
                <a:latin typeface="Arial" charset="0"/>
              </a:rPr>
              <a:t>. работала прицепщицей в колхозе. </a:t>
            </a:r>
          </a:p>
          <a:p>
            <a:pPr algn="ctr"/>
            <a:r>
              <a:rPr lang="ru-RU" sz="1900" dirty="0">
                <a:latin typeface="Arial" charset="0"/>
              </a:rPr>
              <a:t>Трудно было работать, тяжело, летом босиком, а зимой чулки были сшиты из байкового одеяла, а на  них – калоши.  А ноги замерзали, грели в бункерах с пшеницей.  В 1957 г. вышла замуж, через 5 лет умер муж, осталась с двумя детьми, </a:t>
            </a:r>
          </a:p>
          <a:p>
            <a:pPr algn="ctr"/>
            <a:r>
              <a:rPr lang="ru-RU" sz="1900" dirty="0">
                <a:latin typeface="Arial" charset="0"/>
              </a:rPr>
              <a:t>было очень тяжело. </a:t>
            </a:r>
          </a:p>
          <a:p>
            <a:pPr algn="ctr"/>
            <a:r>
              <a:rPr lang="ru-RU" sz="1900" dirty="0">
                <a:latin typeface="Arial" charset="0"/>
              </a:rPr>
              <a:t>От безвыходного положения переехала в дом матери в </a:t>
            </a:r>
            <a:r>
              <a:rPr lang="ru-RU" sz="1900" dirty="0" err="1">
                <a:latin typeface="Arial" charset="0"/>
              </a:rPr>
              <a:t>с.Кривое</a:t>
            </a:r>
            <a:r>
              <a:rPr lang="ru-RU" sz="1900" dirty="0">
                <a:latin typeface="Arial" charset="0"/>
              </a:rPr>
              <a:t>. Потом устроилась в местный ФАП санитаркой, где отработала 24 года. В 55 лет вышла на заслуженный отдых. </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p:cNvSpPr>
          <p:nvPr>
            <p:ph type="title" idx="4294967295"/>
          </p:nvPr>
        </p:nvSpPr>
        <p:spPr>
          <a:xfrm>
            <a:off x="395288" y="188913"/>
            <a:ext cx="4537075" cy="6264275"/>
          </a:xfrm>
        </p:spPr>
        <p:txBody>
          <a:bodyPr/>
          <a:lstStyle/>
          <a:p>
            <a:pPr eaLnBrk="1" hangingPunct="1">
              <a:defRPr/>
            </a:pPr>
            <a:r>
              <a:rPr lang="ru-RU" sz="1900" b="1" dirty="0">
                <a:latin typeface="Arial" charset="0"/>
              </a:rPr>
              <a:t/>
            </a:r>
            <a:br>
              <a:rPr lang="ru-RU" sz="1900" b="1" dirty="0">
                <a:latin typeface="Arial" charset="0"/>
              </a:rPr>
            </a:br>
            <a:r>
              <a:rPr lang="ru-RU" sz="1900" b="1" dirty="0">
                <a:latin typeface="Arial" charset="0"/>
              </a:rPr>
              <a:t/>
            </a:r>
            <a:br>
              <a:rPr lang="ru-RU" sz="1900" b="1" dirty="0">
                <a:latin typeface="Arial" charset="0"/>
              </a:rPr>
            </a:br>
            <a:r>
              <a:rPr lang="ru-RU" sz="1700" b="1" dirty="0">
                <a:latin typeface="Arial" charset="0"/>
              </a:rPr>
              <a:t>Зайцева Матрена </a:t>
            </a:r>
            <a:r>
              <a:rPr lang="ru-RU" sz="1700" b="1" dirty="0" err="1">
                <a:latin typeface="Arial" charset="0"/>
              </a:rPr>
              <a:t>Вавиловна</a:t>
            </a:r>
            <a:r>
              <a:rPr lang="ru-RU" sz="1700" b="1" dirty="0">
                <a:latin typeface="Arial" charset="0"/>
              </a:rPr>
              <a:t> </a:t>
            </a:r>
            <a:r>
              <a:rPr lang="ru-RU" sz="1700" dirty="0">
                <a:latin typeface="Arial" charset="0"/>
              </a:rPr>
              <a:t>родилась  </a:t>
            </a:r>
            <a:r>
              <a:rPr lang="ru-RU" sz="1800" b="1" dirty="0">
                <a:latin typeface="Arial" charset="0"/>
              </a:rPr>
              <a:t>в </a:t>
            </a:r>
            <a:r>
              <a:rPr lang="ru-RU" sz="1800" b="1" dirty="0" err="1">
                <a:latin typeface="Arial" charset="0"/>
              </a:rPr>
              <a:t>п.Бирючий</a:t>
            </a:r>
            <a:r>
              <a:rPr lang="ru-RU" sz="1800" b="1" dirty="0">
                <a:latin typeface="Arial" charset="0"/>
              </a:rPr>
              <a:t> </a:t>
            </a:r>
            <a:r>
              <a:rPr lang="ru-RU" sz="1800" b="1" dirty="0" err="1">
                <a:latin typeface="Arial" charset="0"/>
              </a:rPr>
              <a:t>Панкрушихинского</a:t>
            </a:r>
            <a:r>
              <a:rPr lang="ru-RU" sz="1800" b="1" dirty="0">
                <a:latin typeface="Arial" charset="0"/>
              </a:rPr>
              <a:t> района, окончила 4 класса. Начала работать в 17 лет, в 1941 г. на  комбайне – сеяли, веяли, молотили. Ребят забрали на фронт, а девчата  сами ремонтировали трактора и комбайны. В 1950 г. переехала в Панкрушиху, работала в колхозе, потом совхозе «</a:t>
            </a:r>
            <a:r>
              <a:rPr lang="ru-RU" sz="1800" b="1" dirty="0" err="1">
                <a:latin typeface="Arial" charset="0"/>
              </a:rPr>
              <a:t>Панкрушихинский</a:t>
            </a:r>
            <a:r>
              <a:rPr lang="ru-RU" sz="1800" b="1" dirty="0">
                <a:latin typeface="Arial" charset="0"/>
              </a:rPr>
              <a:t>» на разных работах. Разрабатывали и корчевали территорию для посадки сада, работала в саду. Также работала на кирпичном заводе, прачкой в совхозе. Вышла на пенсию в 1982 г. Присвоено звание «Ветеран труда». Награждена медалью «Ветеран труда», «За доблестный труд в ВОВ 1941-1945 </a:t>
            </a:r>
            <a:r>
              <a:rPr lang="ru-RU" sz="1800" b="1" dirty="0" err="1">
                <a:latin typeface="Arial" charset="0"/>
              </a:rPr>
              <a:t>г.г</a:t>
            </a:r>
            <a:r>
              <a:rPr lang="ru-RU" sz="1800" b="1" dirty="0">
                <a:latin typeface="Arial" charset="0"/>
              </a:rPr>
              <a:t>.», юбилейными медалями  за Победу в Великой Отечественной войне 1941-1945 </a:t>
            </a:r>
            <a:r>
              <a:rPr lang="ru-RU" sz="1800" b="1" dirty="0" err="1">
                <a:latin typeface="Arial" charset="0"/>
              </a:rPr>
              <a:t>г.г</a:t>
            </a:r>
            <a:r>
              <a:rPr lang="ru-RU" sz="1800" b="1" dirty="0">
                <a:latin typeface="Arial" charset="0"/>
              </a:rPr>
              <a:t>.. Имеет удостоверение «Ветеран Великой Отечественной войны </a:t>
            </a:r>
            <a:br>
              <a:rPr lang="ru-RU" sz="1800" b="1" dirty="0">
                <a:latin typeface="Arial" charset="0"/>
              </a:rPr>
            </a:br>
            <a:r>
              <a:rPr lang="ru-RU" sz="1800" b="1" dirty="0">
                <a:latin typeface="Arial" charset="0"/>
              </a:rPr>
              <a:t>1941-1945 </a:t>
            </a:r>
            <a:r>
              <a:rPr lang="ru-RU" sz="1800" b="1" dirty="0" err="1">
                <a:latin typeface="Arial" charset="0"/>
              </a:rPr>
              <a:t>г.г</a:t>
            </a:r>
            <a:r>
              <a:rPr lang="ru-RU" sz="1800" b="1" dirty="0">
                <a:latin typeface="Arial" charset="0"/>
              </a:rPr>
              <a:t>.».</a:t>
            </a:r>
            <a:br>
              <a:rPr lang="ru-RU" sz="1800" b="1" dirty="0">
                <a:latin typeface="Arial" charset="0"/>
              </a:rPr>
            </a:br>
            <a:endParaRPr lang="ru-RU" sz="1800" b="1" dirty="0">
              <a:latin typeface="Arial" charset="0"/>
            </a:endParaRPr>
          </a:p>
        </p:txBody>
      </p:sp>
      <p:pic>
        <p:nvPicPr>
          <p:cNvPr id="47106" name="Picture 3" descr="DSCN7786"/>
          <p:cNvPicPr>
            <a:picLocks noChangeAspect="1" noChangeArrowheads="1"/>
          </p:cNvPicPr>
          <p:nvPr/>
        </p:nvPicPr>
        <p:blipFill>
          <a:blip r:embed="rId2" cstate="print"/>
          <a:srcRect/>
          <a:stretch>
            <a:fillRect/>
          </a:stretch>
        </p:blipFill>
        <p:spPr bwMode="auto">
          <a:xfrm>
            <a:off x="4859338" y="549275"/>
            <a:ext cx="4143375" cy="5524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F:\фото целина -презентация  2014\DSCN7706.jpg"/>
          <p:cNvPicPr>
            <a:picLocks noChangeAspect="1" noChangeArrowheads="1"/>
          </p:cNvPicPr>
          <p:nvPr/>
        </p:nvPicPr>
        <p:blipFill>
          <a:blip r:embed="rId2" cstate="print"/>
          <a:srcRect/>
          <a:stretch>
            <a:fillRect/>
          </a:stretch>
        </p:blipFill>
        <p:spPr bwMode="auto">
          <a:xfrm>
            <a:off x="4932363" y="857250"/>
            <a:ext cx="4051300" cy="5405438"/>
          </a:xfrm>
          <a:prstGeom prst="rect">
            <a:avLst/>
          </a:prstGeom>
          <a:ln>
            <a:noFill/>
          </a:ln>
          <a:effectLst>
            <a:outerShdw blurRad="292100" dist="139700" dir="2700000" algn="tl" rotWithShape="0">
              <a:srgbClr val="333333">
                <a:alpha val="65000"/>
              </a:srgbClr>
            </a:outerShdw>
          </a:effectLst>
        </p:spPr>
      </p:pic>
      <p:sp>
        <p:nvSpPr>
          <p:cNvPr id="48130" name="Text Box 3"/>
          <p:cNvSpPr txBox="1">
            <a:spLocks noChangeArrowheads="1"/>
          </p:cNvSpPr>
          <p:nvPr/>
        </p:nvSpPr>
        <p:spPr bwMode="auto">
          <a:xfrm>
            <a:off x="179388" y="188913"/>
            <a:ext cx="4537075" cy="2530475"/>
          </a:xfrm>
          <a:prstGeom prst="rect">
            <a:avLst/>
          </a:prstGeom>
          <a:noFill/>
          <a:ln w="9525">
            <a:noFill/>
            <a:miter lim="800000"/>
            <a:headEnd/>
            <a:tailEnd/>
          </a:ln>
        </p:spPr>
        <p:txBody>
          <a:bodyPr>
            <a:spAutoFit/>
          </a:bodyPr>
          <a:lstStyle/>
          <a:p>
            <a:pPr algn="ctr"/>
            <a:r>
              <a:rPr lang="ru-RU" sz="2000" b="1" dirty="0">
                <a:latin typeface="Arial" charset="0"/>
              </a:rPr>
              <a:t>Васина Лидия Федоровна</a:t>
            </a:r>
            <a:r>
              <a:rPr lang="ru-RU" sz="2000" dirty="0">
                <a:latin typeface="Arial" charset="0"/>
              </a:rPr>
              <a:t> родилась 1 ноября 1937 г., в годы целины работала трактористкой. Всю  жизнь трудилась добросовестно, ответственно. Имеет медаль «За освоение целинных земель», звание «Ветеран труда».</a:t>
            </a:r>
          </a:p>
        </p:txBody>
      </p:sp>
      <p:pic>
        <p:nvPicPr>
          <p:cNvPr id="48131" name="Picture 4" descr="b9459a03cca0"/>
          <p:cNvPicPr>
            <a:picLocks noChangeAspect="1" noChangeArrowheads="1"/>
          </p:cNvPicPr>
          <p:nvPr/>
        </p:nvPicPr>
        <p:blipFill>
          <a:blip r:embed="rId3" cstate="print"/>
          <a:srcRect/>
          <a:stretch>
            <a:fillRect/>
          </a:stretch>
        </p:blipFill>
        <p:spPr bwMode="auto">
          <a:xfrm>
            <a:off x="250825" y="2924175"/>
            <a:ext cx="4440238" cy="3343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795" name="Picture 3" descr="DSCN7642"/>
          <p:cNvPicPr>
            <a:picLocks noChangeAspect="1" noChangeArrowheads="1"/>
          </p:cNvPicPr>
          <p:nvPr/>
        </p:nvPicPr>
        <p:blipFill>
          <a:blip r:embed="rId2" cstate="print"/>
          <a:srcRect/>
          <a:stretch>
            <a:fillRect/>
          </a:stretch>
        </p:blipFill>
        <p:spPr bwMode="auto">
          <a:xfrm>
            <a:off x="4646613" y="260350"/>
            <a:ext cx="4319587" cy="5761038"/>
          </a:xfrm>
          <a:prstGeom prst="rect">
            <a:avLst/>
          </a:prstGeom>
          <a:ln>
            <a:noFill/>
          </a:ln>
          <a:effectLst>
            <a:outerShdw blurRad="292100" dist="139700" dir="2700000" algn="tl" rotWithShape="0">
              <a:srgbClr val="333333">
                <a:alpha val="65000"/>
              </a:srgbClr>
            </a:outerShdw>
          </a:effectLst>
        </p:spPr>
      </p:pic>
      <p:sp>
        <p:nvSpPr>
          <p:cNvPr id="49154" name="Text Box 4"/>
          <p:cNvSpPr txBox="1">
            <a:spLocks noChangeArrowheads="1"/>
          </p:cNvSpPr>
          <p:nvPr/>
        </p:nvSpPr>
        <p:spPr bwMode="auto">
          <a:xfrm>
            <a:off x="0" y="188913"/>
            <a:ext cx="4572000" cy="6408737"/>
          </a:xfrm>
          <a:prstGeom prst="rect">
            <a:avLst/>
          </a:prstGeom>
          <a:noFill/>
          <a:ln w="9525">
            <a:noFill/>
            <a:miter lim="800000"/>
            <a:headEnd/>
            <a:tailEnd/>
          </a:ln>
        </p:spPr>
        <p:txBody>
          <a:bodyPr>
            <a:spAutoFit/>
          </a:bodyPr>
          <a:lstStyle/>
          <a:p>
            <a:pPr algn="ctr"/>
            <a:r>
              <a:rPr lang="ru-RU" b="1" dirty="0" err="1">
                <a:latin typeface="Arial" charset="0"/>
              </a:rPr>
              <a:t>Горко</a:t>
            </a:r>
            <a:r>
              <a:rPr lang="ru-RU" b="1" dirty="0">
                <a:latin typeface="Arial" charset="0"/>
              </a:rPr>
              <a:t> Ольга Семеновна</a:t>
            </a:r>
            <a:r>
              <a:rPr lang="ru-RU" dirty="0">
                <a:latin typeface="Arial" charset="0"/>
              </a:rPr>
              <a:t> </a:t>
            </a:r>
          </a:p>
          <a:p>
            <a:pPr algn="ctr"/>
            <a:r>
              <a:rPr lang="ru-RU" dirty="0">
                <a:latin typeface="Arial" charset="0"/>
              </a:rPr>
              <a:t>родилась  24 мая 1939 г. в </a:t>
            </a:r>
          </a:p>
          <a:p>
            <a:pPr algn="ctr"/>
            <a:r>
              <a:rPr lang="ru-RU" dirty="0">
                <a:latin typeface="Arial" charset="0"/>
              </a:rPr>
              <a:t>с. </a:t>
            </a:r>
            <a:r>
              <a:rPr lang="ru-RU" dirty="0" err="1">
                <a:latin typeface="Arial" charset="0"/>
              </a:rPr>
              <a:t>Велижанка</a:t>
            </a:r>
            <a:r>
              <a:rPr lang="ru-RU" dirty="0">
                <a:latin typeface="Arial" charset="0"/>
              </a:rPr>
              <a:t> в многодетной семье. Главу семейства Семена Трофимовича Исакова в 1941 году призвали на фронт. В 1942 году на него пришла похоронка. </a:t>
            </a:r>
          </a:p>
          <a:p>
            <a:pPr algn="ctr"/>
            <a:r>
              <a:rPr lang="ru-RU" dirty="0">
                <a:latin typeface="Arial" charset="0"/>
              </a:rPr>
              <a:t>Ольге Семеновне едва исполнилось пятнадцать, когда в ее жизни началось новое испытание – трудом. На Алтай пришла целина. В 1955 она пошла работать в </a:t>
            </a:r>
            <a:r>
              <a:rPr lang="ru-RU" dirty="0" err="1">
                <a:latin typeface="Arial" charset="0"/>
              </a:rPr>
              <a:t>Урываевский</a:t>
            </a:r>
            <a:r>
              <a:rPr lang="ru-RU" dirty="0">
                <a:latin typeface="Arial" charset="0"/>
              </a:rPr>
              <a:t> хлебоприемный пункт. Только через несколько  лет здесь появился поселок с огромным элеватором, который назовут Заря. В 1957 году Ольга Семеновна вышла замуж за Владимира Павловича </a:t>
            </a:r>
            <a:r>
              <a:rPr lang="ru-RU" dirty="0" err="1">
                <a:latin typeface="Arial" charset="0"/>
              </a:rPr>
              <a:t>Горко</a:t>
            </a:r>
            <a:r>
              <a:rPr lang="ru-RU" dirty="0">
                <a:latin typeface="Arial" charset="0"/>
              </a:rPr>
              <a:t>. Здесь, в поселке Заря родилось трое их детей. Оба работали на элеваторе. Ольга Семеновна работала рабочей, Владимир Павлович трудился шофером, возил зерно. В 1957 году Ольгу  Семеновну наградили медалью «За освоение целинных земель».</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SCN7756"/>
          <p:cNvPicPr>
            <a:picLocks noChangeAspect="1" noChangeArrowheads="1"/>
          </p:cNvPicPr>
          <p:nvPr/>
        </p:nvPicPr>
        <p:blipFill>
          <a:blip r:embed="rId2" cstate="print"/>
          <a:srcRect/>
          <a:stretch>
            <a:fillRect/>
          </a:stretch>
        </p:blipFill>
        <p:spPr bwMode="auto">
          <a:xfrm>
            <a:off x="4738688" y="695325"/>
            <a:ext cx="4035425" cy="5381625"/>
          </a:xfrm>
          <a:prstGeom prst="rect">
            <a:avLst/>
          </a:prstGeom>
          <a:ln>
            <a:noFill/>
          </a:ln>
          <a:effectLst>
            <a:outerShdw blurRad="292100" dist="139700" dir="2700000" algn="tl" rotWithShape="0">
              <a:srgbClr val="333333">
                <a:alpha val="65000"/>
              </a:srgbClr>
            </a:outerShdw>
          </a:effectLst>
        </p:spPr>
      </p:pic>
      <p:sp>
        <p:nvSpPr>
          <p:cNvPr id="50178" name="Text Box 3"/>
          <p:cNvSpPr txBox="1">
            <a:spLocks noChangeArrowheads="1"/>
          </p:cNvSpPr>
          <p:nvPr/>
        </p:nvSpPr>
        <p:spPr bwMode="auto">
          <a:xfrm>
            <a:off x="323850" y="333375"/>
            <a:ext cx="4032250" cy="6134100"/>
          </a:xfrm>
          <a:prstGeom prst="rect">
            <a:avLst/>
          </a:prstGeom>
          <a:noFill/>
          <a:ln w="9525">
            <a:noFill/>
            <a:miter lim="800000"/>
            <a:headEnd/>
            <a:tailEnd/>
          </a:ln>
        </p:spPr>
        <p:txBody>
          <a:bodyPr>
            <a:spAutoFit/>
          </a:bodyPr>
          <a:lstStyle/>
          <a:p>
            <a:pPr algn="ctr"/>
            <a:r>
              <a:rPr lang="ru-RU" b="1" dirty="0">
                <a:latin typeface="Arial" charset="0"/>
              </a:rPr>
              <a:t>Троян Нина Федоровна</a:t>
            </a:r>
            <a:r>
              <a:rPr lang="ru-RU" dirty="0">
                <a:latin typeface="Arial" charset="0"/>
              </a:rPr>
              <a:t> </a:t>
            </a:r>
          </a:p>
          <a:p>
            <a:pPr algn="ctr"/>
            <a:r>
              <a:rPr lang="ru-RU" b="1" dirty="0">
                <a:latin typeface="Arial" charset="0"/>
              </a:rPr>
              <a:t>родилась 18 июня 1937 г. </a:t>
            </a:r>
          </a:p>
          <a:p>
            <a:pPr algn="ctr"/>
            <a:r>
              <a:rPr lang="ru-RU" b="1" dirty="0">
                <a:latin typeface="Arial" charset="0"/>
              </a:rPr>
              <a:t>В годы целины работала разнорабочей, потом лаборантом проверяла семена  на всхожесть. </a:t>
            </a:r>
          </a:p>
          <a:p>
            <a:pPr algn="ctr"/>
            <a:r>
              <a:rPr lang="ru-RU" b="1" dirty="0">
                <a:latin typeface="Arial" charset="0"/>
              </a:rPr>
              <a:t>В 1964 г. принята в магазин уборщицей помещений в магазин № 5 Кемеровского  </a:t>
            </a:r>
            <a:r>
              <a:rPr lang="ru-RU" b="1" dirty="0" err="1">
                <a:latin typeface="Arial" charset="0"/>
              </a:rPr>
              <a:t>хлебторга</a:t>
            </a:r>
            <a:r>
              <a:rPr lang="ru-RU" b="1" dirty="0">
                <a:latin typeface="Arial" charset="0"/>
              </a:rPr>
              <a:t>. </a:t>
            </a:r>
          </a:p>
          <a:p>
            <a:pPr algn="ctr"/>
            <a:r>
              <a:rPr lang="ru-RU" b="1" dirty="0">
                <a:latin typeface="Arial" charset="0"/>
              </a:rPr>
              <a:t>В 1965 г. принята на должность продавца </a:t>
            </a:r>
          </a:p>
          <a:p>
            <a:pPr algn="ctr"/>
            <a:r>
              <a:rPr lang="ru-RU" b="1" dirty="0">
                <a:latin typeface="Arial" charset="0"/>
              </a:rPr>
              <a:t>в </a:t>
            </a:r>
            <a:r>
              <a:rPr lang="ru-RU" b="1" dirty="0" err="1">
                <a:latin typeface="Arial" charset="0"/>
              </a:rPr>
              <a:t>Панкрушихинский</a:t>
            </a:r>
            <a:r>
              <a:rPr lang="ru-RU" b="1" dirty="0">
                <a:latin typeface="Arial" charset="0"/>
              </a:rPr>
              <a:t> </a:t>
            </a:r>
            <a:r>
              <a:rPr lang="ru-RU" b="1" dirty="0" err="1">
                <a:latin typeface="Arial" charset="0"/>
              </a:rPr>
              <a:t>Райкооп</a:t>
            </a:r>
            <a:r>
              <a:rPr lang="ru-RU" b="1" dirty="0">
                <a:latin typeface="Arial" charset="0"/>
              </a:rPr>
              <a:t>.  </a:t>
            </a:r>
          </a:p>
          <a:p>
            <a:pPr algn="ctr"/>
            <a:r>
              <a:rPr lang="ru-RU" b="1" dirty="0">
                <a:latin typeface="Arial" charset="0"/>
              </a:rPr>
              <a:t>Общий трудовой стаж 28 лет. </a:t>
            </a:r>
          </a:p>
          <a:p>
            <a:pPr algn="ctr"/>
            <a:r>
              <a:rPr lang="ru-RU" b="1" dirty="0">
                <a:latin typeface="Arial" charset="0"/>
              </a:rPr>
              <a:t>Нина Федоровна постоянно ведет большую общественную работу, член Совета   ветеранов </a:t>
            </a:r>
            <a:r>
              <a:rPr lang="ru-RU" b="1" dirty="0" err="1">
                <a:latin typeface="Arial" charset="0"/>
              </a:rPr>
              <a:t>Панкрушихинского</a:t>
            </a:r>
            <a:r>
              <a:rPr lang="ru-RU" b="1" dirty="0">
                <a:latin typeface="Arial" charset="0"/>
              </a:rPr>
              <a:t> сельсовета. Активная участница художественной самодеятельности, хорошая хозяйка и заботливая мама.</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SCN7755"/>
          <p:cNvPicPr>
            <a:picLocks noChangeAspect="1" noChangeArrowheads="1"/>
          </p:cNvPicPr>
          <p:nvPr/>
        </p:nvPicPr>
        <p:blipFill>
          <a:blip r:embed="rId2" cstate="print"/>
          <a:srcRect/>
          <a:stretch>
            <a:fillRect/>
          </a:stretch>
        </p:blipFill>
        <p:spPr bwMode="auto">
          <a:xfrm>
            <a:off x="4859338" y="620713"/>
            <a:ext cx="4103687" cy="5473700"/>
          </a:xfrm>
          <a:prstGeom prst="rect">
            <a:avLst/>
          </a:prstGeom>
          <a:ln>
            <a:noFill/>
          </a:ln>
          <a:effectLst>
            <a:outerShdw blurRad="292100" dist="139700" dir="2700000" algn="tl" rotWithShape="0">
              <a:srgbClr val="333333">
                <a:alpha val="65000"/>
              </a:srgbClr>
            </a:outerShdw>
          </a:effectLst>
        </p:spPr>
      </p:pic>
      <p:sp>
        <p:nvSpPr>
          <p:cNvPr id="51202" name="Text Box 3"/>
          <p:cNvSpPr txBox="1">
            <a:spLocks noChangeArrowheads="1"/>
          </p:cNvSpPr>
          <p:nvPr/>
        </p:nvSpPr>
        <p:spPr bwMode="auto">
          <a:xfrm>
            <a:off x="179388" y="188913"/>
            <a:ext cx="4248150" cy="641350"/>
          </a:xfrm>
          <a:prstGeom prst="rect">
            <a:avLst/>
          </a:prstGeom>
          <a:noFill/>
          <a:ln w="9525">
            <a:noFill/>
            <a:miter lim="800000"/>
            <a:headEnd/>
            <a:tailEnd/>
          </a:ln>
        </p:spPr>
        <p:txBody>
          <a:bodyPr>
            <a:spAutoFit/>
          </a:bodyPr>
          <a:lstStyle/>
          <a:p>
            <a:pPr algn="ctr"/>
            <a:r>
              <a:rPr lang="ru-RU" b="1">
                <a:latin typeface="Arial" charset="0"/>
              </a:rPr>
              <a:t>Троян Нина Федоровна </a:t>
            </a:r>
          </a:p>
          <a:p>
            <a:pPr algn="ctr"/>
            <a:r>
              <a:rPr lang="ru-RU" b="1">
                <a:latin typeface="Arial" charset="0"/>
              </a:rPr>
              <a:t>в годы освоения целины.</a:t>
            </a:r>
          </a:p>
        </p:txBody>
      </p:sp>
      <p:pic>
        <p:nvPicPr>
          <p:cNvPr id="51204" name="Picture 4" descr="chel_obl_sev_zernovih"/>
          <p:cNvPicPr>
            <a:picLocks noChangeAspect="1" noChangeArrowheads="1"/>
          </p:cNvPicPr>
          <p:nvPr/>
        </p:nvPicPr>
        <p:blipFill>
          <a:blip r:embed="rId3" cstate="print"/>
          <a:srcRect/>
          <a:stretch>
            <a:fillRect/>
          </a:stretch>
        </p:blipFill>
        <p:spPr bwMode="auto">
          <a:xfrm>
            <a:off x="323850" y="3429000"/>
            <a:ext cx="4248150" cy="3227388"/>
          </a:xfrm>
          <a:prstGeom prst="rect">
            <a:avLst/>
          </a:prstGeom>
          <a:noFill/>
        </p:spPr>
      </p:pic>
      <p:pic>
        <p:nvPicPr>
          <p:cNvPr id="51205" name="Picture 5" descr="2499"/>
          <p:cNvPicPr>
            <a:picLocks noChangeAspect="1" noChangeArrowheads="1"/>
          </p:cNvPicPr>
          <p:nvPr/>
        </p:nvPicPr>
        <p:blipFill>
          <a:blip r:embed="rId4" cstate="print"/>
          <a:srcRect/>
          <a:stretch>
            <a:fillRect/>
          </a:stretch>
        </p:blipFill>
        <p:spPr bwMode="auto">
          <a:xfrm>
            <a:off x="971550" y="981075"/>
            <a:ext cx="3024188" cy="2268538"/>
          </a:xfrm>
          <a:prstGeom prst="rect">
            <a:avLst/>
          </a:prstGeom>
          <a:noFill/>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descr="4e56718871fb2"/>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idx="4294967295"/>
          </p:nvPr>
        </p:nvSpPr>
        <p:spPr>
          <a:xfrm>
            <a:off x="468313" y="404813"/>
            <a:ext cx="8075612" cy="1093787"/>
          </a:xfrm>
        </p:spPr>
        <p:txBody>
          <a:bodyPr/>
          <a:lstStyle/>
          <a:p>
            <a:pPr eaLnBrk="1" hangingPunct="1">
              <a:defRPr/>
            </a:pPr>
            <a:r>
              <a:rPr lang="ru-RU" sz="2000" b="1"/>
              <a:t>Потапова Антонина Тимофеевна с семьей, 1961 г.</a:t>
            </a:r>
          </a:p>
        </p:txBody>
      </p:sp>
      <p:pic>
        <p:nvPicPr>
          <p:cNvPr id="15362" name="Picture 4" descr="DSCN7624"/>
          <p:cNvPicPr>
            <a:picLocks noChangeAspect="1" noChangeArrowheads="1"/>
          </p:cNvPicPr>
          <p:nvPr/>
        </p:nvPicPr>
        <p:blipFill>
          <a:blip r:embed="rId2" cstate="print"/>
          <a:srcRect/>
          <a:stretch>
            <a:fillRect/>
          </a:stretch>
        </p:blipFill>
        <p:spPr bwMode="auto">
          <a:xfrm>
            <a:off x="971550" y="1125538"/>
            <a:ext cx="7345363" cy="550703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4"/>
          <p:cNvSpPr txBox="1">
            <a:spLocks noChangeArrowheads="1"/>
          </p:cNvSpPr>
          <p:nvPr/>
        </p:nvSpPr>
        <p:spPr bwMode="auto">
          <a:xfrm>
            <a:off x="179388" y="115888"/>
            <a:ext cx="3960812" cy="6134100"/>
          </a:xfrm>
          <a:prstGeom prst="rect">
            <a:avLst/>
          </a:prstGeom>
          <a:noFill/>
          <a:ln w="9525">
            <a:noFill/>
            <a:miter lim="800000"/>
            <a:headEnd/>
            <a:tailEnd/>
          </a:ln>
        </p:spPr>
        <p:txBody>
          <a:bodyPr>
            <a:spAutoFit/>
          </a:bodyPr>
          <a:lstStyle/>
          <a:p>
            <a:pPr algn="ctr"/>
            <a:endParaRPr lang="ru-RU">
              <a:latin typeface="Arial" charset="0"/>
            </a:endParaRPr>
          </a:p>
          <a:p>
            <a:pPr algn="ctr"/>
            <a:r>
              <a:rPr lang="ru-RU">
                <a:latin typeface="Arial" charset="0"/>
              </a:rPr>
              <a:t> </a:t>
            </a:r>
            <a:r>
              <a:rPr lang="ru-RU" b="1">
                <a:latin typeface="Arial" charset="0"/>
              </a:rPr>
              <a:t>Иванищева </a:t>
            </a:r>
          </a:p>
          <a:p>
            <a:pPr algn="ctr"/>
            <a:r>
              <a:rPr lang="ru-RU" b="1">
                <a:latin typeface="Arial" charset="0"/>
              </a:rPr>
              <a:t>Зинаида Григорьевна </a:t>
            </a:r>
          </a:p>
          <a:p>
            <a:pPr algn="ctr"/>
            <a:r>
              <a:rPr lang="ru-RU" b="1">
                <a:latin typeface="Arial" charset="0"/>
              </a:rPr>
              <a:t>родилась 14 июня 1926 г. в семье учителя. Отец был арестован в 1938 г., в этом же году расстрелян и только через 10 лет был реабилитирован. Училась в трудные годы войны, а летом работала вместе с матерью в колхозе, пахали на своих коровах колхозную землю. Собирали урожай для фронта. </a:t>
            </a:r>
          </a:p>
          <a:p>
            <a:pPr algn="ctr"/>
            <a:r>
              <a:rPr lang="ru-RU" b="1">
                <a:latin typeface="Arial" charset="0"/>
              </a:rPr>
              <a:t>В 1945-1946 г.г.пошла работать в начальную школу, </a:t>
            </a:r>
          </a:p>
          <a:p>
            <a:pPr algn="ctr"/>
            <a:r>
              <a:rPr lang="ru-RU" b="1">
                <a:latin typeface="Arial" charset="0"/>
              </a:rPr>
              <a:t>стаж работы – 42 года.  </a:t>
            </a:r>
          </a:p>
          <a:p>
            <a:pPr algn="ctr"/>
            <a:r>
              <a:rPr lang="ru-RU" b="1">
                <a:latin typeface="Arial" charset="0"/>
              </a:rPr>
              <a:t>Ушла на пенсию в 1987 г. Награждена за добросовестный труд многочисленными </a:t>
            </a:r>
          </a:p>
          <a:p>
            <a:pPr algn="ctr"/>
            <a:r>
              <a:rPr lang="ru-RU" b="1">
                <a:latin typeface="Arial" charset="0"/>
              </a:rPr>
              <a:t>Почетными грамотами, медалями.</a:t>
            </a:r>
          </a:p>
        </p:txBody>
      </p:sp>
      <p:pic>
        <p:nvPicPr>
          <p:cNvPr id="53250" name="Picture 2" descr="F:\фото - целина 2014\DSCN7530.JPG"/>
          <p:cNvPicPr>
            <a:picLocks noChangeAspect="1" noChangeArrowheads="1"/>
          </p:cNvPicPr>
          <p:nvPr/>
        </p:nvPicPr>
        <p:blipFill>
          <a:blip r:embed="rId2" cstate="print"/>
          <a:srcRect/>
          <a:stretch>
            <a:fillRect/>
          </a:stretch>
        </p:blipFill>
        <p:spPr bwMode="auto">
          <a:xfrm>
            <a:off x="4362450" y="404813"/>
            <a:ext cx="4592638" cy="6124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2"/>
          <p:cNvSpPr txBox="1">
            <a:spLocks noChangeArrowheads="1"/>
          </p:cNvSpPr>
          <p:nvPr/>
        </p:nvSpPr>
        <p:spPr bwMode="auto">
          <a:xfrm>
            <a:off x="179388" y="115888"/>
            <a:ext cx="4643437" cy="6134100"/>
          </a:xfrm>
          <a:prstGeom prst="rect">
            <a:avLst/>
          </a:prstGeom>
          <a:noFill/>
          <a:ln w="9525">
            <a:noFill/>
            <a:miter lim="800000"/>
            <a:headEnd/>
            <a:tailEnd/>
          </a:ln>
        </p:spPr>
        <p:txBody>
          <a:bodyPr>
            <a:spAutoFit/>
          </a:bodyPr>
          <a:lstStyle/>
          <a:p>
            <a:pPr algn="ctr"/>
            <a:r>
              <a:rPr lang="ru-RU" b="1">
                <a:latin typeface="Arial" charset="0"/>
              </a:rPr>
              <a:t>Протас Зоя Тимофеевна</a:t>
            </a:r>
            <a:r>
              <a:rPr lang="ru-RU">
                <a:latin typeface="Arial" charset="0"/>
              </a:rPr>
              <a:t> родилась </a:t>
            </a:r>
          </a:p>
          <a:p>
            <a:pPr algn="ctr"/>
            <a:r>
              <a:rPr lang="ru-RU">
                <a:latin typeface="Arial" charset="0"/>
              </a:rPr>
              <a:t>16 июня 1931 г. В 1954 г. у всех настроение было хорошее, ждали изменений  к лучшему. Вот наступил день, когда районное начальство поехало встречать целинников в город Славгород. Привезли их на машинах, а вместе с ними двигалась целая колонна новеньких тракторов ДТ-54. К нам в п.Ленский из с.Романово привезли ребят-механизаторов в основном из Воронежа. Так как я была секретарем комсомольской организации учителей и поселковой молодежи, мне было поручено вести идеологическую работу среди целинников. Для начала была организована встреча с ними в  клубе, который был заполнен до  отказа. Мы выпускали «боевые листки», ставили концерты, вручали за хорошую работу «переходящие вымпелы». Осенью был получен небывалый урожай.</a:t>
            </a:r>
          </a:p>
        </p:txBody>
      </p:sp>
      <p:pic>
        <p:nvPicPr>
          <p:cNvPr id="23554" name="Picture 3" descr="DSCN7582"/>
          <p:cNvPicPr>
            <a:picLocks noChangeAspect="1" noChangeArrowheads="1"/>
          </p:cNvPicPr>
          <p:nvPr/>
        </p:nvPicPr>
        <p:blipFill>
          <a:blip r:embed="rId2" cstate="print"/>
          <a:srcRect/>
          <a:stretch>
            <a:fillRect/>
          </a:stretch>
        </p:blipFill>
        <p:spPr bwMode="auto">
          <a:xfrm>
            <a:off x="4716463" y="549275"/>
            <a:ext cx="4246562" cy="56673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3"/>
          <p:cNvSpPr txBox="1">
            <a:spLocks noChangeArrowheads="1"/>
          </p:cNvSpPr>
          <p:nvPr/>
        </p:nvSpPr>
        <p:spPr bwMode="auto">
          <a:xfrm>
            <a:off x="179388" y="115888"/>
            <a:ext cx="4032250" cy="6448425"/>
          </a:xfrm>
          <a:prstGeom prst="rect">
            <a:avLst/>
          </a:prstGeom>
          <a:noFill/>
          <a:ln w="9525">
            <a:noFill/>
            <a:miter lim="800000"/>
            <a:headEnd/>
            <a:tailEnd/>
          </a:ln>
        </p:spPr>
        <p:txBody>
          <a:bodyPr>
            <a:spAutoFit/>
          </a:bodyPr>
          <a:lstStyle/>
          <a:p>
            <a:pPr algn="ctr"/>
            <a:r>
              <a:rPr lang="ru-RU" sz="1900" b="1" dirty="0">
                <a:latin typeface="Arial" charset="0"/>
              </a:rPr>
              <a:t>Стрижакова Таисия Степановна </a:t>
            </a:r>
          </a:p>
          <a:p>
            <a:pPr algn="ctr"/>
            <a:r>
              <a:rPr lang="ru-RU" sz="1900" b="1" dirty="0">
                <a:latin typeface="Arial" charset="0"/>
              </a:rPr>
              <a:t>родилась 9 августа 1933 г. Осенью 1954 г. с учащимися 8-9 классов поехали работать на </a:t>
            </a:r>
            <a:r>
              <a:rPr lang="ru-RU" sz="1900" b="1" dirty="0" err="1">
                <a:latin typeface="Arial" charset="0"/>
              </a:rPr>
              <a:t>Световское</a:t>
            </a:r>
            <a:r>
              <a:rPr lang="ru-RU" sz="1900" b="1" dirty="0">
                <a:latin typeface="Arial" charset="0"/>
              </a:rPr>
              <a:t> хлебоприемное предприятие, ХПП не построено, но определено место, где можно было принимать  целинный урожай. Зерна было очень много, его нужно было очистить, высушить и прибрать на хранение. Учащиеся делали все посильные работы, ответственно, добросовестно. Бригада состояла из 20 человек, работали  на току с утра до вечера, но никогда от ребят не слышала нытья, жалоб на усталость и неудобство. </a:t>
            </a:r>
          </a:p>
        </p:txBody>
      </p:sp>
      <p:pic>
        <p:nvPicPr>
          <p:cNvPr id="55298" name="Picture 3" descr="DSCN7729"/>
          <p:cNvPicPr>
            <a:picLocks noChangeAspect="1" noChangeArrowheads="1"/>
          </p:cNvPicPr>
          <p:nvPr/>
        </p:nvPicPr>
        <p:blipFill>
          <a:blip r:embed="rId2" cstate="print"/>
          <a:srcRect/>
          <a:stretch>
            <a:fillRect/>
          </a:stretch>
        </p:blipFill>
        <p:spPr bwMode="auto">
          <a:xfrm>
            <a:off x="4427538" y="404813"/>
            <a:ext cx="4411662" cy="5883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3"/>
          <p:cNvSpPr txBox="1">
            <a:spLocks noChangeArrowheads="1"/>
          </p:cNvSpPr>
          <p:nvPr/>
        </p:nvSpPr>
        <p:spPr bwMode="auto">
          <a:xfrm>
            <a:off x="179388" y="333375"/>
            <a:ext cx="4183062" cy="6408738"/>
          </a:xfrm>
          <a:prstGeom prst="rect">
            <a:avLst/>
          </a:prstGeom>
          <a:noFill/>
          <a:ln w="9525">
            <a:noFill/>
            <a:miter lim="800000"/>
            <a:headEnd/>
            <a:tailEnd/>
          </a:ln>
        </p:spPr>
        <p:txBody>
          <a:bodyPr>
            <a:spAutoFit/>
          </a:bodyPr>
          <a:lstStyle/>
          <a:p>
            <a:pPr algn="ctr"/>
            <a:r>
              <a:rPr lang="ru-RU" b="1">
                <a:latin typeface="Arial" charset="0"/>
              </a:rPr>
              <a:t>Трудовой стаж - Находясь на заслуженном отдыхе, Таисия Степановна  является  активным общественно-политическим деятелем, много лет она возглавляла Панкрушихинский Совет ветеранов. Зажигательная, внимательная, добрая, справедливая, тактичная, она всегда находилась и находится в гуще дел, среди людей. Этого требовала ее педагогическая деятельность и  требует ее сегодняшняя  жизнь.</a:t>
            </a:r>
          </a:p>
          <a:p>
            <a:pPr algn="ctr"/>
            <a:endParaRPr lang="ru-RU" b="1">
              <a:latin typeface="Arial" charset="0"/>
            </a:endParaRPr>
          </a:p>
          <a:p>
            <a:pPr algn="ctr"/>
            <a:r>
              <a:rPr lang="ru-RU" b="1">
                <a:latin typeface="Monotype Corsiva" pitchFamily="66" charset="0"/>
              </a:rPr>
              <a:t>Пролетели года, </a:t>
            </a:r>
          </a:p>
          <a:p>
            <a:pPr algn="ctr"/>
            <a:r>
              <a:rPr lang="ru-RU" b="1">
                <a:latin typeface="Monotype Corsiva" pitchFamily="66" charset="0"/>
              </a:rPr>
              <a:t>Целина, словно мать,</a:t>
            </a:r>
          </a:p>
          <a:p>
            <a:pPr algn="ctr"/>
            <a:r>
              <a:rPr lang="ru-RU" b="1">
                <a:latin typeface="Monotype Corsiva" pitchFamily="66" charset="0"/>
              </a:rPr>
              <a:t>Словно клин журавлей </a:t>
            </a:r>
          </a:p>
          <a:p>
            <a:pPr algn="ctr"/>
            <a:r>
              <a:rPr lang="ru-RU" b="1">
                <a:latin typeface="Monotype Corsiva" pitchFamily="66" charset="0"/>
              </a:rPr>
              <a:t>Озарила нам путь,</a:t>
            </a:r>
          </a:p>
          <a:p>
            <a:pPr algn="ctr"/>
            <a:r>
              <a:rPr lang="ru-RU" b="1">
                <a:latin typeface="Monotype Corsiva" pitchFamily="66" charset="0"/>
              </a:rPr>
              <a:t>Унося навсегда.</a:t>
            </a:r>
          </a:p>
          <a:p>
            <a:pPr algn="ctr"/>
            <a:r>
              <a:rPr lang="ru-RU" b="1">
                <a:latin typeface="Monotype Corsiva" pitchFamily="66" charset="0"/>
              </a:rPr>
              <a:t>Целина, что скрывать-</a:t>
            </a:r>
          </a:p>
          <a:p>
            <a:pPr algn="ctr"/>
            <a:r>
              <a:rPr lang="ru-RU" b="1">
                <a:latin typeface="Monotype Corsiva" pitchFamily="66" charset="0"/>
              </a:rPr>
              <a:t>Память радужных дней.</a:t>
            </a:r>
          </a:p>
          <a:p>
            <a:pPr algn="ctr"/>
            <a:r>
              <a:rPr lang="ru-RU" b="1">
                <a:latin typeface="Monotype Corsiva" pitchFamily="66" charset="0"/>
              </a:rPr>
              <a:t>Нашей памяти суть.</a:t>
            </a:r>
          </a:p>
        </p:txBody>
      </p:sp>
      <p:pic>
        <p:nvPicPr>
          <p:cNvPr id="56322" name="Picture 4" descr="DSCN7713"/>
          <p:cNvPicPr>
            <a:picLocks noChangeAspect="1" noChangeArrowheads="1"/>
          </p:cNvPicPr>
          <p:nvPr/>
        </p:nvPicPr>
        <p:blipFill>
          <a:blip r:embed="rId3" cstate="print"/>
          <a:srcRect/>
          <a:stretch>
            <a:fillRect/>
          </a:stretch>
        </p:blipFill>
        <p:spPr bwMode="auto">
          <a:xfrm>
            <a:off x="4751388" y="692150"/>
            <a:ext cx="4157662" cy="55451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3" descr="daa4115a1543a0601bd36e1651675d2a_1920_1200_2010052001263746607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2"/>
          <p:cNvSpPr txBox="1">
            <a:spLocks noChangeArrowheads="1"/>
          </p:cNvSpPr>
          <p:nvPr/>
        </p:nvSpPr>
        <p:spPr bwMode="auto">
          <a:xfrm>
            <a:off x="250825" y="260350"/>
            <a:ext cx="3744913" cy="3387725"/>
          </a:xfrm>
          <a:prstGeom prst="rect">
            <a:avLst/>
          </a:prstGeom>
          <a:noFill/>
          <a:ln w="9525">
            <a:noFill/>
            <a:miter lim="800000"/>
            <a:headEnd/>
            <a:tailEnd/>
          </a:ln>
        </p:spPr>
        <p:txBody>
          <a:bodyPr>
            <a:spAutoFit/>
          </a:bodyPr>
          <a:lstStyle/>
          <a:p>
            <a:pPr algn="ctr"/>
            <a:r>
              <a:rPr lang="ru-RU" b="1">
                <a:latin typeface="Arial" charset="0"/>
              </a:rPr>
              <a:t>Корвяков </a:t>
            </a:r>
          </a:p>
          <a:p>
            <a:pPr algn="ctr"/>
            <a:r>
              <a:rPr lang="ru-RU" b="1">
                <a:latin typeface="Arial" charset="0"/>
              </a:rPr>
              <a:t>Василий Александрович </a:t>
            </a:r>
          </a:p>
          <a:p>
            <a:pPr algn="ctr"/>
            <a:r>
              <a:rPr lang="ru-RU" b="1">
                <a:latin typeface="Arial" charset="0"/>
              </a:rPr>
              <a:t>7 января 1928 г. Начав свою трудовую деятельность с 14 лет рядовым колхозником из своих 46 лет трудового стажа, 27 лет отдал профсоюзной и партийной работе. В годы освоения целинных и залежных земель работал бригадиром в совхозе «Панкрушихинский».</a:t>
            </a:r>
          </a:p>
        </p:txBody>
      </p:sp>
      <p:pic>
        <p:nvPicPr>
          <p:cNvPr id="59394" name="Picture 2" descr="F:\фото - целина 2014\DSCN7523.JPG"/>
          <p:cNvPicPr>
            <a:picLocks noChangeAspect="1" noChangeArrowheads="1"/>
          </p:cNvPicPr>
          <p:nvPr/>
        </p:nvPicPr>
        <p:blipFill>
          <a:blip r:embed="rId2" cstate="print"/>
          <a:srcRect/>
          <a:stretch>
            <a:fillRect/>
          </a:stretch>
        </p:blipFill>
        <p:spPr bwMode="auto">
          <a:xfrm>
            <a:off x="4356100" y="404813"/>
            <a:ext cx="4575175" cy="6100762"/>
          </a:xfrm>
          <a:prstGeom prst="rect">
            <a:avLst/>
          </a:prstGeom>
          <a:noFill/>
          <a:ln w="9525">
            <a:noFill/>
            <a:miter lim="800000"/>
            <a:headEnd/>
            <a:tailEnd/>
          </a:ln>
        </p:spPr>
      </p:pic>
      <p:pic>
        <p:nvPicPr>
          <p:cNvPr id="59396" name="Picture 4" descr="DSCN7815"/>
          <p:cNvPicPr>
            <a:picLocks noChangeAspect="1" noChangeArrowheads="1"/>
          </p:cNvPicPr>
          <p:nvPr/>
        </p:nvPicPr>
        <p:blipFill>
          <a:blip r:embed="rId3" cstate="print"/>
          <a:srcRect/>
          <a:stretch>
            <a:fillRect/>
          </a:stretch>
        </p:blipFill>
        <p:spPr bwMode="auto">
          <a:xfrm>
            <a:off x="468313" y="3860800"/>
            <a:ext cx="3663950" cy="2747963"/>
          </a:xfrm>
          <a:prstGeom prst="rect">
            <a:avLst/>
          </a:prstGeom>
          <a:noFill/>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p:cNvSpPr>
          <p:nvPr>
            <p:ph type="title" idx="4294967295"/>
          </p:nvPr>
        </p:nvSpPr>
        <p:spPr/>
        <p:txBody>
          <a:bodyPr/>
          <a:lstStyle/>
          <a:p>
            <a:pPr eaLnBrk="1" hangingPunct="1"/>
            <a:r>
              <a:rPr lang="ru-RU" sz="2000" smtClean="0">
                <a:latin typeface="Arial" charset="0"/>
              </a:rPr>
              <a:t/>
            </a:r>
            <a:br>
              <a:rPr lang="ru-RU" sz="2000" smtClean="0">
                <a:latin typeface="Arial" charset="0"/>
              </a:rPr>
            </a:br>
            <a:r>
              <a:rPr lang="ru-RU" sz="2000" smtClean="0">
                <a:latin typeface="Arial" charset="0"/>
              </a:rPr>
              <a:t/>
            </a:r>
            <a:br>
              <a:rPr lang="ru-RU" sz="2000" smtClean="0">
                <a:latin typeface="Arial" charset="0"/>
              </a:rPr>
            </a:br>
            <a:r>
              <a:rPr lang="ru-RU" sz="2000" smtClean="0">
                <a:latin typeface="Arial" charset="0"/>
              </a:rPr>
              <a:t/>
            </a:r>
            <a:br>
              <a:rPr lang="ru-RU" sz="2000" smtClean="0">
                <a:latin typeface="Arial" charset="0"/>
              </a:rPr>
            </a:br>
            <a:r>
              <a:rPr lang="ru-RU" sz="2000" smtClean="0">
                <a:latin typeface="Arial" charset="0"/>
              </a:rPr>
              <a:t/>
            </a:r>
            <a:br>
              <a:rPr lang="ru-RU" sz="2000" smtClean="0">
                <a:latin typeface="Arial" charset="0"/>
              </a:rPr>
            </a:br>
            <a:r>
              <a:rPr lang="ru-RU" sz="2000" smtClean="0">
                <a:latin typeface="Arial" charset="0"/>
              </a:rPr>
              <a:t/>
            </a:r>
            <a:br>
              <a:rPr lang="ru-RU" sz="2000" smtClean="0">
                <a:latin typeface="Arial" charset="0"/>
              </a:rPr>
            </a:br>
            <a:r>
              <a:rPr lang="ru-RU" sz="2000" smtClean="0">
                <a:latin typeface="Arial" charset="0"/>
              </a:rPr>
              <a:t/>
            </a:r>
            <a:br>
              <a:rPr lang="ru-RU" sz="2000" smtClean="0">
                <a:latin typeface="Arial" charset="0"/>
              </a:rPr>
            </a:br>
            <a:r>
              <a:rPr lang="ru-RU" sz="2400" smtClean="0">
                <a:latin typeface="Arial" charset="0"/>
              </a:rPr>
              <a:t>Стуров Иван Иванович родился 15 марта 1928 г.  </a:t>
            </a:r>
            <a:br>
              <a:rPr lang="ru-RU" sz="2400" smtClean="0">
                <a:latin typeface="Arial" charset="0"/>
              </a:rPr>
            </a:br>
            <a:r>
              <a:rPr lang="ru-RU" sz="2400" smtClean="0">
                <a:latin typeface="Arial" charset="0"/>
              </a:rPr>
              <a:t>В годы  освоения целинных и залежных земель работал бригадиром с 1954-1958 г.г. </a:t>
            </a:r>
            <a:br>
              <a:rPr lang="ru-RU" sz="2400" smtClean="0">
                <a:latin typeface="Arial" charset="0"/>
              </a:rPr>
            </a:br>
            <a:r>
              <a:rPr lang="ru-RU" sz="2400" smtClean="0">
                <a:latin typeface="Arial" charset="0"/>
              </a:rPr>
              <a:t>Работал добросовестно, как руководитель был принципиальный, требовательный, исполнительный. </a:t>
            </a:r>
            <a:br>
              <a:rPr lang="ru-RU" sz="2400" smtClean="0">
                <a:latin typeface="Arial" charset="0"/>
              </a:rPr>
            </a:br>
            <a:r>
              <a:rPr lang="ru-RU" sz="2400" smtClean="0">
                <a:latin typeface="Arial" charset="0"/>
              </a:rPr>
              <a:t/>
            </a:r>
            <a:br>
              <a:rPr lang="ru-RU" sz="2400" smtClean="0">
                <a:latin typeface="Arial" charset="0"/>
              </a:rPr>
            </a:br>
            <a:r>
              <a:rPr lang="ru-RU" sz="2400" smtClean="0">
                <a:latin typeface="Arial" charset="0"/>
              </a:rPr>
              <a:t>В соответствии с Указом Президиума Верховного Совета СССР  от 20 октября 1956 г. награжден  медалью «За освоение целинных земель».</a:t>
            </a:r>
          </a:p>
        </p:txBody>
      </p:sp>
      <p:pic>
        <p:nvPicPr>
          <p:cNvPr id="60418" name="Picture 4" descr="daa4115a1543a0601bd36e1651675d2a_1920_1200_20100520012637466074"/>
          <p:cNvPicPr>
            <a:picLocks noGrp="1" noChangeAspect="1" noChangeArrowheads="1"/>
          </p:cNvPicPr>
          <p:nvPr>
            <p:ph type="body" idx="4294967295"/>
          </p:nvPr>
        </p:nvPicPr>
        <p:blipFill>
          <a:blip r:embed="rId2" cstate="print"/>
          <a:srcRect/>
          <a:stretch>
            <a:fillRect/>
          </a:stretch>
        </p:blipFill>
        <p:spPr>
          <a:xfrm>
            <a:off x="2339975" y="3789363"/>
            <a:ext cx="4537075" cy="2835275"/>
          </a:xfrm>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3"/>
          <p:cNvSpPr txBox="1">
            <a:spLocks noChangeArrowheads="1"/>
          </p:cNvSpPr>
          <p:nvPr/>
        </p:nvSpPr>
        <p:spPr bwMode="auto">
          <a:xfrm>
            <a:off x="179388" y="188913"/>
            <a:ext cx="4248150" cy="5859462"/>
          </a:xfrm>
          <a:prstGeom prst="rect">
            <a:avLst/>
          </a:prstGeom>
          <a:noFill/>
          <a:ln w="9525">
            <a:noFill/>
            <a:miter lim="800000"/>
            <a:headEnd/>
            <a:tailEnd/>
          </a:ln>
        </p:spPr>
        <p:txBody>
          <a:bodyPr>
            <a:spAutoFit/>
          </a:bodyPr>
          <a:lstStyle/>
          <a:p>
            <a:pPr algn="ctr"/>
            <a:endParaRPr lang="ru-RU" b="1" dirty="0">
              <a:latin typeface="Arial" charset="0"/>
            </a:endParaRPr>
          </a:p>
          <a:p>
            <a:pPr algn="ctr"/>
            <a:r>
              <a:rPr lang="ru-RU" b="1" dirty="0" err="1">
                <a:latin typeface="Arial" charset="0"/>
              </a:rPr>
              <a:t>Афонин</a:t>
            </a:r>
            <a:r>
              <a:rPr lang="ru-RU" b="1" dirty="0">
                <a:latin typeface="Arial" charset="0"/>
              </a:rPr>
              <a:t> Василий Иванович родился 15  сентября  1934 г. </a:t>
            </a:r>
          </a:p>
          <a:p>
            <a:pPr algn="ctr"/>
            <a:r>
              <a:rPr lang="ru-RU" b="1" dirty="0">
                <a:latin typeface="Arial" charset="0"/>
              </a:rPr>
              <a:t>в </a:t>
            </a:r>
            <a:r>
              <a:rPr lang="ru-RU" b="1" dirty="0" err="1">
                <a:latin typeface="Arial" charset="0"/>
              </a:rPr>
              <a:t>с.Зятьково</a:t>
            </a:r>
            <a:r>
              <a:rPr lang="ru-RU" b="1" dirty="0">
                <a:latin typeface="Arial" charset="0"/>
              </a:rPr>
              <a:t> </a:t>
            </a:r>
            <a:r>
              <a:rPr lang="ru-RU" b="1" dirty="0" err="1">
                <a:latin typeface="Arial" charset="0"/>
              </a:rPr>
              <a:t>Панкрушихинского</a:t>
            </a:r>
            <a:r>
              <a:rPr lang="ru-RU" b="1" dirty="0">
                <a:latin typeface="Arial" charset="0"/>
              </a:rPr>
              <a:t> района.</a:t>
            </a:r>
          </a:p>
          <a:p>
            <a:pPr algn="ctr"/>
            <a:r>
              <a:rPr lang="ru-RU" b="1" dirty="0">
                <a:latin typeface="Arial" charset="0"/>
              </a:rPr>
              <a:t>В 1943 г. пошел в школу, </a:t>
            </a:r>
          </a:p>
          <a:p>
            <a:pPr algn="ctr"/>
            <a:r>
              <a:rPr lang="ru-RU" b="1" dirty="0">
                <a:latin typeface="Arial" charset="0"/>
              </a:rPr>
              <a:t>которую окончил в 1950 г. </a:t>
            </a:r>
          </a:p>
          <a:p>
            <a:pPr algn="ctr"/>
            <a:r>
              <a:rPr lang="ru-RU" b="1" dirty="0">
                <a:latin typeface="Arial" charset="0"/>
              </a:rPr>
              <a:t>После окончания школы работал учителем немецкого языка в </a:t>
            </a:r>
            <a:r>
              <a:rPr lang="ru-RU" b="1" dirty="0" err="1">
                <a:latin typeface="Arial" charset="0"/>
              </a:rPr>
              <a:t>Зятьковской</a:t>
            </a:r>
            <a:r>
              <a:rPr lang="ru-RU" b="1" dirty="0">
                <a:latin typeface="Arial" charset="0"/>
              </a:rPr>
              <a:t> семилетней школе. </a:t>
            </a:r>
          </a:p>
          <a:p>
            <a:pPr algn="ctr"/>
            <a:endParaRPr lang="ru-RU" b="1" dirty="0">
              <a:latin typeface="Arial" charset="0"/>
            </a:endParaRPr>
          </a:p>
          <a:p>
            <a:pPr algn="ctr"/>
            <a:r>
              <a:rPr lang="ru-RU" b="1" dirty="0">
                <a:latin typeface="Arial" charset="0"/>
              </a:rPr>
              <a:t>В 1954 г. поступил в Алтайский сельскохозяйственный институт на зоотехническое отделение. </a:t>
            </a:r>
          </a:p>
          <a:p>
            <a:pPr algn="ctr"/>
            <a:r>
              <a:rPr lang="ru-RU" b="1" dirty="0">
                <a:latin typeface="Arial" charset="0"/>
              </a:rPr>
              <a:t>Ежегодно в летнее время работал на комбайне на уборке урожая в  </a:t>
            </a:r>
            <a:r>
              <a:rPr lang="ru-RU" b="1" dirty="0" err="1">
                <a:latin typeface="Arial" charset="0"/>
              </a:rPr>
              <a:t>Сорокинском</a:t>
            </a:r>
            <a:r>
              <a:rPr lang="ru-RU" b="1" dirty="0">
                <a:latin typeface="Arial" charset="0"/>
              </a:rPr>
              <a:t> (ныне Заринском) районе. </a:t>
            </a:r>
          </a:p>
          <a:p>
            <a:pPr algn="ctr"/>
            <a:r>
              <a:rPr lang="ru-RU" b="1" dirty="0">
                <a:latin typeface="Arial" charset="0"/>
              </a:rPr>
              <a:t>В 1957 г. был представлен к награде медалью </a:t>
            </a:r>
          </a:p>
          <a:p>
            <a:pPr algn="ctr"/>
            <a:r>
              <a:rPr lang="ru-RU" b="1" dirty="0">
                <a:latin typeface="Arial" charset="0"/>
              </a:rPr>
              <a:t>«За освоение целинных земель». </a:t>
            </a:r>
          </a:p>
        </p:txBody>
      </p:sp>
      <p:pic>
        <p:nvPicPr>
          <p:cNvPr id="61442" name="Picture 3" descr="DSCN7793"/>
          <p:cNvPicPr>
            <a:picLocks noChangeAspect="1" noChangeArrowheads="1"/>
          </p:cNvPicPr>
          <p:nvPr/>
        </p:nvPicPr>
        <p:blipFill>
          <a:blip r:embed="rId2" cstate="print"/>
          <a:srcRect/>
          <a:stretch>
            <a:fillRect/>
          </a:stretch>
        </p:blipFill>
        <p:spPr bwMode="auto">
          <a:xfrm>
            <a:off x="4457700" y="260350"/>
            <a:ext cx="4686300" cy="6245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Box 3"/>
          <p:cNvSpPr txBox="1">
            <a:spLocks noChangeArrowheads="1"/>
          </p:cNvSpPr>
          <p:nvPr/>
        </p:nvSpPr>
        <p:spPr bwMode="auto">
          <a:xfrm>
            <a:off x="179388" y="188913"/>
            <a:ext cx="4032250" cy="5859462"/>
          </a:xfrm>
          <a:prstGeom prst="rect">
            <a:avLst/>
          </a:prstGeom>
          <a:noFill/>
          <a:ln w="9525">
            <a:noFill/>
            <a:miter lim="800000"/>
            <a:headEnd/>
            <a:tailEnd/>
          </a:ln>
        </p:spPr>
        <p:txBody>
          <a:bodyPr>
            <a:spAutoFit/>
          </a:bodyPr>
          <a:lstStyle/>
          <a:p>
            <a:pPr algn="ctr"/>
            <a:endParaRPr lang="ru-RU">
              <a:latin typeface="Arial" charset="0"/>
            </a:endParaRPr>
          </a:p>
          <a:p>
            <a:pPr algn="ctr"/>
            <a:r>
              <a:rPr lang="ru-RU" b="1">
                <a:latin typeface="Arial" charset="0"/>
              </a:rPr>
              <a:t>В 1959 г.работал зоотехником по племделу в Панкрушихинской райсельхозинспекции, </a:t>
            </a:r>
          </a:p>
          <a:p>
            <a:pPr algn="ctr"/>
            <a:r>
              <a:rPr lang="ru-RU" b="1">
                <a:latin typeface="Arial" charset="0"/>
              </a:rPr>
              <a:t>зоотехником  колхоза «Искра», </a:t>
            </a:r>
          </a:p>
          <a:p>
            <a:pPr algn="ctr"/>
            <a:r>
              <a:rPr lang="ru-RU" b="1">
                <a:latin typeface="Arial" charset="0"/>
              </a:rPr>
              <a:t>в апреле 1961 г. был назначен главным зоотехником совхоза имени Крупской. </a:t>
            </a:r>
          </a:p>
          <a:p>
            <a:pPr algn="ctr"/>
            <a:endParaRPr lang="ru-RU" b="1">
              <a:latin typeface="Arial" charset="0"/>
            </a:endParaRPr>
          </a:p>
          <a:p>
            <a:pPr algn="ctr"/>
            <a:r>
              <a:rPr lang="ru-RU" b="1">
                <a:latin typeface="Arial" charset="0"/>
              </a:rPr>
              <a:t>В 1966 г. назначен директором совхоза «Панкрушихинский». </a:t>
            </a:r>
          </a:p>
          <a:p>
            <a:pPr algn="ctr"/>
            <a:r>
              <a:rPr lang="ru-RU" b="1">
                <a:latin typeface="Arial" charset="0"/>
              </a:rPr>
              <a:t>Работал Главным госинспектором по закупкам и качеству сельхозпродукции, председателем народного контроля, зам.начальника управления сельского хозяйства, главным зоотехником управления сельского хозяйства Администрации Панкрушихинского района.</a:t>
            </a:r>
          </a:p>
        </p:txBody>
      </p:sp>
      <p:pic>
        <p:nvPicPr>
          <p:cNvPr id="62466" name="Picture 4" descr="DSCN7791"/>
          <p:cNvPicPr>
            <a:picLocks noChangeAspect="1" noChangeArrowheads="1"/>
          </p:cNvPicPr>
          <p:nvPr/>
        </p:nvPicPr>
        <p:blipFill>
          <a:blip r:embed="rId2" cstate="print"/>
          <a:srcRect/>
          <a:stretch>
            <a:fillRect/>
          </a:stretch>
        </p:blipFill>
        <p:spPr bwMode="auto">
          <a:xfrm>
            <a:off x="4392613" y="260350"/>
            <a:ext cx="4575175" cy="61007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F:\ЦЕЛИНА -июль  2014\23676_html_m777c2e06.jpg"/>
          <p:cNvPicPr>
            <a:picLocks noChangeAspect="1" noChangeArrowheads="1"/>
          </p:cNvPicPr>
          <p:nvPr/>
        </p:nvPicPr>
        <p:blipFill>
          <a:blip r:embed="rId2" cstate="print"/>
          <a:srcRect/>
          <a:stretch>
            <a:fillRect/>
          </a:stretch>
        </p:blipFill>
        <p:spPr bwMode="auto">
          <a:xfrm>
            <a:off x="179388" y="188913"/>
            <a:ext cx="8856662" cy="6480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3"/>
          <p:cNvSpPr txBox="1">
            <a:spLocks noChangeArrowheads="1"/>
          </p:cNvSpPr>
          <p:nvPr/>
        </p:nvSpPr>
        <p:spPr bwMode="auto">
          <a:xfrm>
            <a:off x="179388" y="0"/>
            <a:ext cx="3816350" cy="7864475"/>
          </a:xfrm>
          <a:prstGeom prst="rect">
            <a:avLst/>
          </a:prstGeom>
          <a:noFill/>
          <a:ln w="9525">
            <a:noFill/>
            <a:miter lim="800000"/>
            <a:headEnd/>
            <a:tailEnd/>
          </a:ln>
        </p:spPr>
        <p:txBody>
          <a:bodyPr>
            <a:spAutoFit/>
          </a:bodyPr>
          <a:lstStyle/>
          <a:p>
            <a:pPr algn="ctr"/>
            <a:r>
              <a:rPr lang="ru-RU" b="1">
                <a:latin typeface="Arial" charset="0"/>
              </a:rPr>
              <a:t>Бердников Илья Петрович</a:t>
            </a:r>
            <a:r>
              <a:rPr lang="ru-RU">
                <a:latin typeface="Arial" charset="0"/>
              </a:rPr>
              <a:t> </a:t>
            </a:r>
            <a:r>
              <a:rPr lang="ru-RU" sz="1900" b="1">
                <a:latin typeface="Arial" charset="0"/>
              </a:rPr>
              <a:t>родился 1 августа 1931 г. Прибыл осваивать целинные земли из Воронежской области в 1954 г. по призыву комсомола. </a:t>
            </a:r>
          </a:p>
          <a:p>
            <a:pPr algn="ctr"/>
            <a:r>
              <a:rPr lang="ru-RU" sz="1900" b="1">
                <a:latin typeface="Arial" charset="0"/>
              </a:rPr>
              <a:t>Тогда ему было 25 лет. </a:t>
            </a:r>
          </a:p>
          <a:p>
            <a:pPr algn="ctr"/>
            <a:r>
              <a:rPr lang="ru-RU" sz="1900" b="1">
                <a:latin typeface="Arial" charset="0"/>
              </a:rPr>
              <a:t>Вместе с ним приехала целая бригада молодежи. </a:t>
            </a:r>
          </a:p>
          <a:p>
            <a:pPr algn="ctr"/>
            <a:r>
              <a:rPr lang="ru-RU" sz="1900" b="1">
                <a:latin typeface="Arial" charset="0"/>
              </a:rPr>
              <a:t>Илья Петрович был направлен </a:t>
            </a:r>
          </a:p>
          <a:p>
            <a:pPr algn="ctr"/>
            <a:r>
              <a:rPr lang="ru-RU" sz="1900" b="1">
                <a:latin typeface="Arial" charset="0"/>
              </a:rPr>
              <a:t>в Луковску МТС с.Велижанка, трудился в п.Никольский. </a:t>
            </a:r>
          </a:p>
          <a:p>
            <a:pPr algn="ctr"/>
            <a:r>
              <a:rPr lang="ru-RU" sz="1900" b="1">
                <a:latin typeface="Arial" charset="0"/>
              </a:rPr>
              <a:t>До 1972 г. работал здесь трактористом. Так получилось, что Алтай стал для него родным. Ведь как говорится «от судьбы не уйдешь». Приехал на целину и по сей день живет в нашем районе этот замечательный отзывчивый и гостеприимный человек.</a:t>
            </a:r>
          </a:p>
          <a:p>
            <a:pPr algn="ctr"/>
            <a:endParaRPr lang="ru-RU" sz="1900" b="1">
              <a:latin typeface="Arial" charset="0"/>
            </a:endParaRPr>
          </a:p>
          <a:p>
            <a:pPr algn="ctr"/>
            <a:endParaRPr lang="ru-RU" sz="1900" b="1">
              <a:latin typeface="Arial" charset="0"/>
            </a:endParaRPr>
          </a:p>
          <a:p>
            <a:pPr algn="ctr"/>
            <a:endParaRPr lang="ru-RU" sz="1900">
              <a:latin typeface="Arial" charset="0"/>
            </a:endParaRPr>
          </a:p>
          <a:p>
            <a:pPr algn="ctr"/>
            <a:endParaRPr lang="ru-RU">
              <a:latin typeface="Arial" charset="0"/>
            </a:endParaRPr>
          </a:p>
        </p:txBody>
      </p:sp>
      <p:pic>
        <p:nvPicPr>
          <p:cNvPr id="16386" name="Picture 3" descr="DSCN6357"/>
          <p:cNvPicPr>
            <a:picLocks noChangeAspect="1" noChangeArrowheads="1"/>
          </p:cNvPicPr>
          <p:nvPr/>
        </p:nvPicPr>
        <p:blipFill>
          <a:blip r:embed="rId2" cstate="print"/>
          <a:srcRect/>
          <a:stretch>
            <a:fillRect/>
          </a:stretch>
        </p:blipFill>
        <p:spPr bwMode="auto">
          <a:xfrm>
            <a:off x="4140200" y="476250"/>
            <a:ext cx="4833938" cy="3625850"/>
          </a:xfrm>
          <a:prstGeom prst="rect">
            <a:avLst/>
          </a:prstGeom>
          <a:ln>
            <a:noFill/>
          </a:ln>
          <a:effectLst>
            <a:outerShdw blurRad="292100" dist="139700" dir="2700000" algn="tl" rotWithShape="0">
              <a:srgbClr val="333333">
                <a:alpha val="65000"/>
              </a:srgbClr>
            </a:outerShdw>
          </a:effectLst>
        </p:spPr>
      </p:pic>
      <p:pic>
        <p:nvPicPr>
          <p:cNvPr id="18435" name="Picture 2" descr="F:\ЦЕЛИНА -июль  2014\05032014004032.jpg"/>
          <p:cNvPicPr>
            <a:picLocks noChangeAspect="1" noChangeArrowheads="1"/>
          </p:cNvPicPr>
          <p:nvPr/>
        </p:nvPicPr>
        <p:blipFill>
          <a:blip r:embed="rId3" cstate="print"/>
          <a:srcRect/>
          <a:stretch>
            <a:fillRect/>
          </a:stretch>
        </p:blipFill>
        <p:spPr bwMode="auto">
          <a:xfrm>
            <a:off x="5148263" y="4652963"/>
            <a:ext cx="3079750" cy="1984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p:cNvSpPr>
          <p:nvPr>
            <p:ph type="title" idx="4294967295"/>
          </p:nvPr>
        </p:nvSpPr>
        <p:spPr>
          <a:xfrm>
            <a:off x="468313" y="-315913"/>
            <a:ext cx="8229600" cy="2092326"/>
          </a:xfrm>
        </p:spPr>
        <p:txBody>
          <a:bodyPr/>
          <a:lstStyle/>
          <a:p>
            <a:pPr eaLnBrk="1" hangingPunct="1">
              <a:defRPr/>
            </a:pPr>
            <a:r>
              <a:rPr lang="ru-RU" sz="2000" b="1">
                <a:latin typeface="Arial" charset="0"/>
              </a:rPr>
              <a:t>Семья Малыгиных</a:t>
            </a:r>
          </a:p>
        </p:txBody>
      </p:sp>
      <p:sp>
        <p:nvSpPr>
          <p:cNvPr id="64514" name="Rectangle 3"/>
          <p:cNvSpPr>
            <a:spLocks noGrp="1"/>
          </p:cNvSpPr>
          <p:nvPr>
            <p:ph type="body" idx="4294967295"/>
          </p:nvPr>
        </p:nvSpPr>
        <p:spPr>
          <a:xfrm>
            <a:off x="0" y="908050"/>
            <a:ext cx="5148263" cy="5761038"/>
          </a:xfrm>
        </p:spPr>
        <p:txBody>
          <a:bodyPr/>
          <a:lstStyle/>
          <a:p>
            <a:pPr algn="ctr" eaLnBrk="1" hangingPunct="1">
              <a:lnSpc>
                <a:spcPct val="80000"/>
              </a:lnSpc>
              <a:buFont typeface="Wingdings" pitchFamily="2" charset="2"/>
              <a:buNone/>
              <a:defRPr/>
            </a:pPr>
            <a:r>
              <a:rPr lang="ru-RU" sz="1600"/>
              <a:t>     </a:t>
            </a:r>
            <a:r>
              <a:rPr lang="ru-RU" sz="1600" b="1"/>
              <a:t>Николай Николаевич и Нина Федоровна Малыгины вместе  прожили долгие годы. У них  был свой семейный уклад, свои традиции. Счастливы  были тем, что многое осуществилось, благодаря совместным усилиям, труду. </a:t>
            </a:r>
          </a:p>
          <a:p>
            <a:pPr algn="ctr" eaLnBrk="1" hangingPunct="1">
              <a:lnSpc>
                <a:spcPct val="80000"/>
              </a:lnSpc>
              <a:buFont typeface="Wingdings" pitchFamily="2" charset="2"/>
              <a:buNone/>
              <a:defRPr/>
            </a:pPr>
            <a:r>
              <a:rPr lang="ru-RU" sz="1600" b="1"/>
              <a:t>Нина жила в Ленском, Николай приехал туда из Чувашии по комсомольской путевке поднимать целину. Здесь и свела их судьба. Она работала приемщицей молока и дояркой в совхозе им.Крупской. </a:t>
            </a:r>
          </a:p>
          <a:p>
            <a:pPr algn="ctr" eaLnBrk="1" hangingPunct="1">
              <a:lnSpc>
                <a:spcPct val="80000"/>
              </a:lnSpc>
              <a:buFont typeface="Wingdings" pitchFamily="2" charset="2"/>
              <a:buNone/>
              <a:defRPr/>
            </a:pPr>
            <a:r>
              <a:rPr lang="ru-RU" sz="1600" b="1"/>
              <a:t>Он – трактористом. Здесь в Ленском «свили» Нина с Николаем свое первое гнездышко, построили дом-пятистенник, </a:t>
            </a:r>
          </a:p>
          <a:p>
            <a:pPr algn="ctr" eaLnBrk="1" hangingPunct="1">
              <a:lnSpc>
                <a:spcPct val="80000"/>
              </a:lnSpc>
              <a:buFont typeface="Wingdings" pitchFamily="2" charset="2"/>
              <a:buNone/>
              <a:defRPr/>
            </a:pPr>
            <a:r>
              <a:rPr lang="ru-RU" sz="1600" b="1"/>
              <a:t>родили троих детей: Веру, Сергея, Надежду. </a:t>
            </a:r>
          </a:p>
          <a:p>
            <a:pPr algn="ctr" eaLnBrk="1" hangingPunct="1">
              <a:lnSpc>
                <a:spcPct val="80000"/>
              </a:lnSpc>
              <a:buFont typeface="Wingdings" pitchFamily="2" charset="2"/>
              <a:buNone/>
              <a:defRPr/>
            </a:pPr>
            <a:r>
              <a:rPr lang="ru-RU" sz="1600" b="1"/>
              <a:t>В 1971 г. переехали в Панкрушиху и вновь принялись за строительство дома. </a:t>
            </a:r>
          </a:p>
          <a:p>
            <a:pPr algn="ctr" eaLnBrk="1" hangingPunct="1">
              <a:lnSpc>
                <a:spcPct val="80000"/>
              </a:lnSpc>
              <a:buFont typeface="Wingdings" pitchFamily="2" charset="2"/>
              <a:buNone/>
              <a:defRPr/>
            </a:pPr>
            <a:r>
              <a:rPr lang="ru-RU" sz="1600" b="1"/>
              <a:t>Глава семьи трудился на тракторе до 1975 г., получил увечье на производстве и инвалидность. Нина Федоровна работала в Панкрушихинском детском саду, 16 лет была стационарным электромонтером в узле связи. Много Почетных грамот у супругов, </a:t>
            </a:r>
          </a:p>
          <a:p>
            <a:pPr algn="ctr" eaLnBrk="1" hangingPunct="1">
              <a:lnSpc>
                <a:spcPct val="80000"/>
              </a:lnSpc>
              <a:buFont typeface="Wingdings" pitchFamily="2" charset="2"/>
              <a:buNone/>
              <a:defRPr/>
            </a:pPr>
            <a:r>
              <a:rPr lang="ru-RU" sz="1600" b="1"/>
              <a:t>оба являются Ветераны труда.</a:t>
            </a:r>
          </a:p>
        </p:txBody>
      </p:sp>
      <p:pic>
        <p:nvPicPr>
          <p:cNvPr id="64515" name="Picture 4" descr="DSCN7817"/>
          <p:cNvPicPr>
            <a:picLocks noChangeAspect="1" noChangeArrowheads="1"/>
          </p:cNvPicPr>
          <p:nvPr/>
        </p:nvPicPr>
        <p:blipFill>
          <a:blip r:embed="rId2" cstate="print"/>
          <a:srcRect/>
          <a:stretch>
            <a:fillRect/>
          </a:stretch>
        </p:blipFill>
        <p:spPr bwMode="auto">
          <a:xfrm>
            <a:off x="5435600" y="1268413"/>
            <a:ext cx="3440113" cy="45862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DSCN7776"/>
          <p:cNvPicPr>
            <a:picLocks noChangeAspect="1" noChangeArrowheads="1"/>
          </p:cNvPicPr>
          <p:nvPr/>
        </p:nvPicPr>
        <p:blipFill>
          <a:blip r:embed="rId2" cstate="print"/>
          <a:srcRect/>
          <a:stretch>
            <a:fillRect/>
          </a:stretch>
        </p:blipFill>
        <p:spPr bwMode="auto">
          <a:xfrm>
            <a:off x="4500563" y="260350"/>
            <a:ext cx="4465637" cy="5956300"/>
          </a:xfrm>
          <a:prstGeom prst="rect">
            <a:avLst/>
          </a:prstGeom>
          <a:noFill/>
          <a:ln w="9525">
            <a:noFill/>
            <a:miter lim="800000"/>
            <a:headEnd/>
            <a:tailEnd/>
          </a:ln>
        </p:spPr>
      </p:pic>
      <p:sp>
        <p:nvSpPr>
          <p:cNvPr id="65538" name="Text Box 3"/>
          <p:cNvSpPr txBox="1">
            <a:spLocks noChangeArrowheads="1"/>
          </p:cNvSpPr>
          <p:nvPr/>
        </p:nvSpPr>
        <p:spPr bwMode="auto">
          <a:xfrm>
            <a:off x="250825" y="188913"/>
            <a:ext cx="4105275" cy="6134100"/>
          </a:xfrm>
          <a:prstGeom prst="rect">
            <a:avLst/>
          </a:prstGeom>
          <a:noFill/>
          <a:ln w="9525">
            <a:noFill/>
            <a:miter lim="800000"/>
            <a:headEnd/>
            <a:tailEnd/>
          </a:ln>
        </p:spPr>
        <p:txBody>
          <a:bodyPr>
            <a:spAutoFit/>
          </a:bodyPr>
          <a:lstStyle/>
          <a:p>
            <a:pPr algn="ctr"/>
            <a:r>
              <a:rPr lang="ru-RU" b="1" dirty="0" err="1">
                <a:latin typeface="Arial" charset="0"/>
              </a:rPr>
              <a:t>Незамаева</a:t>
            </a:r>
            <a:r>
              <a:rPr lang="ru-RU" b="1" dirty="0">
                <a:latin typeface="Arial" charset="0"/>
              </a:rPr>
              <a:t> Елизавета Кондратьевна </a:t>
            </a:r>
            <a:r>
              <a:rPr lang="ru-RU" dirty="0">
                <a:latin typeface="Arial" charset="0"/>
              </a:rPr>
              <a:t>родилась 10 апреля 1930 г. в Саратовской области. В 1938 г. пошла в 1 класс. В 1947 г. окончила 7 классов </a:t>
            </a:r>
            <a:r>
              <a:rPr lang="ru-RU" dirty="0" err="1">
                <a:latin typeface="Arial" charset="0"/>
              </a:rPr>
              <a:t>Николаевнской</a:t>
            </a:r>
            <a:r>
              <a:rPr lang="ru-RU" dirty="0">
                <a:latin typeface="Arial" charset="0"/>
              </a:rPr>
              <a:t> школы </a:t>
            </a:r>
            <a:r>
              <a:rPr lang="ru-RU" dirty="0" err="1">
                <a:latin typeface="Arial" charset="0"/>
              </a:rPr>
              <a:t>Славгородского</a:t>
            </a:r>
            <a:r>
              <a:rPr lang="ru-RU" dirty="0">
                <a:latin typeface="Arial" charset="0"/>
              </a:rPr>
              <a:t> района Алтайского края. В 1947 г. поступила в </a:t>
            </a:r>
            <a:r>
              <a:rPr lang="ru-RU" dirty="0" err="1">
                <a:latin typeface="Arial" charset="0"/>
              </a:rPr>
              <a:t>Славгородский</a:t>
            </a:r>
            <a:r>
              <a:rPr lang="ru-RU" dirty="0">
                <a:latin typeface="Arial" charset="0"/>
              </a:rPr>
              <a:t> сельхозтехникум, после его окончания направлена в </a:t>
            </a:r>
            <a:r>
              <a:rPr lang="ru-RU" dirty="0" err="1">
                <a:latin typeface="Arial" charset="0"/>
              </a:rPr>
              <a:t>Панкрушихинский</a:t>
            </a:r>
            <a:r>
              <a:rPr lang="ru-RU" dirty="0">
                <a:latin typeface="Arial" charset="0"/>
              </a:rPr>
              <a:t> </a:t>
            </a:r>
            <a:r>
              <a:rPr lang="ru-RU" dirty="0" err="1">
                <a:latin typeface="Arial" charset="0"/>
              </a:rPr>
              <a:t>райсельхозотдел</a:t>
            </a:r>
            <a:r>
              <a:rPr lang="ru-RU" dirty="0">
                <a:latin typeface="Arial" charset="0"/>
              </a:rPr>
              <a:t> в качестве агронома. В 1953 г. направлена работать в колхоз Калинина </a:t>
            </a:r>
            <a:r>
              <a:rPr lang="ru-RU" dirty="0" err="1">
                <a:latin typeface="Arial" charset="0"/>
              </a:rPr>
              <a:t>Подойниковской</a:t>
            </a:r>
            <a:r>
              <a:rPr lang="ru-RU" dirty="0">
                <a:latin typeface="Arial" charset="0"/>
              </a:rPr>
              <a:t> МТС. После реорганизации МТС колхозов в совхозы до 1969 г. работала агрономом в </a:t>
            </a:r>
            <a:r>
              <a:rPr lang="ru-RU" dirty="0" err="1">
                <a:latin typeface="Arial" charset="0"/>
              </a:rPr>
              <a:t>с.Конево</a:t>
            </a:r>
            <a:r>
              <a:rPr lang="ru-RU" dirty="0">
                <a:latin typeface="Arial" charset="0"/>
              </a:rPr>
              <a:t>. С ноября 1972 г. по август 1976 г. – </a:t>
            </a:r>
            <a:r>
              <a:rPr lang="ru-RU" dirty="0" err="1">
                <a:latin typeface="Arial" charset="0"/>
              </a:rPr>
              <a:t>зав.общим</a:t>
            </a:r>
            <a:r>
              <a:rPr lang="ru-RU" dirty="0">
                <a:latin typeface="Arial" charset="0"/>
              </a:rPr>
              <a:t> отделом </a:t>
            </a:r>
            <a:r>
              <a:rPr lang="ru-RU" dirty="0" err="1">
                <a:latin typeface="Arial" charset="0"/>
              </a:rPr>
              <a:t>Панкрушихинского</a:t>
            </a:r>
            <a:r>
              <a:rPr lang="ru-RU" dirty="0">
                <a:latin typeface="Arial" charset="0"/>
              </a:rPr>
              <a:t> райисполкома. </a:t>
            </a:r>
          </a:p>
          <a:p>
            <a:pPr algn="ctr"/>
            <a:r>
              <a:rPr lang="ru-RU" dirty="0">
                <a:latin typeface="Arial" charset="0"/>
              </a:rPr>
              <a:t>В 1996 г. присвоено звание </a:t>
            </a:r>
          </a:p>
          <a:p>
            <a:pPr algn="ctr"/>
            <a:r>
              <a:rPr lang="ru-RU" dirty="0">
                <a:latin typeface="Arial" charset="0"/>
              </a:rPr>
              <a:t>«Ветеран труда». </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p:cNvSpPr>
          <p:nvPr>
            <p:ph type="title" idx="4294967295"/>
          </p:nvPr>
        </p:nvSpPr>
        <p:spPr>
          <a:xfrm>
            <a:off x="452438" y="455613"/>
            <a:ext cx="4521200" cy="1295400"/>
          </a:xfrm>
        </p:spPr>
        <p:txBody>
          <a:bodyPr/>
          <a:lstStyle/>
          <a:p>
            <a:pPr eaLnBrk="1" hangingPunct="1">
              <a:defRPr/>
            </a:pPr>
            <a:r>
              <a:rPr lang="ru-RU" sz="1800" b="1" dirty="0">
                <a:latin typeface="Arial" charset="0"/>
              </a:rPr>
              <a:t/>
            </a:r>
            <a:br>
              <a:rPr lang="ru-RU" sz="1800" b="1" dirty="0">
                <a:latin typeface="Arial" charset="0"/>
              </a:rPr>
            </a:br>
            <a:r>
              <a:rPr lang="ru-RU" sz="1800" b="1" dirty="0">
                <a:latin typeface="Arial" charset="0"/>
              </a:rPr>
              <a:t/>
            </a:r>
            <a:br>
              <a:rPr lang="ru-RU" sz="1800" b="1" dirty="0">
                <a:latin typeface="Arial" charset="0"/>
              </a:rPr>
            </a:br>
            <a:r>
              <a:rPr lang="ru-RU" sz="1800" b="1" dirty="0">
                <a:latin typeface="Arial" charset="0"/>
              </a:rPr>
              <a:t/>
            </a:r>
            <a:br>
              <a:rPr lang="ru-RU" sz="1800" b="1" dirty="0">
                <a:latin typeface="Arial" charset="0"/>
              </a:rPr>
            </a:br>
            <a:r>
              <a:rPr lang="ru-RU" sz="1800" b="1" dirty="0">
                <a:latin typeface="Arial" charset="0"/>
              </a:rPr>
              <a:t/>
            </a:r>
            <a:br>
              <a:rPr lang="ru-RU" sz="1800" b="1" dirty="0">
                <a:latin typeface="Arial" charset="0"/>
              </a:rPr>
            </a:br>
            <a:r>
              <a:rPr lang="ru-RU" sz="1800" b="1" dirty="0">
                <a:latin typeface="Arial" charset="0"/>
              </a:rPr>
              <a:t/>
            </a:r>
            <a:br>
              <a:rPr lang="ru-RU" sz="1800" b="1" dirty="0">
                <a:latin typeface="Arial" charset="0"/>
              </a:rPr>
            </a:br>
            <a:r>
              <a:rPr lang="ru-RU" sz="1800" b="1" dirty="0">
                <a:latin typeface="Arial" charset="0"/>
              </a:rPr>
              <a:t/>
            </a:r>
            <a:br>
              <a:rPr lang="ru-RU" sz="1800" b="1" dirty="0">
                <a:latin typeface="Arial" charset="0"/>
              </a:rPr>
            </a:br>
            <a:r>
              <a:rPr lang="ru-RU" sz="1800" b="1" dirty="0">
                <a:latin typeface="Arial" charset="0"/>
              </a:rPr>
              <a:t/>
            </a:r>
            <a:br>
              <a:rPr lang="ru-RU" sz="1800" b="1" dirty="0">
                <a:latin typeface="Arial" charset="0"/>
              </a:rPr>
            </a:br>
            <a:r>
              <a:rPr lang="ru-RU" sz="1800" b="1" dirty="0">
                <a:latin typeface="Arial" charset="0"/>
              </a:rPr>
              <a:t/>
            </a:r>
            <a:br>
              <a:rPr lang="ru-RU" sz="1800" b="1" dirty="0">
                <a:latin typeface="Arial" charset="0"/>
              </a:rPr>
            </a:br>
            <a:r>
              <a:rPr lang="ru-RU" sz="1800" b="1" dirty="0">
                <a:latin typeface="Arial" charset="0"/>
              </a:rPr>
              <a:t/>
            </a:r>
            <a:br>
              <a:rPr lang="ru-RU" sz="1800" b="1" dirty="0">
                <a:latin typeface="Arial" charset="0"/>
              </a:rPr>
            </a:br>
            <a:r>
              <a:rPr lang="ru-RU" sz="1800" b="1" dirty="0">
                <a:latin typeface="Arial" charset="0"/>
              </a:rPr>
              <a:t/>
            </a:r>
            <a:br>
              <a:rPr lang="ru-RU" sz="1800" b="1" dirty="0">
                <a:latin typeface="Arial" charset="0"/>
              </a:rPr>
            </a:br>
            <a:r>
              <a:rPr lang="ru-RU" sz="1800" b="1" dirty="0">
                <a:latin typeface="Arial" charset="0"/>
              </a:rPr>
              <a:t/>
            </a:r>
            <a:br>
              <a:rPr lang="ru-RU" sz="1800" b="1" dirty="0">
                <a:latin typeface="Arial" charset="0"/>
              </a:rPr>
            </a:br>
            <a:r>
              <a:rPr lang="ru-RU" sz="1800" b="1" dirty="0">
                <a:latin typeface="Arial" charset="0"/>
              </a:rPr>
              <a:t/>
            </a:r>
            <a:br>
              <a:rPr lang="ru-RU" sz="1800" b="1" dirty="0">
                <a:latin typeface="Arial" charset="0"/>
              </a:rPr>
            </a:br>
            <a:r>
              <a:rPr lang="ru-RU" sz="1800" b="1" dirty="0">
                <a:latin typeface="Arial" charset="0"/>
              </a:rPr>
              <a:t/>
            </a:r>
            <a:br>
              <a:rPr lang="ru-RU" sz="1800" b="1" dirty="0">
                <a:latin typeface="Arial" charset="0"/>
              </a:rPr>
            </a:br>
            <a:r>
              <a:rPr lang="ru-RU" sz="1800" b="1" dirty="0">
                <a:latin typeface="Arial" charset="0"/>
              </a:rPr>
              <a:t/>
            </a:r>
            <a:br>
              <a:rPr lang="ru-RU" sz="1800" b="1" dirty="0">
                <a:latin typeface="Arial" charset="0"/>
              </a:rPr>
            </a:br>
            <a:r>
              <a:rPr lang="ru-RU" sz="1800" b="1" dirty="0">
                <a:latin typeface="Arial" charset="0"/>
              </a:rPr>
              <a:t/>
            </a:r>
            <a:br>
              <a:rPr lang="ru-RU" sz="1800" b="1" dirty="0">
                <a:latin typeface="Arial" charset="0"/>
              </a:rPr>
            </a:br>
            <a:r>
              <a:rPr lang="ru-RU" sz="1800" b="1" dirty="0">
                <a:latin typeface="Arial" charset="0"/>
              </a:rPr>
              <a:t/>
            </a:r>
            <a:br>
              <a:rPr lang="ru-RU" sz="1800" b="1" dirty="0">
                <a:latin typeface="Arial" charset="0"/>
              </a:rPr>
            </a:br>
            <a:r>
              <a:rPr lang="ru-RU" sz="1800" b="1" dirty="0">
                <a:latin typeface="Arial" charset="0"/>
              </a:rPr>
              <a:t>Малыгин Николай Николаевич родился в 1930 г. В 1954 г. зачислен в постоянный штат </a:t>
            </a:r>
            <a:r>
              <a:rPr lang="ru-RU" sz="1800" b="1" dirty="0" err="1">
                <a:latin typeface="Arial" charset="0"/>
              </a:rPr>
              <a:t>Кувакинской</a:t>
            </a:r>
            <a:r>
              <a:rPr lang="ru-RU" sz="1800" b="1" dirty="0">
                <a:latin typeface="Arial" charset="0"/>
              </a:rPr>
              <a:t> МТС. В 1955 г. освобожден от работы тракториста в связи с выездом на  целинные земли. В марте 1955 г. принят на работу в Романовскую МТС в качестве тракториста. В этой должности проработал до 1979 г. Уволен по состоянию здоровья. Имеет Благодарности за хорошую работу на весеннем севе, награжден Почетной грамотой за достигнутые успехи в соцсоревновании. Хороший семьянин, замечательный дедушка.</a:t>
            </a:r>
            <a:br>
              <a:rPr lang="ru-RU" sz="1800" b="1" dirty="0">
                <a:latin typeface="Arial" charset="0"/>
              </a:rPr>
            </a:br>
            <a:r>
              <a:rPr lang="ru-RU" sz="1800" b="1" dirty="0">
                <a:latin typeface="Arial" charset="0"/>
              </a:rPr>
              <a:t>Умер 15 января 2010 г.</a:t>
            </a:r>
          </a:p>
        </p:txBody>
      </p:sp>
      <p:pic>
        <p:nvPicPr>
          <p:cNvPr id="66562" name="Picture 4" descr="DSCN7799"/>
          <p:cNvPicPr>
            <a:picLocks noChangeAspect="1" noChangeArrowheads="1"/>
          </p:cNvPicPr>
          <p:nvPr/>
        </p:nvPicPr>
        <p:blipFill>
          <a:blip r:embed="rId2" cstate="print"/>
          <a:srcRect/>
          <a:stretch>
            <a:fillRect/>
          </a:stretch>
        </p:blipFill>
        <p:spPr bwMode="auto">
          <a:xfrm>
            <a:off x="4932363" y="404813"/>
            <a:ext cx="3962400" cy="5956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3"/>
          <p:cNvSpPr txBox="1">
            <a:spLocks noChangeArrowheads="1"/>
          </p:cNvSpPr>
          <p:nvPr/>
        </p:nvSpPr>
        <p:spPr bwMode="auto">
          <a:xfrm>
            <a:off x="107950" y="188913"/>
            <a:ext cx="4176713" cy="5126037"/>
          </a:xfrm>
          <a:prstGeom prst="rect">
            <a:avLst/>
          </a:prstGeom>
          <a:noFill/>
          <a:ln w="9525">
            <a:noFill/>
            <a:miter lim="800000"/>
            <a:headEnd/>
            <a:tailEnd/>
          </a:ln>
        </p:spPr>
        <p:txBody>
          <a:bodyPr>
            <a:spAutoFit/>
          </a:bodyPr>
          <a:lstStyle/>
          <a:p>
            <a:pPr algn="ctr"/>
            <a:endParaRPr lang="ru-RU" sz="2000" b="1" dirty="0">
              <a:latin typeface="Arial" charset="0"/>
            </a:endParaRPr>
          </a:p>
          <a:p>
            <a:pPr algn="ctr"/>
            <a:endParaRPr lang="ru-RU" sz="2000" b="1" dirty="0">
              <a:latin typeface="Arial" charset="0"/>
            </a:endParaRPr>
          </a:p>
          <a:p>
            <a:pPr algn="ctr"/>
            <a:r>
              <a:rPr lang="ru-RU" sz="2000" b="1" dirty="0">
                <a:latin typeface="Arial" charset="0"/>
              </a:rPr>
              <a:t>Сердюк Иван Наумович</a:t>
            </a:r>
          </a:p>
          <a:p>
            <a:pPr algn="ctr"/>
            <a:r>
              <a:rPr lang="ru-RU" b="1" dirty="0">
                <a:latin typeface="Arial" charset="0"/>
              </a:rPr>
              <a:t>родился в 1912 г.  В семье крестьянина. В 1925 г. вступил в комсомол. В 1932 г. вступает в ряды коммунистической партии.</a:t>
            </a:r>
          </a:p>
          <a:p>
            <a:pPr algn="ctr"/>
            <a:endParaRPr lang="ru-RU" b="1" dirty="0">
              <a:latin typeface="Arial" charset="0"/>
            </a:endParaRPr>
          </a:p>
          <a:p>
            <a:pPr algn="ctr"/>
            <a:r>
              <a:rPr lang="ru-RU" b="1" dirty="0">
                <a:latin typeface="Arial" charset="0"/>
              </a:rPr>
              <a:t>В 1954 -1955 г. являлся председателем колхоза имени Молотова. </a:t>
            </a:r>
          </a:p>
          <a:p>
            <a:pPr algn="ctr"/>
            <a:r>
              <a:rPr lang="ru-RU" b="1" dirty="0">
                <a:latin typeface="Arial" charset="0"/>
              </a:rPr>
              <a:t>За освоение целинных и залежных земель и достигнутые успехи производства зерна в 1956 г. он был награжден высокой правительственной наградой Орденом Трудового Красного Знамени.</a:t>
            </a:r>
          </a:p>
        </p:txBody>
      </p:sp>
      <p:pic>
        <p:nvPicPr>
          <p:cNvPr id="67586" name="Picture 4" descr="DSCN7772"/>
          <p:cNvPicPr>
            <a:picLocks noChangeAspect="1" noChangeArrowheads="1"/>
          </p:cNvPicPr>
          <p:nvPr/>
        </p:nvPicPr>
        <p:blipFill>
          <a:blip r:embed="rId2" cstate="print"/>
          <a:srcRect/>
          <a:stretch>
            <a:fillRect/>
          </a:stretch>
        </p:blipFill>
        <p:spPr bwMode="auto">
          <a:xfrm>
            <a:off x="4356100" y="404813"/>
            <a:ext cx="4521200" cy="6029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3"/>
          <p:cNvSpPr txBox="1">
            <a:spLocks noChangeArrowheads="1"/>
          </p:cNvSpPr>
          <p:nvPr/>
        </p:nvSpPr>
        <p:spPr bwMode="auto">
          <a:xfrm>
            <a:off x="179388" y="0"/>
            <a:ext cx="4032250" cy="366713"/>
          </a:xfrm>
          <a:prstGeom prst="rect">
            <a:avLst/>
          </a:prstGeom>
          <a:noFill/>
          <a:ln w="9525">
            <a:noFill/>
            <a:miter lim="800000"/>
            <a:headEnd/>
            <a:tailEnd/>
          </a:ln>
        </p:spPr>
        <p:txBody>
          <a:bodyPr>
            <a:spAutoFit/>
          </a:bodyPr>
          <a:lstStyle/>
          <a:p>
            <a:endParaRPr lang="ru-RU">
              <a:latin typeface="Arial" charset="0"/>
            </a:endParaRPr>
          </a:p>
        </p:txBody>
      </p:sp>
      <p:pic>
        <p:nvPicPr>
          <p:cNvPr id="68610" name="Picture 4" descr="DSCN7773"/>
          <p:cNvPicPr>
            <a:picLocks noChangeAspect="1" noChangeArrowheads="1"/>
          </p:cNvPicPr>
          <p:nvPr/>
        </p:nvPicPr>
        <p:blipFill>
          <a:blip r:embed="rId2" cstate="print"/>
          <a:srcRect/>
          <a:stretch>
            <a:fillRect/>
          </a:stretch>
        </p:blipFill>
        <p:spPr bwMode="auto">
          <a:xfrm>
            <a:off x="4500563" y="476250"/>
            <a:ext cx="4464050" cy="5954713"/>
          </a:xfrm>
          <a:prstGeom prst="rect">
            <a:avLst/>
          </a:prstGeom>
          <a:noFill/>
          <a:ln w="9525">
            <a:noFill/>
            <a:miter lim="800000"/>
            <a:headEnd/>
            <a:tailEnd/>
          </a:ln>
        </p:spPr>
      </p:pic>
      <p:sp>
        <p:nvSpPr>
          <p:cNvPr id="68611" name="Text Box 5"/>
          <p:cNvSpPr txBox="1">
            <a:spLocks noChangeArrowheads="1"/>
          </p:cNvSpPr>
          <p:nvPr/>
        </p:nvSpPr>
        <p:spPr bwMode="auto">
          <a:xfrm>
            <a:off x="250825" y="188913"/>
            <a:ext cx="4035425" cy="6408737"/>
          </a:xfrm>
          <a:prstGeom prst="rect">
            <a:avLst/>
          </a:prstGeom>
          <a:noFill/>
          <a:ln w="9525">
            <a:noFill/>
            <a:miter lim="800000"/>
            <a:headEnd/>
            <a:tailEnd/>
          </a:ln>
        </p:spPr>
        <p:txBody>
          <a:bodyPr>
            <a:spAutoFit/>
          </a:bodyPr>
          <a:lstStyle/>
          <a:p>
            <a:pPr algn="ctr"/>
            <a:r>
              <a:rPr lang="ru-RU" b="1" dirty="0">
                <a:latin typeface="Arial" charset="0"/>
              </a:rPr>
              <a:t>Сиротин Иван Степанович родился в 1921 г. в </a:t>
            </a:r>
            <a:r>
              <a:rPr lang="ru-RU" b="1" dirty="0" err="1">
                <a:latin typeface="Arial" charset="0"/>
              </a:rPr>
              <a:t>с.Зятьково</a:t>
            </a:r>
            <a:r>
              <a:rPr lang="ru-RU" b="1" dirty="0">
                <a:latin typeface="Arial" charset="0"/>
              </a:rPr>
              <a:t> </a:t>
            </a:r>
            <a:r>
              <a:rPr lang="ru-RU" b="1" dirty="0" err="1">
                <a:latin typeface="Arial" charset="0"/>
              </a:rPr>
              <a:t>Панкрушихинского</a:t>
            </a:r>
            <a:r>
              <a:rPr lang="ru-RU" b="1" dirty="0">
                <a:latin typeface="Arial" charset="0"/>
              </a:rPr>
              <a:t> района в семье крестьянина. В 1940 г. Иван Степанович был призван </a:t>
            </a:r>
          </a:p>
          <a:p>
            <a:pPr algn="ctr"/>
            <a:r>
              <a:rPr lang="ru-RU" b="1" dirty="0">
                <a:latin typeface="Arial" charset="0"/>
              </a:rPr>
              <a:t>в Советскую армию, за время службы был награжден орденом Красной Звезды, </a:t>
            </a:r>
          </a:p>
          <a:p>
            <a:pPr algn="ctr"/>
            <a:r>
              <a:rPr lang="ru-RU" b="1" dirty="0">
                <a:latin typeface="Arial" charset="0"/>
              </a:rPr>
              <a:t>медалью «За отвагу», </a:t>
            </a:r>
          </a:p>
          <a:p>
            <a:pPr algn="ctr"/>
            <a:r>
              <a:rPr lang="ru-RU" b="1" dirty="0">
                <a:latin typeface="Arial" charset="0"/>
              </a:rPr>
              <a:t>«За оборону советского Заполярья». </a:t>
            </a:r>
          </a:p>
          <a:p>
            <a:pPr algn="ctr"/>
            <a:r>
              <a:rPr lang="ru-RU" b="1" dirty="0">
                <a:latin typeface="Arial" charset="0"/>
              </a:rPr>
              <a:t>В 1943 г. вступил в ряды КПСС. В 1954 -1955 </a:t>
            </a:r>
            <a:r>
              <a:rPr lang="ru-RU" b="1" dirty="0" err="1">
                <a:latin typeface="Arial" charset="0"/>
              </a:rPr>
              <a:t>г.г</a:t>
            </a:r>
            <a:r>
              <a:rPr lang="ru-RU" b="1" dirty="0">
                <a:latin typeface="Arial" charset="0"/>
              </a:rPr>
              <a:t>.  Являлся председателем колхоза имени Хрущева в </a:t>
            </a:r>
            <a:r>
              <a:rPr lang="ru-RU" b="1" dirty="0" err="1">
                <a:latin typeface="Arial" charset="0"/>
              </a:rPr>
              <a:t>с.Панкрушиха</a:t>
            </a:r>
            <a:r>
              <a:rPr lang="ru-RU" b="1" dirty="0">
                <a:latin typeface="Arial" charset="0"/>
              </a:rPr>
              <a:t>. </a:t>
            </a:r>
          </a:p>
          <a:p>
            <a:pPr algn="ctr"/>
            <a:r>
              <a:rPr lang="ru-RU" b="1" dirty="0"/>
              <a:t>За освоение целинных и залежных земель и достигнутые успехи производства зерна в 1956 г. он был награжден высокой правительственной наградой Орденом Трудового Красного Знамени.</a:t>
            </a:r>
          </a:p>
          <a:p>
            <a:pPr algn="ctr"/>
            <a:endParaRPr lang="ru-RU" b="1" dirty="0">
              <a:latin typeface="Arial"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3"/>
          <p:cNvSpPr txBox="1">
            <a:spLocks noChangeArrowheads="1"/>
          </p:cNvSpPr>
          <p:nvPr/>
        </p:nvSpPr>
        <p:spPr bwMode="auto">
          <a:xfrm>
            <a:off x="323850" y="333375"/>
            <a:ext cx="4032250" cy="366713"/>
          </a:xfrm>
          <a:prstGeom prst="rect">
            <a:avLst/>
          </a:prstGeom>
          <a:noFill/>
          <a:ln w="9525">
            <a:noFill/>
            <a:miter lim="800000"/>
            <a:headEnd/>
            <a:tailEnd/>
          </a:ln>
        </p:spPr>
        <p:txBody>
          <a:bodyPr>
            <a:spAutoFit/>
          </a:bodyPr>
          <a:lstStyle/>
          <a:p>
            <a:endParaRPr lang="ru-RU">
              <a:latin typeface="Arial" charset="0"/>
            </a:endParaRPr>
          </a:p>
        </p:txBody>
      </p:sp>
      <p:pic>
        <p:nvPicPr>
          <p:cNvPr id="69634" name="Picture 4" descr="DSCN7774"/>
          <p:cNvPicPr>
            <a:picLocks noChangeAspect="1" noChangeArrowheads="1"/>
          </p:cNvPicPr>
          <p:nvPr/>
        </p:nvPicPr>
        <p:blipFill>
          <a:blip r:embed="rId2" cstate="print"/>
          <a:srcRect/>
          <a:stretch>
            <a:fillRect/>
          </a:stretch>
        </p:blipFill>
        <p:spPr bwMode="auto">
          <a:xfrm>
            <a:off x="4643438" y="260350"/>
            <a:ext cx="4300537" cy="5732463"/>
          </a:xfrm>
          <a:prstGeom prst="rect">
            <a:avLst/>
          </a:prstGeom>
          <a:noFill/>
          <a:ln w="9525">
            <a:noFill/>
            <a:miter lim="800000"/>
            <a:headEnd/>
            <a:tailEnd/>
          </a:ln>
        </p:spPr>
      </p:pic>
      <p:sp>
        <p:nvSpPr>
          <p:cNvPr id="69635" name="Text Box 5"/>
          <p:cNvSpPr txBox="1">
            <a:spLocks noChangeArrowheads="1"/>
          </p:cNvSpPr>
          <p:nvPr/>
        </p:nvSpPr>
        <p:spPr bwMode="auto">
          <a:xfrm>
            <a:off x="143669" y="301435"/>
            <a:ext cx="4392612" cy="5859463"/>
          </a:xfrm>
          <a:prstGeom prst="rect">
            <a:avLst/>
          </a:prstGeom>
          <a:noFill/>
          <a:ln w="9525">
            <a:noFill/>
            <a:miter lim="800000"/>
            <a:headEnd/>
            <a:tailEnd/>
          </a:ln>
        </p:spPr>
        <p:txBody>
          <a:bodyPr>
            <a:spAutoFit/>
          </a:bodyPr>
          <a:lstStyle/>
          <a:p>
            <a:pPr algn="ctr"/>
            <a:r>
              <a:rPr lang="ru-RU" b="1" dirty="0" err="1">
                <a:latin typeface="Arial" charset="0"/>
              </a:rPr>
              <a:t>Липп</a:t>
            </a:r>
            <a:r>
              <a:rPr lang="ru-RU" b="1" dirty="0">
                <a:latin typeface="Arial" charset="0"/>
              </a:rPr>
              <a:t> Иван Андреевич </a:t>
            </a:r>
          </a:p>
          <a:p>
            <a:pPr algn="ctr"/>
            <a:r>
              <a:rPr lang="ru-RU" b="1" dirty="0">
                <a:latin typeface="Arial" charset="0"/>
              </a:rPr>
              <a:t>родился 16 марта 1927 г. в Саратовской области. В 1941 г. выслан в Сибирь, </a:t>
            </a:r>
          </a:p>
          <a:p>
            <a:pPr algn="ctr"/>
            <a:r>
              <a:rPr lang="ru-RU" b="1" dirty="0">
                <a:latin typeface="Arial" charset="0"/>
              </a:rPr>
              <a:t>попал в </a:t>
            </a:r>
            <a:r>
              <a:rPr lang="ru-RU" b="1" dirty="0" err="1">
                <a:latin typeface="Arial" charset="0"/>
              </a:rPr>
              <a:t>Панкрушихинский</a:t>
            </a:r>
            <a:r>
              <a:rPr lang="ru-RU" b="1" dirty="0">
                <a:latin typeface="Arial" charset="0"/>
              </a:rPr>
              <a:t> район. </a:t>
            </a:r>
          </a:p>
          <a:p>
            <a:pPr algn="ctr"/>
            <a:r>
              <a:rPr lang="ru-RU" b="1" dirty="0">
                <a:latin typeface="Arial" charset="0"/>
              </a:rPr>
              <a:t>С 14 лет началась его трудовая деятельность, учился на тракториста и всю жизнь добросовестно проработал в совхозе «Искра» </a:t>
            </a:r>
          </a:p>
          <a:p>
            <a:pPr algn="ctr"/>
            <a:r>
              <a:rPr lang="ru-RU" b="1" dirty="0" err="1">
                <a:latin typeface="Arial" charset="0"/>
              </a:rPr>
              <a:t>Панкрушихинского</a:t>
            </a:r>
            <a:r>
              <a:rPr lang="ru-RU" b="1" dirty="0">
                <a:latin typeface="Arial" charset="0"/>
              </a:rPr>
              <a:t> района.</a:t>
            </a:r>
          </a:p>
          <a:p>
            <a:pPr algn="ctr"/>
            <a:r>
              <a:rPr lang="ru-RU" b="1" dirty="0">
                <a:latin typeface="Arial" charset="0"/>
              </a:rPr>
              <a:t>Награжден Почетными грамотами, Благодарственными письмами,  медалью </a:t>
            </a:r>
          </a:p>
          <a:p>
            <a:pPr algn="ctr"/>
            <a:r>
              <a:rPr lang="ru-RU" b="1" dirty="0">
                <a:latin typeface="Arial" charset="0"/>
              </a:rPr>
              <a:t>«За освоение целинных земель». </a:t>
            </a:r>
          </a:p>
          <a:p>
            <a:pPr algn="ctr"/>
            <a:r>
              <a:rPr lang="ru-RU" b="1" dirty="0">
                <a:latin typeface="Arial" charset="0"/>
              </a:rPr>
              <a:t>Иван Андреевич – победитель социалистических </a:t>
            </a:r>
          </a:p>
          <a:p>
            <a:pPr algn="ctr"/>
            <a:r>
              <a:rPr lang="ru-RU" b="1" dirty="0">
                <a:latin typeface="Arial" charset="0"/>
              </a:rPr>
              <a:t>соревнований 1976 г. </a:t>
            </a:r>
          </a:p>
          <a:p>
            <a:pPr algn="ctr"/>
            <a:r>
              <a:rPr lang="ru-RU" b="1" dirty="0">
                <a:latin typeface="Arial" charset="0"/>
              </a:rPr>
              <a:t>Трудовой стаж - 36 лет.</a:t>
            </a:r>
          </a:p>
          <a:p>
            <a:pPr algn="ctr"/>
            <a:r>
              <a:rPr lang="ru-RU" b="1" dirty="0">
                <a:latin typeface="Arial" charset="0"/>
              </a:rPr>
              <a:t>Умер 2 февраля  2001 г.</a:t>
            </a:r>
          </a:p>
          <a:p>
            <a:pPr algn="ctr"/>
            <a:endParaRPr lang="ru-RU" b="1" dirty="0">
              <a:latin typeface="Arial"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2"/>
          <p:cNvSpPr txBox="1">
            <a:spLocks noChangeArrowheads="1"/>
          </p:cNvSpPr>
          <p:nvPr/>
        </p:nvSpPr>
        <p:spPr bwMode="auto">
          <a:xfrm>
            <a:off x="179388" y="188913"/>
            <a:ext cx="1871662" cy="366712"/>
          </a:xfrm>
          <a:prstGeom prst="rect">
            <a:avLst/>
          </a:prstGeom>
          <a:noFill/>
          <a:ln w="9525">
            <a:noFill/>
            <a:miter lim="800000"/>
            <a:headEnd/>
            <a:tailEnd/>
          </a:ln>
        </p:spPr>
        <p:txBody>
          <a:bodyPr>
            <a:spAutoFit/>
          </a:bodyPr>
          <a:lstStyle/>
          <a:p>
            <a:endParaRPr lang="ru-RU">
              <a:latin typeface="Arial" charset="0"/>
            </a:endParaRPr>
          </a:p>
        </p:txBody>
      </p:sp>
      <p:sp>
        <p:nvSpPr>
          <p:cNvPr id="70658" name="Text Box 3"/>
          <p:cNvSpPr txBox="1">
            <a:spLocks noChangeArrowheads="1"/>
          </p:cNvSpPr>
          <p:nvPr/>
        </p:nvSpPr>
        <p:spPr bwMode="auto">
          <a:xfrm>
            <a:off x="250825" y="188913"/>
            <a:ext cx="4033838" cy="6203950"/>
          </a:xfrm>
          <a:prstGeom prst="rect">
            <a:avLst/>
          </a:prstGeom>
          <a:noFill/>
          <a:ln w="9525">
            <a:noFill/>
            <a:miter lim="800000"/>
            <a:headEnd/>
            <a:tailEnd/>
          </a:ln>
        </p:spPr>
        <p:txBody>
          <a:bodyPr>
            <a:spAutoFit/>
          </a:bodyPr>
          <a:lstStyle/>
          <a:p>
            <a:pPr algn="ctr"/>
            <a:r>
              <a:rPr lang="ru-RU" sz="1600" b="1">
                <a:latin typeface="Arial" charset="0"/>
              </a:rPr>
              <a:t>Шрейдер Владимир Яковлевич родился 27 октября 1934 г. в с. Мариновка  Федоровского района Саратовской области. В сентябре 1941 г. прибыл в Алтайский край Панкрушихинский район с.Панкрушиха. В семье было 5 детей, мать растила и воспитывала одна. Закончил всего 5 классов, работал в колхозе, возил горючее, работал на току, покосе, на прицепе. С 14 лет уже трудился на тракторе. В год начала освоения целины ему было чуть больше 19 лет, работали и днем, и в ночное время. После окончания Каменского училища механизации работал на комбайне. На тракторе МТЗ - 80 с навешенным на него стогометом отработал свыше двух десятков лет и будучи уже на Прекрасный семьянин, муж, папа, дедушка.</a:t>
            </a:r>
          </a:p>
          <a:p>
            <a:pPr algn="ctr"/>
            <a:r>
              <a:rPr lang="ru-RU" sz="1600" b="1">
                <a:latin typeface="Arial" charset="0"/>
              </a:rPr>
              <a:t>Занесен в Книгу Почета Панкрушихинского совхоза. </a:t>
            </a:r>
          </a:p>
          <a:p>
            <a:pPr algn="ctr"/>
            <a:r>
              <a:rPr lang="ru-RU" sz="1600" b="1">
                <a:latin typeface="Arial" charset="0"/>
              </a:rPr>
              <a:t>Умер 23 июля 2009 г. </a:t>
            </a:r>
          </a:p>
        </p:txBody>
      </p:sp>
      <p:pic>
        <p:nvPicPr>
          <p:cNvPr id="70659" name="Picture 4" descr="DSCN7814"/>
          <p:cNvPicPr>
            <a:picLocks noChangeAspect="1" noChangeArrowheads="1"/>
          </p:cNvPicPr>
          <p:nvPr/>
        </p:nvPicPr>
        <p:blipFill>
          <a:blip r:embed="rId2" cstate="print"/>
          <a:srcRect/>
          <a:stretch>
            <a:fillRect/>
          </a:stretch>
        </p:blipFill>
        <p:spPr bwMode="auto">
          <a:xfrm>
            <a:off x="4572000" y="476250"/>
            <a:ext cx="4391025" cy="5857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3"/>
          <p:cNvSpPr txBox="1">
            <a:spLocks noChangeArrowheads="1"/>
          </p:cNvSpPr>
          <p:nvPr/>
        </p:nvSpPr>
        <p:spPr bwMode="auto">
          <a:xfrm>
            <a:off x="179388" y="174625"/>
            <a:ext cx="4321175" cy="6408738"/>
          </a:xfrm>
          <a:prstGeom prst="rect">
            <a:avLst/>
          </a:prstGeom>
          <a:noFill/>
          <a:ln w="9525">
            <a:noFill/>
            <a:miter lim="800000"/>
            <a:headEnd/>
            <a:tailEnd/>
          </a:ln>
        </p:spPr>
        <p:txBody>
          <a:bodyPr>
            <a:spAutoFit/>
          </a:bodyPr>
          <a:lstStyle/>
          <a:p>
            <a:pPr algn="ctr"/>
            <a:r>
              <a:rPr lang="ru-RU" b="1" dirty="0">
                <a:latin typeface="Arial" charset="0"/>
              </a:rPr>
              <a:t>Звягинцев Кузьма Михайлович</a:t>
            </a:r>
            <a:r>
              <a:rPr lang="ru-RU" dirty="0">
                <a:latin typeface="Arial" charset="0"/>
              </a:rPr>
              <a:t> </a:t>
            </a:r>
          </a:p>
          <a:p>
            <a:pPr algn="ctr"/>
            <a:r>
              <a:rPr lang="ru-RU" dirty="0">
                <a:latin typeface="Arial" charset="0"/>
              </a:rPr>
              <a:t>родился 17 ноября 1926 г.</a:t>
            </a:r>
          </a:p>
          <a:p>
            <a:pPr algn="ctr"/>
            <a:r>
              <a:rPr lang="ru-RU" dirty="0">
                <a:latin typeface="Arial" charset="0"/>
              </a:rPr>
              <a:t>в многодетной крестьянской семье.   С 15-летнего возраста начал работать в колхозе рабочим. Много лет был руководителем полеводческой бригады, работал управляющим </a:t>
            </a:r>
            <a:r>
              <a:rPr lang="ru-RU" dirty="0" err="1">
                <a:latin typeface="Arial" charset="0"/>
              </a:rPr>
              <a:t>Лебедихинского</a:t>
            </a:r>
            <a:r>
              <a:rPr lang="ru-RU" dirty="0">
                <a:latin typeface="Arial" charset="0"/>
              </a:rPr>
              <a:t> отделения, затем управляющим </a:t>
            </a:r>
            <a:r>
              <a:rPr lang="ru-RU" dirty="0" err="1">
                <a:latin typeface="Arial" charset="0"/>
              </a:rPr>
              <a:t>Кривинского</a:t>
            </a:r>
            <a:r>
              <a:rPr lang="ru-RU" dirty="0">
                <a:latin typeface="Arial" charset="0"/>
              </a:rPr>
              <a:t> отделения совхоза им. 25 съезда  КПСС. Общий трудовой стаж составляет 48 лет 10 месяцев. За свой  многолетний и добросовестный труд  Кузьма Михайлович награжден  высокими наградами – Орден Ленина (1967 г.), Орден Трудового Красного Знамени (1971 г.), медалями, знаками, Почетной грамотой Министерства сельского хозяйства РСФСР, многочисленными Почетными грамотами РК КПСС, РК профсоюза, Райисполкома, Благодарственными письмами. Умер 17 июля 2009 г.</a:t>
            </a:r>
          </a:p>
        </p:txBody>
      </p:sp>
      <p:pic>
        <p:nvPicPr>
          <p:cNvPr id="71682" name="Picture 4" descr="DSCN7797"/>
          <p:cNvPicPr>
            <a:picLocks noChangeAspect="1" noChangeArrowheads="1"/>
          </p:cNvPicPr>
          <p:nvPr/>
        </p:nvPicPr>
        <p:blipFill>
          <a:blip r:embed="rId2" cstate="print"/>
          <a:srcRect/>
          <a:stretch>
            <a:fillRect/>
          </a:stretch>
        </p:blipFill>
        <p:spPr bwMode="auto">
          <a:xfrm>
            <a:off x="4625975" y="404813"/>
            <a:ext cx="4357688" cy="5813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Grp="1" noChangeAspect="1" noChangeArrowheads="1"/>
          </p:cNvPicPr>
          <p:nvPr>
            <p:ph idx="4294967295"/>
          </p:nvPr>
        </p:nvPicPr>
        <p:blipFill>
          <a:blip r:embed="rId2" cstate="print"/>
          <a:srcRect/>
          <a:stretch>
            <a:fillRect/>
          </a:stretch>
        </p:blipFill>
        <p:spPr>
          <a:xfrm>
            <a:off x="179388" y="333375"/>
            <a:ext cx="8785225" cy="6115050"/>
          </a:xfrm>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389157951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3"/>
          <p:cNvSpPr txBox="1">
            <a:spLocks noChangeArrowheads="1"/>
          </p:cNvSpPr>
          <p:nvPr/>
        </p:nvSpPr>
        <p:spPr bwMode="auto">
          <a:xfrm>
            <a:off x="1166813" y="928688"/>
            <a:ext cx="184150" cy="366712"/>
          </a:xfrm>
          <a:prstGeom prst="rect">
            <a:avLst/>
          </a:prstGeom>
          <a:noFill/>
          <a:ln w="9525">
            <a:noFill/>
            <a:miter lim="800000"/>
            <a:headEnd/>
            <a:tailEnd/>
          </a:ln>
        </p:spPr>
        <p:txBody>
          <a:bodyPr wrap="none">
            <a:spAutoFit/>
          </a:bodyPr>
          <a:lstStyle/>
          <a:p>
            <a:endParaRPr lang="ru-RU">
              <a:latin typeface="Arial" charset="0"/>
            </a:endParaRPr>
          </a:p>
        </p:txBody>
      </p:sp>
      <p:sp>
        <p:nvSpPr>
          <p:cNvPr id="19458" name="Text Box 4"/>
          <p:cNvSpPr txBox="1">
            <a:spLocks noChangeArrowheads="1"/>
          </p:cNvSpPr>
          <p:nvPr/>
        </p:nvSpPr>
        <p:spPr bwMode="auto">
          <a:xfrm>
            <a:off x="179388" y="188913"/>
            <a:ext cx="4105275" cy="6683375"/>
          </a:xfrm>
          <a:prstGeom prst="rect">
            <a:avLst/>
          </a:prstGeom>
          <a:noFill/>
          <a:ln w="9525">
            <a:noFill/>
            <a:miter lim="800000"/>
            <a:headEnd/>
            <a:tailEnd/>
          </a:ln>
        </p:spPr>
        <p:txBody>
          <a:bodyPr>
            <a:spAutoFit/>
          </a:bodyPr>
          <a:lstStyle/>
          <a:p>
            <a:pPr algn="ctr"/>
            <a:endParaRPr lang="ru-RU">
              <a:latin typeface="Arial" charset="0"/>
            </a:endParaRPr>
          </a:p>
          <a:p>
            <a:pPr algn="ctr"/>
            <a:r>
              <a:rPr lang="ru-RU" b="1">
                <a:latin typeface="Arial" charset="0"/>
              </a:rPr>
              <a:t>Макаров Михаил Владимирович</a:t>
            </a:r>
            <a:r>
              <a:rPr lang="ru-RU">
                <a:latin typeface="Arial" charset="0"/>
              </a:rPr>
              <a:t> –</a:t>
            </a:r>
            <a:r>
              <a:rPr lang="ru-RU" b="1">
                <a:latin typeface="Arial" charset="0"/>
              </a:rPr>
              <a:t>уроженец Ивановской области, родился 9 сентября 1935 г. Обучался в железнодорожном училище г.Александрово Владимирской области   </a:t>
            </a:r>
          </a:p>
          <a:p>
            <a:pPr algn="ctr"/>
            <a:r>
              <a:rPr lang="ru-RU" b="1">
                <a:latin typeface="Arial" charset="0"/>
              </a:rPr>
              <a:t>в 1950-1952 г.г., </a:t>
            </a:r>
          </a:p>
          <a:p>
            <a:pPr algn="ctr"/>
            <a:r>
              <a:rPr lang="ru-RU" b="1">
                <a:latin typeface="Arial" charset="0"/>
              </a:rPr>
              <a:t>где получил профессию слесарь  </a:t>
            </a:r>
          </a:p>
          <a:p>
            <a:pPr algn="ctr"/>
            <a:r>
              <a:rPr lang="ru-RU" b="1">
                <a:latin typeface="Arial" charset="0"/>
              </a:rPr>
              <a:t>4 разряда. С 1952  -1954 г.г.</a:t>
            </a:r>
          </a:p>
          <a:p>
            <a:pPr algn="ctr"/>
            <a:r>
              <a:rPr lang="ru-RU" b="1">
                <a:latin typeface="Arial" charset="0"/>
              </a:rPr>
              <a:t>работал на Ярославском паровозоремонтном заводе. </a:t>
            </a:r>
          </a:p>
          <a:p>
            <a:pPr algn="ctr"/>
            <a:r>
              <a:rPr lang="ru-RU" b="1">
                <a:latin typeface="Arial" charset="0"/>
              </a:rPr>
              <a:t>В 1954 г. был уволен по случаю отъезда на целинные и залежные земли. Прибыл на место работы </a:t>
            </a:r>
          </a:p>
          <a:p>
            <a:pPr algn="ctr"/>
            <a:r>
              <a:rPr lang="ru-RU" b="1">
                <a:latin typeface="Arial" charset="0"/>
              </a:rPr>
              <a:t>11 марта 1954 г. в Луковскую МТС с.Велижанка Панкрушихинского района. Отличался скромностью, трудолюбием и по сегодняшний день этот замечательный человек остается активным и душевным.</a:t>
            </a:r>
          </a:p>
          <a:p>
            <a:pPr algn="ctr"/>
            <a:endParaRPr lang="ru-RU" b="1">
              <a:latin typeface="Arial" charset="0"/>
            </a:endParaRPr>
          </a:p>
          <a:p>
            <a:pPr algn="ctr"/>
            <a:endParaRPr lang="ru-RU" b="1">
              <a:latin typeface="Arial" charset="0"/>
            </a:endParaRPr>
          </a:p>
        </p:txBody>
      </p:sp>
      <p:pic>
        <p:nvPicPr>
          <p:cNvPr id="21507" name="Picture 5" descr="DSCN7553"/>
          <p:cNvPicPr>
            <a:picLocks noChangeAspect="1" noChangeArrowheads="1"/>
          </p:cNvPicPr>
          <p:nvPr/>
        </p:nvPicPr>
        <p:blipFill>
          <a:blip r:embed="rId2" cstate="print"/>
          <a:srcRect/>
          <a:stretch>
            <a:fillRect/>
          </a:stretch>
        </p:blipFill>
        <p:spPr bwMode="auto">
          <a:xfrm>
            <a:off x="4516438" y="333375"/>
            <a:ext cx="4627562" cy="6172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descr="z_3d3ba510"/>
          <p:cNvPicPr>
            <a:picLocks noChangeAspect="1" noChangeArrowheads="1"/>
          </p:cNvPicPr>
          <p:nvPr/>
        </p:nvPicPr>
        <p:blipFill>
          <a:blip r:embed="rId2" cstate="print"/>
          <a:srcRect/>
          <a:stretch>
            <a:fillRect/>
          </a:stretch>
        </p:blipFill>
        <p:spPr bwMode="auto">
          <a:xfrm>
            <a:off x="250825" y="836613"/>
            <a:ext cx="8502650" cy="56657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F:\фото целина -презентация  2014\DSCN7641.jpg"/>
          <p:cNvPicPr>
            <a:picLocks noChangeAspect="1" noChangeArrowheads="1"/>
          </p:cNvPicPr>
          <p:nvPr/>
        </p:nvPicPr>
        <p:blipFill>
          <a:blip r:embed="rId2" cstate="print"/>
          <a:srcRect/>
          <a:stretch>
            <a:fillRect/>
          </a:stretch>
        </p:blipFill>
        <p:spPr bwMode="auto">
          <a:xfrm>
            <a:off x="4859338" y="188913"/>
            <a:ext cx="4086225" cy="5449887"/>
          </a:xfrm>
          <a:prstGeom prst="rect">
            <a:avLst/>
          </a:prstGeom>
          <a:ln>
            <a:noFill/>
          </a:ln>
          <a:effectLst>
            <a:outerShdw blurRad="292100" dist="139700" dir="2700000" algn="tl" rotWithShape="0">
              <a:srgbClr val="333333">
                <a:alpha val="65000"/>
              </a:srgbClr>
            </a:outerShdw>
          </a:effectLst>
        </p:spPr>
      </p:pic>
      <p:sp>
        <p:nvSpPr>
          <p:cNvPr id="21506" name="Text Box 3"/>
          <p:cNvSpPr txBox="1">
            <a:spLocks noChangeArrowheads="1"/>
          </p:cNvSpPr>
          <p:nvPr/>
        </p:nvSpPr>
        <p:spPr bwMode="auto">
          <a:xfrm>
            <a:off x="1166813" y="712788"/>
            <a:ext cx="184150" cy="366712"/>
          </a:xfrm>
          <a:prstGeom prst="rect">
            <a:avLst/>
          </a:prstGeom>
          <a:noFill/>
          <a:ln w="9525">
            <a:noFill/>
            <a:miter lim="800000"/>
            <a:headEnd/>
            <a:tailEnd/>
          </a:ln>
        </p:spPr>
        <p:txBody>
          <a:bodyPr wrap="none">
            <a:spAutoFit/>
          </a:bodyPr>
          <a:lstStyle/>
          <a:p>
            <a:endParaRPr lang="ru-RU">
              <a:latin typeface="Arial" charset="0"/>
            </a:endParaRPr>
          </a:p>
        </p:txBody>
      </p:sp>
      <p:sp>
        <p:nvSpPr>
          <p:cNvPr id="21507" name="Text Box 4"/>
          <p:cNvSpPr txBox="1">
            <a:spLocks noChangeArrowheads="1"/>
          </p:cNvSpPr>
          <p:nvPr/>
        </p:nvSpPr>
        <p:spPr bwMode="auto">
          <a:xfrm>
            <a:off x="179388" y="188913"/>
            <a:ext cx="4176712" cy="6059487"/>
          </a:xfrm>
          <a:prstGeom prst="rect">
            <a:avLst/>
          </a:prstGeom>
          <a:noFill/>
          <a:ln w="9525">
            <a:noFill/>
            <a:miter lim="800000"/>
            <a:headEnd/>
            <a:tailEnd/>
          </a:ln>
        </p:spPr>
        <p:txBody>
          <a:bodyPr>
            <a:spAutoFit/>
          </a:bodyPr>
          <a:lstStyle/>
          <a:p>
            <a:pPr algn="ctr"/>
            <a:r>
              <a:rPr lang="ru-RU" b="1">
                <a:latin typeface="Arial" charset="0"/>
              </a:rPr>
              <a:t>Земерова Анна Терентьевна</a:t>
            </a:r>
          </a:p>
          <a:p>
            <a:pPr algn="ctr"/>
            <a:r>
              <a:rPr lang="ru-RU" sz="1700" b="1">
                <a:latin typeface="Arial" charset="0"/>
              </a:rPr>
              <a:t>родилась 18 апреля 1922 г. </a:t>
            </a:r>
          </a:p>
          <a:p>
            <a:pPr algn="ctr"/>
            <a:r>
              <a:rPr lang="ru-RU" sz="1700" b="1">
                <a:latin typeface="Arial" charset="0"/>
              </a:rPr>
              <a:t>в с.Велижанка в семье крестьянина.</a:t>
            </a:r>
          </a:p>
          <a:p>
            <a:pPr algn="ctr"/>
            <a:r>
              <a:rPr lang="ru-RU" sz="1700" b="1">
                <a:latin typeface="Arial" charset="0"/>
              </a:rPr>
              <a:t>В школе пришлось учиться только</a:t>
            </a:r>
          </a:p>
          <a:p>
            <a:pPr algn="ctr"/>
            <a:r>
              <a:rPr lang="ru-RU" sz="1700" b="1">
                <a:latin typeface="Arial" charset="0"/>
              </a:rPr>
              <a:t> в 1 классе. В 1933 г. у Анны умер отец, в 11 лет девочка пошла работать.</a:t>
            </a:r>
          </a:p>
          <a:p>
            <a:pPr algn="ctr"/>
            <a:r>
              <a:rPr lang="ru-RU" sz="1700" b="1">
                <a:latin typeface="Arial" charset="0"/>
              </a:rPr>
              <a:t> В 17 лет вышла замуж,  </a:t>
            </a:r>
          </a:p>
          <a:p>
            <a:pPr algn="ctr"/>
            <a:r>
              <a:rPr lang="ru-RU" sz="1700" b="1">
                <a:latin typeface="Arial" charset="0"/>
              </a:rPr>
              <a:t>работала в с.Плес,  на лошадях возили хлеб в г.Славгород, а оттуда бочки с горючим. Потом училась на курсах трактористов 1 месяц 10 дней. Работала на тракторе 12 лет – и в грязь, и в холод приходилось ремонтировать и ехать дальше. Потом приехала в с. Велижанка, работала в бригаде 4 года, </a:t>
            </a:r>
          </a:p>
          <a:p>
            <a:pPr algn="ctr"/>
            <a:r>
              <a:rPr lang="ru-RU" sz="1700" b="1">
                <a:latin typeface="Arial" charset="0"/>
              </a:rPr>
              <a:t>поваром 7 лет, работала в саду, </a:t>
            </a:r>
          </a:p>
          <a:p>
            <a:pPr algn="ctr"/>
            <a:r>
              <a:rPr lang="ru-RU" sz="1700" b="1">
                <a:latin typeface="Arial" charset="0"/>
              </a:rPr>
              <a:t>потом сторожем. </a:t>
            </a:r>
          </a:p>
          <a:p>
            <a:pPr algn="ctr"/>
            <a:r>
              <a:rPr lang="ru-RU" sz="1700" b="1">
                <a:latin typeface="Arial" charset="0"/>
              </a:rPr>
              <a:t>За трудовые достижения была награждена Почетными грамотами, медалями.</a:t>
            </a:r>
          </a:p>
          <a:p>
            <a:pPr algn="ctr"/>
            <a:endParaRPr lang="ru-RU" sz="1700" b="1">
              <a:latin typeface="Arial"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F:\фото целина -презентация  2014\DSCN7629.jpg"/>
          <p:cNvPicPr>
            <a:picLocks noChangeAspect="1" noChangeArrowheads="1"/>
          </p:cNvPicPr>
          <p:nvPr/>
        </p:nvPicPr>
        <p:blipFill>
          <a:blip r:embed="rId2" cstate="print"/>
          <a:srcRect/>
          <a:stretch>
            <a:fillRect/>
          </a:stretch>
        </p:blipFill>
        <p:spPr bwMode="auto">
          <a:xfrm>
            <a:off x="4787900" y="260350"/>
            <a:ext cx="4195763" cy="5595938"/>
          </a:xfrm>
          <a:prstGeom prst="rect">
            <a:avLst/>
          </a:prstGeom>
          <a:ln>
            <a:noFill/>
          </a:ln>
          <a:effectLst>
            <a:outerShdw blurRad="292100" dist="139700" dir="2700000" algn="tl" rotWithShape="0">
              <a:srgbClr val="333333">
                <a:alpha val="65000"/>
              </a:srgbClr>
            </a:outerShdw>
          </a:effectLst>
        </p:spPr>
      </p:pic>
      <p:sp>
        <p:nvSpPr>
          <p:cNvPr id="22530" name="Text Box 3"/>
          <p:cNvSpPr txBox="1">
            <a:spLocks noChangeArrowheads="1"/>
          </p:cNvSpPr>
          <p:nvPr/>
        </p:nvSpPr>
        <p:spPr bwMode="auto">
          <a:xfrm>
            <a:off x="250825" y="188913"/>
            <a:ext cx="4191000" cy="641350"/>
          </a:xfrm>
          <a:prstGeom prst="rect">
            <a:avLst/>
          </a:prstGeom>
          <a:noFill/>
          <a:ln w="9525">
            <a:noFill/>
            <a:miter lim="800000"/>
            <a:headEnd/>
            <a:tailEnd/>
          </a:ln>
        </p:spPr>
        <p:txBody>
          <a:bodyPr>
            <a:spAutoFit/>
          </a:bodyPr>
          <a:lstStyle/>
          <a:p>
            <a:pPr algn="ctr"/>
            <a:r>
              <a:rPr lang="ru-RU" b="1">
                <a:latin typeface="Arial" charset="0"/>
              </a:rPr>
              <a:t>Земерова Анна Терентьевна, </a:t>
            </a:r>
          </a:p>
          <a:p>
            <a:pPr algn="ctr"/>
            <a:r>
              <a:rPr lang="ru-RU" b="1">
                <a:latin typeface="Arial" charset="0"/>
              </a:rPr>
              <a:t>август 2014 год.</a:t>
            </a:r>
          </a:p>
        </p:txBody>
      </p:sp>
      <p:pic>
        <p:nvPicPr>
          <p:cNvPr id="22531" name="Picture 2" descr="F:\фото целина -презентация  2014\DSCN7620.jpg"/>
          <p:cNvPicPr>
            <a:picLocks noChangeAspect="1" noChangeArrowheads="1"/>
          </p:cNvPicPr>
          <p:nvPr/>
        </p:nvPicPr>
        <p:blipFill>
          <a:blip r:embed="rId3" cstate="print"/>
          <a:srcRect/>
          <a:stretch>
            <a:fillRect/>
          </a:stretch>
        </p:blipFill>
        <p:spPr bwMode="auto">
          <a:xfrm>
            <a:off x="323850" y="1773238"/>
            <a:ext cx="3382963" cy="4805362"/>
          </a:xfrm>
          <a:prstGeom prst="rect">
            <a:avLst/>
          </a:prstGeom>
          <a:noFill/>
          <a:ln w="9525">
            <a:noFill/>
            <a:miter lim="800000"/>
            <a:headEnd/>
            <a:tailEnd/>
          </a:ln>
        </p:spPr>
      </p:pic>
      <p:pic>
        <p:nvPicPr>
          <p:cNvPr id="2" name="Picture 2" descr="F:\фото целина -презентация  2014\DSCN7629.jpg"/>
          <p:cNvPicPr>
            <a:picLocks noChangeAspect="1" noChangeArrowheads="1"/>
          </p:cNvPicPr>
          <p:nvPr/>
        </p:nvPicPr>
        <p:blipFill>
          <a:blip r:embed="rId2" cstate="print"/>
          <a:srcRect/>
          <a:stretch>
            <a:fillRect/>
          </a:stretch>
        </p:blipFill>
        <p:spPr bwMode="auto">
          <a:xfrm>
            <a:off x="4395788" y="188913"/>
            <a:ext cx="4587875" cy="611981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Текстура">
  <a:themeElements>
    <a:clrScheme name="Текстура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Текстура">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Текстура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Текстура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Текстура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Текстура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Текстура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Текстура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Текстура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Текстура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Textured</Template>
  <TotalTime>1993</TotalTime>
  <Words>3900</Words>
  <Application>Microsoft Office PowerPoint</Application>
  <PresentationFormat>Экран (4:3)</PresentationFormat>
  <Paragraphs>222</Paragraphs>
  <Slides>58</Slides>
  <Notes>1</Notes>
  <HiddenSlides>0</HiddenSlides>
  <MMClips>1</MMClips>
  <ScaleCrop>false</ScaleCrop>
  <HeadingPairs>
    <vt:vector size="4" baseType="variant">
      <vt:variant>
        <vt:lpstr>Тема</vt:lpstr>
      </vt:variant>
      <vt:variant>
        <vt:i4>1</vt:i4>
      </vt:variant>
      <vt:variant>
        <vt:lpstr>Заголовки слайдов</vt:lpstr>
      </vt:variant>
      <vt:variant>
        <vt:i4>58</vt:i4>
      </vt:variant>
    </vt:vector>
  </HeadingPairs>
  <TitlesOfParts>
    <vt:vector size="59" baseType="lpstr">
      <vt:lpstr>Текстура</vt:lpstr>
      <vt:lpstr> Освоение целинных и залежных земель  в Панкрушихинском районе.  1954-2014 г.г.</vt:lpstr>
      <vt:lpstr>Презентация PowerPoint</vt:lpstr>
      <vt:lpstr>Презентация PowerPoint</vt:lpstr>
      <vt:lpstr>Потапова Антонина Тимофеевна с семьей, 1961 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Заводина Анна Федоровна, 1956 г.</vt:lpstr>
      <vt:lpstr>Презентация PowerPoint</vt:lpstr>
      <vt:lpstr>Презентация PowerPoint</vt:lpstr>
      <vt:lpstr>Презентация PowerPoint</vt:lpstr>
      <vt:lpstr>Презентация PowerPoint</vt:lpstr>
      <vt:lpstr>Кривов Петр Александрович с супругой  Галиной Семеновной.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Зайцева Матрена Вавиловна родилась  в п.Бирючий Панкрушихинского района, окончила 4 класса. Начала работать в 17 лет, в 1941 г. на  комбайне – сеяли, веяли, молотили. Ребят забрали на фронт, а девчата  сами ремонтировали трактора и комбайны. В 1950 г. переехала в Панкрушиху, работала в колхозе, потом совхозе «Панкрушихинский» на разных работах. Разрабатывали и корчевали территорию для посадки сада, работала в саду. Также работала на кирпичном заводе, прачкой в совхозе. Вышла на пенсию в 1982 г. Присвоено звание «Ветеран труда». Награждена медалью «Ветеран труда», «За доблестный труд в ВОВ 1941-1945 г.г.», юбилейными медалями  за Победу в Великой Отечественной войне 1941-1945 г.г.. Имеет удостоверение «Ветеран Великой Отечественной войны  1941-1945 г.г.».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Стуров Иван Иванович родился 15 марта 1928 г.   В годы  освоения целинных и залежных земель работал бригадиром с 1954-1958 г.г.  Работал добросовестно, как руководитель был принципиальный, требовательный, исполнительный.   В соответствии с Указом Президиума Верховного Совета СССР  от 20 октября 1956 г. награжден  медалью «За освоение целинных земель».</vt:lpstr>
      <vt:lpstr>Презентация PowerPoint</vt:lpstr>
      <vt:lpstr>Презентация PowerPoint</vt:lpstr>
      <vt:lpstr>Презентация PowerPoint</vt:lpstr>
      <vt:lpstr>Семья Малыгиных</vt:lpstr>
      <vt:lpstr>Презентация PowerPoint</vt:lpstr>
      <vt:lpstr>                Малыгин Николай Николаевич родился в 1930 г. В 1954 г. зачислен в постоянный штат Кувакинской МТС. В 1955 г. освобожден от работы тракториста в связи с выездом на  целинные земли. В марте 1955 г. принят на работу в Романовскую МТС в качестве тракториста. В этой должности проработал до 1979 г. Уволен по состоянию здоровья. Имеет Благодарности за хорошую работу на весеннем севе, награжден Почетной грамотой за достигнутые успехи в соцсоревновании. Хороший семьянин, замечательный дедушка. Умер 15 января 2010 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Сергей</dc:creator>
  <cp:lastModifiedBy>Admin</cp:lastModifiedBy>
  <cp:revision>63</cp:revision>
  <dcterms:created xsi:type="dcterms:W3CDTF">2013-09-20T09:46:10Z</dcterms:created>
  <dcterms:modified xsi:type="dcterms:W3CDTF">2014-08-10T20:03:56Z</dcterms:modified>
</cp:coreProperties>
</file>